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 id="2147483693" r:id="rId2"/>
  </p:sldMasterIdLst>
  <p:notesMasterIdLst>
    <p:notesMasterId r:id="rId65"/>
  </p:notesMasterIdLst>
  <p:sldIdLst>
    <p:sldId id="1163" r:id="rId3"/>
    <p:sldId id="1360" r:id="rId4"/>
    <p:sldId id="1362" r:id="rId5"/>
    <p:sldId id="1383" r:id="rId6"/>
    <p:sldId id="1361" r:id="rId7"/>
    <p:sldId id="652" r:id="rId8"/>
    <p:sldId id="643" r:id="rId9"/>
    <p:sldId id="1324" r:id="rId10"/>
    <p:sldId id="852" r:id="rId11"/>
    <p:sldId id="850" r:id="rId12"/>
    <p:sldId id="1321" r:id="rId13"/>
    <p:sldId id="301" r:id="rId14"/>
    <p:sldId id="1320" r:id="rId15"/>
    <p:sldId id="1357" r:id="rId16"/>
    <p:sldId id="1370" r:id="rId17"/>
    <p:sldId id="1384" r:id="rId18"/>
    <p:sldId id="1368" r:id="rId19"/>
    <p:sldId id="298" r:id="rId20"/>
    <p:sldId id="1369" r:id="rId21"/>
    <p:sldId id="1363" r:id="rId22"/>
    <p:sldId id="472" r:id="rId23"/>
    <p:sldId id="1364" r:id="rId24"/>
    <p:sldId id="1365" r:id="rId25"/>
    <p:sldId id="1366" r:id="rId26"/>
    <p:sldId id="1376" r:id="rId27"/>
    <p:sldId id="1377" r:id="rId28"/>
    <p:sldId id="1378" r:id="rId29"/>
    <p:sldId id="1379" r:id="rId30"/>
    <p:sldId id="1380" r:id="rId31"/>
    <p:sldId id="1381" r:id="rId32"/>
    <p:sldId id="1382" r:id="rId33"/>
    <p:sldId id="311" r:id="rId34"/>
    <p:sldId id="1375" r:id="rId35"/>
    <p:sldId id="1371" r:id="rId36"/>
    <p:sldId id="302" r:id="rId37"/>
    <p:sldId id="303" r:id="rId38"/>
    <p:sldId id="304" r:id="rId39"/>
    <p:sldId id="305" r:id="rId40"/>
    <p:sldId id="1372" r:id="rId41"/>
    <p:sldId id="1373" r:id="rId42"/>
    <p:sldId id="1374" r:id="rId43"/>
    <p:sldId id="306" r:id="rId44"/>
    <p:sldId id="313" r:id="rId45"/>
    <p:sldId id="307" r:id="rId46"/>
    <p:sldId id="308" r:id="rId47"/>
    <p:sldId id="309" r:id="rId48"/>
    <p:sldId id="1358" r:id="rId49"/>
    <p:sldId id="1359" r:id="rId50"/>
    <p:sldId id="1353" r:id="rId51"/>
    <p:sldId id="1344" r:id="rId52"/>
    <p:sldId id="1347" r:id="rId53"/>
    <p:sldId id="1345" r:id="rId54"/>
    <p:sldId id="1084" r:id="rId55"/>
    <p:sldId id="1348" r:id="rId56"/>
    <p:sldId id="1349" r:id="rId57"/>
    <p:sldId id="1350" r:id="rId58"/>
    <p:sldId id="1317" r:id="rId59"/>
    <p:sldId id="1323" r:id="rId60"/>
    <p:sldId id="1332" r:id="rId61"/>
    <p:sldId id="1318" r:id="rId62"/>
    <p:sldId id="1340" r:id="rId63"/>
    <p:sldId id="1354"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ão Sousa" initials="JS" lastIdx="2" clrIdx="0">
    <p:extLst>
      <p:ext uri="{19B8F6BF-5375-455C-9EA6-DF929625EA0E}">
        <p15:presenceInfo xmlns:p15="http://schemas.microsoft.com/office/powerpoint/2012/main" userId="S-1-5-21-1839169732-508352418-2780455068-1547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4824"/>
    <a:srgbClr val="5095D1"/>
    <a:srgbClr val="8D8787"/>
    <a:srgbClr val="235888"/>
    <a:srgbClr val="979191"/>
    <a:srgbClr val="99FF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82880" autoAdjust="0"/>
  </p:normalViewPr>
  <p:slideViewPr>
    <p:cSldViewPr snapToGrid="0">
      <p:cViewPr varScale="1">
        <p:scale>
          <a:sx n="69" d="100"/>
          <a:sy n="69" d="100"/>
        </p:scale>
        <p:origin x="78" y="144"/>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ableStyles" Target="tableStyles.xml"/></Relationships>
</file>

<file path=ppt/media/image1.png>
</file>

<file path=ppt/media/image10.png>
</file>

<file path=ppt/media/image100.png>
</file>

<file path=ppt/media/image101.png>
</file>

<file path=ppt/media/image102.png>
</file>

<file path=ppt/media/image11.png>
</file>

<file path=ppt/media/image114.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jp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jpeg>
</file>

<file path=ppt/media/image3.png>
</file>

<file path=ppt/media/image30.png>
</file>

<file path=ppt/media/image31.jpg>
</file>

<file path=ppt/media/image32.png>
</file>

<file path=ppt/media/image33.jpeg>
</file>

<file path=ppt/media/image34.jpeg>
</file>

<file path=ppt/media/image35.jpg>
</file>

<file path=ppt/media/image36.jpg>
</file>

<file path=ppt/media/image37.jpeg>
</file>

<file path=ppt/media/image38.png>
</file>

<file path=ppt/media/image39.gif>
</file>

<file path=ppt/media/image4.png>
</file>

<file path=ppt/media/image40.gif>
</file>

<file path=ppt/media/image41.jpg>
</file>

<file path=ppt/media/image42.gif>
</file>

<file path=ppt/media/image43.png>
</file>

<file path=ppt/media/image44.png>
</file>

<file path=ppt/media/image45.jpg>
</file>

<file path=ppt/media/image46.jpeg>
</file>

<file path=ppt/media/image47.png>
</file>

<file path=ppt/media/image48.jpeg>
</file>

<file path=ppt/media/image49.png>
</file>

<file path=ppt/media/image5.png>
</file>

<file path=ppt/media/image50.jpeg>
</file>

<file path=ppt/media/image51.jpeg>
</file>

<file path=ppt/media/image52.jpeg>
</file>

<file path=ppt/media/image53.jpeg>
</file>

<file path=ppt/media/image55.png>
</file>

<file path=ppt/media/image56.png>
</file>

<file path=ppt/media/image57.png>
</file>

<file path=ppt/media/image58.png>
</file>

<file path=ppt/media/image59.png>
</file>

<file path=ppt/media/image6.jpg>
</file>

<file path=ppt/media/image60.jpeg>
</file>

<file path=ppt/media/image61.png>
</file>

<file path=ppt/media/image62.jpg>
</file>

<file path=ppt/media/image63.jpg>
</file>

<file path=ppt/media/image64.png>
</file>

<file path=ppt/media/image65.jpg>
</file>

<file path=ppt/media/image66.jpg>
</file>

<file path=ppt/media/image67.jpg>
</file>

<file path=ppt/media/image68.png>
</file>

<file path=ppt/media/image69.png>
</file>

<file path=ppt/media/image7.jpg>
</file>

<file path=ppt/media/image70.png>
</file>

<file path=ppt/media/image71.png>
</file>

<file path=ppt/media/image72.png>
</file>

<file path=ppt/media/image73.png>
</file>

<file path=ppt/media/image74.gif>
</file>

<file path=ppt/media/image75.jpg>
</file>

<file path=ppt/media/image76.jpeg>
</file>

<file path=ppt/media/image77.gif>
</file>

<file path=ppt/media/image78.jpeg>
</file>

<file path=ppt/media/image79.jpeg>
</file>

<file path=ppt/media/image8.png>
</file>

<file path=ppt/media/image80.jpeg>
</file>

<file path=ppt/media/image81.png>
</file>

<file path=ppt/media/image82.png>
</file>

<file path=ppt/media/image83.jpeg>
</file>

<file path=ppt/media/image84.jpeg>
</file>

<file path=ppt/media/image85.jpeg>
</file>

<file path=ppt/media/image86.png>
</file>

<file path=ppt/media/image87.png>
</file>

<file path=ppt/media/image88.png>
</file>

<file path=ppt/media/image89.png>
</file>

<file path=ppt/media/image9.jp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B60EF2-7028-489F-85D8-FE86CD7CF2A0}" type="datetimeFigureOut">
              <a:rPr lang="en-US" smtClean="0"/>
              <a:t>4/15/2018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283FAC-A721-45A3-BBDE-EAF2B09B7CD9}" type="slidenum">
              <a:rPr lang="en-US" smtClean="0"/>
              <a:t>‹#›</a:t>
            </a:fld>
            <a:endParaRPr lang="en-US"/>
          </a:p>
        </p:txBody>
      </p:sp>
    </p:spTree>
    <p:extLst>
      <p:ext uri="{BB962C8B-B14F-4D97-AF65-F5344CB8AC3E}">
        <p14:creationId xmlns:p14="http://schemas.microsoft.com/office/powerpoint/2010/main" val="1362421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a:p>
            <a:pPr marL="171450" indent="-171450">
              <a:buFontTx/>
              <a:buChar char="-"/>
            </a:pPr>
            <a:endParaRPr lang="en-US" baseline="0" dirty="0"/>
          </a:p>
          <a:p>
            <a:pPr marL="171450" indent="-171450">
              <a:buFontTx/>
              <a:buChar char="-"/>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403D1AC-AE9D-48D5-8B67-D59D21AF1D37}"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02832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lorem ipsum</a:t>
            </a:r>
            <a:endParaRPr lang="en-US" dirty="0"/>
          </a:p>
        </p:txBody>
      </p:sp>
      <p:sp>
        <p:nvSpPr>
          <p:cNvPr id="5" name="Slide Number Placeholder 4"/>
          <p:cNvSpPr>
            <a:spLocks noGrp="1"/>
          </p:cNvSpPr>
          <p:nvPr>
            <p:ph type="sldNum" sz="quarter" idx="11"/>
          </p:nvPr>
        </p:nvSpPr>
        <p:spPr/>
        <p:txBody>
          <a:bodyPr/>
          <a:lstStyle/>
          <a:p>
            <a:fld id="{E116F5B0-2218-4C13-B576-F1D4E210943C}" type="slidenum">
              <a:rPr lang="en-US" smtClean="0"/>
              <a:t>10</a:t>
            </a:fld>
            <a:endParaRPr lang="en-US"/>
          </a:p>
        </p:txBody>
      </p:sp>
    </p:spTree>
    <p:extLst>
      <p:ext uri="{BB962C8B-B14F-4D97-AF65-F5344CB8AC3E}">
        <p14:creationId xmlns:p14="http://schemas.microsoft.com/office/powerpoint/2010/main" val="771410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133729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12</a:t>
            </a:fld>
            <a:endParaRPr lang="en-US"/>
          </a:p>
        </p:txBody>
      </p:sp>
    </p:spTree>
    <p:extLst>
      <p:ext uri="{BB962C8B-B14F-4D97-AF65-F5344CB8AC3E}">
        <p14:creationId xmlns:p14="http://schemas.microsoft.com/office/powerpoint/2010/main" val="2827609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0391553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5579243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16</a:t>
            </a:fld>
            <a:endParaRPr lang="en-US"/>
          </a:p>
        </p:txBody>
      </p:sp>
    </p:spTree>
    <p:extLst>
      <p:ext uri="{BB962C8B-B14F-4D97-AF65-F5344CB8AC3E}">
        <p14:creationId xmlns:p14="http://schemas.microsoft.com/office/powerpoint/2010/main" val="13679654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17</a:t>
            </a:fld>
            <a:endParaRPr lang="en-US"/>
          </a:p>
        </p:txBody>
      </p:sp>
    </p:spTree>
    <p:extLst>
      <p:ext uri="{BB962C8B-B14F-4D97-AF65-F5344CB8AC3E}">
        <p14:creationId xmlns:p14="http://schemas.microsoft.com/office/powerpoint/2010/main" val="387031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e l'en-tête 3"/>
          <p:cNvSpPr>
            <a:spLocks noGrp="1"/>
          </p:cNvSpPr>
          <p:nvPr>
            <p:ph type="hdr" sz="quarter" idx="10"/>
          </p:nvPr>
        </p:nvSpPr>
        <p:spPr/>
        <p:txBody>
          <a:bodyPr/>
          <a:lstStyle/>
          <a:p>
            <a:endParaRPr lang="en-US" dirty="0"/>
          </a:p>
        </p:txBody>
      </p:sp>
      <p:sp>
        <p:nvSpPr>
          <p:cNvPr id="5" name="Espace réservé du pied de page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Espace réservé de la date 5"/>
          <p:cNvSpPr>
            <a:spLocks noGrp="1"/>
          </p:cNvSpPr>
          <p:nvPr>
            <p:ph type="dt" idx="12"/>
          </p:nvPr>
        </p:nvSpPr>
        <p:spPr/>
        <p:txBody>
          <a:bodyPr/>
          <a:lstStyle/>
          <a:p>
            <a:fld id="{D18B56EA-E28F-4F92-9F16-7A6F2501B303}" type="datetime8">
              <a:rPr lang="en-US" smtClean="0"/>
              <a:t>4/15/2018 10:14 PM</a:t>
            </a:fld>
            <a:endParaRPr lang="en-US" dirty="0"/>
          </a:p>
        </p:txBody>
      </p:sp>
      <p:sp>
        <p:nvSpPr>
          <p:cNvPr id="7" name="Espace réservé du numéro de diapositive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4966998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19</a:t>
            </a:fld>
            <a:endParaRPr lang="en-US"/>
          </a:p>
        </p:txBody>
      </p:sp>
    </p:spTree>
    <p:extLst>
      <p:ext uri="{BB962C8B-B14F-4D97-AF65-F5344CB8AC3E}">
        <p14:creationId xmlns:p14="http://schemas.microsoft.com/office/powerpoint/2010/main" val="26170901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20</a:t>
            </a:fld>
            <a:endParaRPr lang="en-US"/>
          </a:p>
        </p:txBody>
      </p:sp>
    </p:spTree>
    <p:extLst>
      <p:ext uri="{BB962C8B-B14F-4D97-AF65-F5344CB8AC3E}">
        <p14:creationId xmlns:p14="http://schemas.microsoft.com/office/powerpoint/2010/main" val="27755741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161065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HR" dirty="0"/>
          </a:p>
        </p:txBody>
      </p:sp>
      <p:sp>
        <p:nvSpPr>
          <p:cNvPr id="4" name="Slide Number Placeholder 3"/>
          <p:cNvSpPr>
            <a:spLocks noGrp="1"/>
          </p:cNvSpPr>
          <p:nvPr>
            <p:ph type="sldNum" sz="quarter" idx="10"/>
          </p:nvPr>
        </p:nvSpPr>
        <p:spPr/>
        <p:txBody>
          <a:bodyPr/>
          <a:lstStyle/>
          <a:p>
            <a:fld id="{0BF20BA8-12AF-476D-99B2-894C09A4EE62}" type="slidenum">
              <a:rPr lang="en-GB" smtClean="0"/>
              <a:t>21</a:t>
            </a:fld>
            <a:endParaRPr lang="en-GB"/>
          </a:p>
        </p:txBody>
      </p:sp>
    </p:spTree>
    <p:extLst>
      <p:ext uri="{BB962C8B-B14F-4D97-AF65-F5344CB8AC3E}">
        <p14:creationId xmlns:p14="http://schemas.microsoft.com/office/powerpoint/2010/main" val="11276536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22</a:t>
            </a:fld>
            <a:endParaRPr lang="en-US"/>
          </a:p>
        </p:txBody>
      </p:sp>
    </p:spTree>
    <p:extLst>
      <p:ext uri="{BB962C8B-B14F-4D97-AF65-F5344CB8AC3E}">
        <p14:creationId xmlns:p14="http://schemas.microsoft.com/office/powerpoint/2010/main" val="38064105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23</a:t>
            </a:fld>
            <a:endParaRPr lang="en-US"/>
          </a:p>
        </p:txBody>
      </p:sp>
    </p:spTree>
    <p:extLst>
      <p:ext uri="{BB962C8B-B14F-4D97-AF65-F5344CB8AC3E}">
        <p14:creationId xmlns:p14="http://schemas.microsoft.com/office/powerpoint/2010/main" val="7094973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24</a:t>
            </a:fld>
            <a:endParaRPr lang="en-US"/>
          </a:p>
        </p:txBody>
      </p:sp>
    </p:spTree>
    <p:extLst>
      <p:ext uri="{BB962C8B-B14F-4D97-AF65-F5344CB8AC3E}">
        <p14:creationId xmlns:p14="http://schemas.microsoft.com/office/powerpoint/2010/main" val="28894248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25</a:t>
            </a:fld>
            <a:endParaRPr lang="en-US"/>
          </a:p>
        </p:txBody>
      </p:sp>
    </p:spTree>
    <p:extLst>
      <p:ext uri="{BB962C8B-B14F-4D97-AF65-F5344CB8AC3E}">
        <p14:creationId xmlns:p14="http://schemas.microsoft.com/office/powerpoint/2010/main" val="1980631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26</a:t>
            </a:fld>
            <a:endParaRPr lang="en-US"/>
          </a:p>
        </p:txBody>
      </p:sp>
    </p:spTree>
    <p:extLst>
      <p:ext uri="{BB962C8B-B14F-4D97-AF65-F5344CB8AC3E}">
        <p14:creationId xmlns:p14="http://schemas.microsoft.com/office/powerpoint/2010/main" val="39191375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27</a:t>
            </a:fld>
            <a:endParaRPr lang="en-US"/>
          </a:p>
        </p:txBody>
      </p:sp>
    </p:spTree>
    <p:extLst>
      <p:ext uri="{BB962C8B-B14F-4D97-AF65-F5344CB8AC3E}">
        <p14:creationId xmlns:p14="http://schemas.microsoft.com/office/powerpoint/2010/main" val="4805433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28</a:t>
            </a:fld>
            <a:endParaRPr lang="en-US"/>
          </a:p>
        </p:txBody>
      </p:sp>
    </p:spTree>
    <p:extLst>
      <p:ext uri="{BB962C8B-B14F-4D97-AF65-F5344CB8AC3E}">
        <p14:creationId xmlns:p14="http://schemas.microsoft.com/office/powerpoint/2010/main" val="3829975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29</a:t>
            </a:fld>
            <a:endParaRPr lang="en-US"/>
          </a:p>
        </p:txBody>
      </p:sp>
    </p:spTree>
    <p:extLst>
      <p:ext uri="{BB962C8B-B14F-4D97-AF65-F5344CB8AC3E}">
        <p14:creationId xmlns:p14="http://schemas.microsoft.com/office/powerpoint/2010/main" val="31740169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30</a:t>
            </a:fld>
            <a:endParaRPr lang="en-US"/>
          </a:p>
        </p:txBody>
      </p:sp>
    </p:spTree>
    <p:extLst>
      <p:ext uri="{BB962C8B-B14F-4D97-AF65-F5344CB8AC3E}">
        <p14:creationId xmlns:p14="http://schemas.microsoft.com/office/powerpoint/2010/main" val="1459202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Interested</a:t>
            </a:r>
            <a:r>
              <a:rPr lang="en-AU" baseline="0" dirty="0"/>
              <a:t> in all things integration – which of course includes MS Flow</a:t>
            </a:r>
            <a:endParaRPr lang="en-AU" dirty="0"/>
          </a:p>
        </p:txBody>
      </p:sp>
      <p:sp>
        <p:nvSpPr>
          <p:cNvPr id="4" name="Slide Number Placeholder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45EAA6EF-DB09-4CA7-BC75-64D0E0DADFC9}"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363" rtl="0" eaLnBrk="1" fontAlgn="auto" latinLnBrk="0" hangingPunct="1">
                <a:lnSpc>
                  <a:spcPct val="100000"/>
                </a:lnSpc>
                <a:spcBef>
                  <a:spcPts val="0"/>
                </a:spcBef>
                <a:spcAft>
                  <a:spcPts val="0"/>
                </a:spcAft>
                <a:buClrTx/>
                <a:buSzTx/>
                <a:buFontTx/>
                <a:buNone/>
                <a:tabLst/>
                <a:defRPr/>
              </a:pPr>
              <a:t>3</a:t>
            </a:fld>
            <a:endParaRPr kumimoji="0" lang="en-A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234859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31</a:t>
            </a:fld>
            <a:endParaRPr lang="en-US"/>
          </a:p>
        </p:txBody>
      </p:sp>
    </p:spTree>
    <p:extLst>
      <p:ext uri="{BB962C8B-B14F-4D97-AF65-F5344CB8AC3E}">
        <p14:creationId xmlns:p14="http://schemas.microsoft.com/office/powerpoint/2010/main" val="10160726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buFont typeface="Arial" panose="020B0604020202020204" pitchFamily="34" charset="0"/>
              <a:buNone/>
            </a:pPr>
            <a:r>
              <a:rPr lang="en-US" dirty="0"/>
              <a:t>Runs on all the same MVC infrastructure</a:t>
            </a:r>
          </a:p>
          <a:p>
            <a:pPr marL="0" indent="0">
              <a:buFont typeface="Arial" panose="020B0604020202020204" pitchFamily="34" charset="0"/>
              <a:buNone/>
            </a:pPr>
            <a:r>
              <a:rPr lang="en-US" dirty="0"/>
              <a:t>Better encapsulation and grouping of UI details</a:t>
            </a:r>
          </a:p>
          <a:p>
            <a:pPr marL="0" indent="0">
              <a:buFont typeface="Arial" panose="020B0604020202020204" pitchFamily="34" charset="0"/>
              <a:buNone/>
            </a:pPr>
            <a:r>
              <a:rPr lang="en-US" dirty="0"/>
              <a:t>Fewer folders and files</a:t>
            </a:r>
          </a:p>
          <a:p>
            <a:endParaRPr lang="fr-FR" dirty="0"/>
          </a:p>
        </p:txBody>
      </p:sp>
      <p:sp>
        <p:nvSpPr>
          <p:cNvPr id="4" name="Espace réservé de l'en-tête 3"/>
          <p:cNvSpPr>
            <a:spLocks noGrp="1"/>
          </p:cNvSpPr>
          <p:nvPr>
            <p:ph type="hdr" sz="quarter" idx="10"/>
          </p:nvPr>
        </p:nvSpPr>
        <p:spPr/>
        <p:txBody>
          <a:bodyPr/>
          <a:lstStyle/>
          <a:p>
            <a:endParaRPr lang="en-US" dirty="0"/>
          </a:p>
        </p:txBody>
      </p:sp>
      <p:sp>
        <p:nvSpPr>
          <p:cNvPr id="5" name="Espace réservé du pied de page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Espace réservé de la date 5"/>
          <p:cNvSpPr>
            <a:spLocks noGrp="1"/>
          </p:cNvSpPr>
          <p:nvPr>
            <p:ph type="dt" idx="12"/>
          </p:nvPr>
        </p:nvSpPr>
        <p:spPr/>
        <p:txBody>
          <a:bodyPr/>
          <a:lstStyle/>
          <a:p>
            <a:fld id="{D18B56EA-E28F-4F92-9F16-7A6F2501B303}" type="datetime8">
              <a:rPr lang="en-US" smtClean="0"/>
              <a:t>4/15/2018 10:14 PM</a:t>
            </a:fld>
            <a:endParaRPr lang="en-US" dirty="0"/>
          </a:p>
        </p:txBody>
      </p:sp>
      <p:sp>
        <p:nvSpPr>
          <p:cNvPr id="7" name="Espace réservé du numéro de diapositive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4631165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39996524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a:t>
            </a:r>
            <a:r>
              <a:rPr lang="en-US" baseline="0" dirty="0"/>
              <a:t> App Service is a PaaS offering that comprises four separate (but related) services:</a:t>
            </a:r>
          </a:p>
          <a:p>
            <a:endParaRPr lang="en-US" baseline="0" dirty="0"/>
          </a:p>
          <a:p>
            <a:pPr marL="171450" indent="-171450">
              <a:buFont typeface="Arial" panose="020B0604020202020204" pitchFamily="34" charset="0"/>
              <a:buChar char="•"/>
            </a:pPr>
            <a:r>
              <a:rPr lang="en-US" baseline="0" dirty="0"/>
              <a:t>Web Apps is a fully managed compute platform optimized to host Web sites and Web applications</a:t>
            </a:r>
          </a:p>
          <a:p>
            <a:pPr marL="171450" indent="-171450">
              <a:buFont typeface="Arial" panose="020B0604020202020204" pitchFamily="34" charset="0"/>
              <a:buChar char="•"/>
            </a:pPr>
            <a:r>
              <a:rPr lang="en-US" baseline="0" dirty="0"/>
              <a:t>Mobile Apps provides infrastructure for hosting back-ends for mobile apps -- for example, it provides infrastructure for sending push notifications not only to Windows clients, but to iOS and Android clients as well</a:t>
            </a:r>
          </a:p>
          <a:p>
            <a:pPr marL="171450" indent="-171450">
              <a:buFont typeface="Arial" panose="020B0604020202020204" pitchFamily="34" charset="0"/>
              <a:buChar char="•"/>
            </a:pPr>
            <a:r>
              <a:rPr lang="en-US" baseline="0" dirty="0"/>
              <a:t>API Apps makes it easy to host APIs in the cloud, features integrated support for Swagger (http://swagger.io/), and offers a built-in authentication service for restricting access to APIs</a:t>
            </a:r>
          </a:p>
          <a:p>
            <a:pPr marL="171450" indent="-171450">
              <a:buFont typeface="Arial" panose="020B0604020202020204" pitchFamily="34" charset="0"/>
              <a:buChar char="•"/>
            </a:pPr>
            <a:r>
              <a:rPr lang="en-US" baseline="0" dirty="0"/>
              <a:t>Logic Apps allows you to automate business processes and workflow -- for example, automatically finding negative tweets about your company and sending notifications to a Slack channel</a:t>
            </a:r>
          </a:p>
          <a:p>
            <a:endParaRPr lang="en-US" dirty="0"/>
          </a:p>
          <a:p>
            <a:r>
              <a:rPr lang="en-US" dirty="0"/>
              <a:t>Together, these services comprise a ready-made solution to many of the challenges involved in publishing Web sites, Web apps, Web services, mobile apps, and more.</a:t>
            </a:r>
          </a:p>
        </p:txBody>
      </p:sp>
      <p:sp>
        <p:nvSpPr>
          <p:cNvPr id="4" name="Slide Number Placeholder 3"/>
          <p:cNvSpPr>
            <a:spLocks noGrp="1"/>
          </p:cNvSpPr>
          <p:nvPr>
            <p:ph type="sldNum" sz="quarter" idx="10"/>
          </p:nvPr>
        </p:nvSpPr>
        <p:spPr/>
        <p:txBody>
          <a:bodyPr/>
          <a:lstStyle/>
          <a:p>
            <a:fld id="{01283FAC-A721-45A3-BBDE-EAF2B09B7CD9}" type="slidenum">
              <a:rPr lang="en-US" smtClean="0"/>
              <a:t>34</a:t>
            </a:fld>
            <a:endParaRPr lang="en-US"/>
          </a:p>
        </p:txBody>
      </p:sp>
    </p:spTree>
    <p:extLst>
      <p:ext uri="{BB962C8B-B14F-4D97-AF65-F5344CB8AC3E}">
        <p14:creationId xmlns:p14="http://schemas.microsoft.com/office/powerpoint/2010/main" val="417386884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focus of this presentation is</a:t>
            </a:r>
            <a:r>
              <a:rPr lang="en-US" baseline="0" dirty="0"/>
              <a:t> Azure Web Apps (https://azure.microsoft.com/en-us/documentation/articles/app-service-web-overview/). This service supports multiple languages and frameworks, including ASP.NET, Node.js, Java, PHP, and Python, so you can "use what you know" to begin leveraging it quickly. It supports scaling (manually or automatically) so capacity can grow as demand grows. It supports deployment slots for staged deployments -- for example, publish to staging, test your changes there, and then swap it into production only after you're confident it is ready. And it supports continuous integration, enabling you to be agile and aggressive in fixing bugs, adding features, and doing everything else needed to keep your site fresh and up to date.</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35</a:t>
            </a:fld>
            <a:endParaRPr lang="en-US"/>
          </a:p>
        </p:txBody>
      </p:sp>
    </p:spTree>
    <p:extLst>
      <p:ext uri="{BB962C8B-B14F-4D97-AF65-F5344CB8AC3E}">
        <p14:creationId xmlns:p14="http://schemas.microsoft.com/office/powerpoint/2010/main" val="19241758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Deploy</a:t>
            </a:r>
            <a:r>
              <a:rPr lang="en-US" baseline="0" dirty="0"/>
              <a:t> a Web app on a single server and you'll hit a wall when the demand on that server reaches a certain level. Deploy it in Azure, however, and you can handle bursts through auto-scaling or steady growth through manual scaling.</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36</a:t>
            </a:fld>
            <a:endParaRPr lang="en-US"/>
          </a:p>
        </p:txBody>
      </p:sp>
    </p:spTree>
    <p:extLst>
      <p:ext uri="{BB962C8B-B14F-4D97-AF65-F5344CB8AC3E}">
        <p14:creationId xmlns:p14="http://schemas.microsoft.com/office/powerpoint/2010/main" val="29003806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With a traditional server farm, there are two ways to scale to meet demand:</a:t>
            </a:r>
          </a:p>
          <a:p>
            <a:endParaRPr lang="en-US" baseline="0" dirty="0"/>
          </a:p>
          <a:p>
            <a:pPr marL="171450" indent="-171450">
              <a:buFont typeface="Arial" panose="020B0604020202020204" pitchFamily="34" charset="0"/>
              <a:buChar char="•"/>
            </a:pPr>
            <a:r>
              <a:rPr lang="en-US" baseline="0" dirty="0"/>
              <a:t>Scale up by beefing up the servers (more RAM, more cores, etc.)</a:t>
            </a:r>
          </a:p>
          <a:p>
            <a:pPr marL="171450" indent="-171450">
              <a:buFont typeface="Arial" panose="020B0604020202020204" pitchFamily="34" charset="0"/>
              <a:buChar char="•"/>
            </a:pPr>
            <a:r>
              <a:rPr lang="en-US" baseline="0" dirty="0"/>
              <a:t>Scale out by adding servers</a:t>
            </a:r>
          </a:p>
          <a:p>
            <a:endParaRPr lang="en-US" baseline="0" dirty="0"/>
          </a:p>
          <a:p>
            <a:r>
              <a:rPr lang="en-US" baseline="0" dirty="0"/>
              <a:t>The same holds true for virtual server farms. In App Services, scale up is a choice between B/S/P 1-3, where 1 = 1 Core, 1/75 GB RAM, 2 = 2 Core, 3.5 GB RAM, 3 = 4 Core, 7 GB RAM. You can also scale up/down between tiers (B/S/P), which impacts local HDD storage (10/50/250 GB) as well as the cap on number of instances (3/10/50).</a:t>
            </a:r>
          </a:p>
          <a:p>
            <a:endParaRPr lang="en-US" baseline="0" dirty="0"/>
          </a:p>
          <a:p>
            <a:r>
              <a:rPr lang="en-US" baseline="0" dirty="0"/>
              <a:t>* For 3 instances on Basic, only manual scaling is supported</a:t>
            </a:r>
          </a:p>
          <a:p>
            <a:r>
              <a:rPr lang="en-US" baseline="0" dirty="0"/>
              <a:t>** For Premium Tier, there is a max of 20 if not using ASEs, and 50 if using ASE’s</a:t>
            </a:r>
          </a:p>
        </p:txBody>
      </p:sp>
      <p:sp>
        <p:nvSpPr>
          <p:cNvPr id="4" name="Slide Number Placeholder 3"/>
          <p:cNvSpPr>
            <a:spLocks noGrp="1"/>
          </p:cNvSpPr>
          <p:nvPr>
            <p:ph type="sldNum" sz="quarter" idx="10"/>
          </p:nvPr>
        </p:nvSpPr>
        <p:spPr/>
        <p:txBody>
          <a:bodyPr/>
          <a:lstStyle/>
          <a:p>
            <a:fld id="{01283FAC-A721-45A3-BBDE-EAF2B09B7CD9}" type="slidenum">
              <a:rPr lang="en-US" smtClean="0"/>
              <a:t>37</a:t>
            </a:fld>
            <a:endParaRPr lang="en-US"/>
          </a:p>
        </p:txBody>
      </p:sp>
    </p:spTree>
    <p:extLst>
      <p:ext uri="{BB962C8B-B14F-4D97-AF65-F5344CB8AC3E}">
        <p14:creationId xmlns:p14="http://schemas.microsoft.com/office/powerpoint/2010/main" val="8510134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Manual scaling can</a:t>
            </a:r>
            <a:r>
              <a:rPr lang="en-US" baseline="0" dirty="0"/>
              <a:t> be as simple as moving a slider to increase the number of VM instances. Auto-scaling can be enacted by scaling the number of VM instances as CPU utilization increases, or through rules that you specify. An example of the latter is scaling up during certain hours of the day in which you anticipate peak demand.</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38</a:t>
            </a:fld>
            <a:endParaRPr lang="en-US"/>
          </a:p>
        </p:txBody>
      </p:sp>
    </p:spTree>
    <p:extLst>
      <p:ext uri="{BB962C8B-B14F-4D97-AF65-F5344CB8AC3E}">
        <p14:creationId xmlns:p14="http://schemas.microsoft.com/office/powerpoint/2010/main" val="30935403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Demonstrate</a:t>
            </a:r>
            <a:r>
              <a:rPr lang="en-US" baseline="0" dirty="0"/>
              <a:t> scaling out in this and the next two slides by showing the VM count increasing as traffic increases.</a:t>
            </a:r>
            <a:endParaRPr lang="en-US" dirty="0"/>
          </a:p>
          <a:p>
            <a:endParaRPr lang="en-US" dirty="0"/>
          </a:p>
        </p:txBody>
      </p:sp>
      <p:sp>
        <p:nvSpPr>
          <p:cNvPr id="4" name="Slide Number Placeholder 3"/>
          <p:cNvSpPr>
            <a:spLocks noGrp="1"/>
          </p:cNvSpPr>
          <p:nvPr>
            <p:ph type="sldNum" sz="quarter" idx="10"/>
          </p:nvPr>
        </p:nvSpPr>
        <p:spPr/>
        <p:txBody>
          <a:bodyPr/>
          <a:lstStyle/>
          <a:p>
            <a:fld id="{90BC7CCC-142D-49D3-9F87-359057063C45}" type="slidenum">
              <a:rPr lang="en-US" smtClean="0">
                <a:solidFill>
                  <a:prstClr val="black"/>
                </a:solidFill>
              </a:rPr>
              <a:pPr/>
              <a:t>39</a:t>
            </a:fld>
            <a:endParaRPr lang="en-US">
              <a:solidFill>
                <a:prstClr val="black"/>
              </a:solidFill>
            </a:endParaRPr>
          </a:p>
        </p:txBody>
      </p:sp>
    </p:spTree>
    <p:extLst>
      <p:ext uri="{BB962C8B-B14F-4D97-AF65-F5344CB8AC3E}">
        <p14:creationId xmlns:p14="http://schemas.microsoft.com/office/powerpoint/2010/main" val="33012711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deploy an Azure Web App, you can deploy to a separate deployment slot instead of the default production slot when running in the Standard or Premium App Service plan mode. Deployment slots are actually live web apps with their own hostnames. Web app content and configurations elements can be swapped between two deployment slots, including the production slot. Deploying your application to a deployment slot has the following benefits:</a:t>
            </a:r>
          </a:p>
          <a:p>
            <a:endParaRPr lang="en-US" dirty="0"/>
          </a:p>
          <a:p>
            <a:pPr marL="171450" indent="-171450">
              <a:buFont typeface="Arial" panose="020B0604020202020204" pitchFamily="34" charset="0"/>
              <a:buChar char="•"/>
            </a:pPr>
            <a:r>
              <a:rPr lang="en-US" dirty="0"/>
              <a:t>You can validate</a:t>
            </a:r>
            <a:r>
              <a:rPr lang="en-US" baseline="0" dirty="0"/>
              <a:t> </a:t>
            </a:r>
            <a:r>
              <a:rPr lang="en-US" dirty="0"/>
              <a:t>changes in a staging deployment slot before swapping it with the production slot.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Deploying a web app to a slot first and swapping it into production ensures that all instances of the slot are warmed up before being swapped into production. This eliminates downtime when you deploy your web app. The traffic redirection is seamless, and no requests are dropped as a result of swap operations. This entire workflow can be automated by configuring Auto Swap when pre-swap validation is not needed.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After a swap, the slot with the previously staged web app now has the previous production web app. If the changes swapped into the production slot are not as you expected, you can perform the same swap immediately to get your "last known good site" back</a:t>
            </a:r>
          </a:p>
          <a:p>
            <a:endParaRPr lang="en-US" dirty="0"/>
          </a:p>
          <a:p>
            <a:r>
              <a:rPr lang="en-US" dirty="0"/>
              <a:t>For more information,</a:t>
            </a:r>
            <a:r>
              <a:rPr lang="en-US" baseline="0" dirty="0"/>
              <a:t> see https://azure.microsoft.com/en-us/documentation/articles/web-sites-staged-publishing/.</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42</a:t>
            </a:fld>
            <a:endParaRPr lang="en-US"/>
          </a:p>
        </p:txBody>
      </p:sp>
    </p:spTree>
    <p:extLst>
      <p:ext uri="{BB962C8B-B14F-4D97-AF65-F5344CB8AC3E}">
        <p14:creationId xmlns:p14="http://schemas.microsoft.com/office/powerpoint/2010/main" val="420741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Interested</a:t>
            </a:r>
            <a:r>
              <a:rPr lang="en-AU" baseline="0" dirty="0"/>
              <a:t> in all things integration – which of course includes MS Flow</a:t>
            </a:r>
            <a:endParaRPr lang="en-AU" dirty="0"/>
          </a:p>
        </p:txBody>
      </p:sp>
      <p:sp>
        <p:nvSpPr>
          <p:cNvPr id="4" name="Slide Number Placeholder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45EAA6EF-DB09-4CA7-BC75-64D0E0DADFC9}"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363" rtl="0" eaLnBrk="1" fontAlgn="auto" latinLnBrk="0" hangingPunct="1">
                <a:lnSpc>
                  <a:spcPct val="100000"/>
                </a:lnSpc>
                <a:spcBef>
                  <a:spcPts val="0"/>
                </a:spcBef>
                <a:spcAft>
                  <a:spcPts val="0"/>
                </a:spcAft>
                <a:buClrTx/>
                <a:buSzTx/>
                <a:buFontTx/>
                <a:buNone/>
                <a:tabLst/>
                <a:defRPr/>
              </a:pPr>
              <a:t>4</a:t>
            </a:fld>
            <a:endParaRPr kumimoji="0" lang="en-A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5957871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 testing is useful for determining which of two landing</a:t>
            </a:r>
            <a:r>
              <a:rPr lang="en-US" baseline="0" dirty="0"/>
              <a:t> pages</a:t>
            </a:r>
            <a:r>
              <a:rPr lang="en-US" dirty="0"/>
              <a:t>, for example, is more effective in</a:t>
            </a:r>
            <a:r>
              <a:rPr lang="en-US" baseline="0" dirty="0"/>
              <a:t> engaging customers. With Azure Web Apps, you can easily route traffic to different deployment slots by specifying percentage-based traffic allocations in the portal.</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43</a:t>
            </a:fld>
            <a:endParaRPr lang="en-US"/>
          </a:p>
        </p:txBody>
      </p:sp>
    </p:spTree>
    <p:extLst>
      <p:ext uri="{BB962C8B-B14F-4D97-AF65-F5344CB8AC3E}">
        <p14:creationId xmlns:p14="http://schemas.microsoft.com/office/powerpoint/2010/main" val="71807771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Continuous integration</a:t>
            </a:r>
            <a:r>
              <a:rPr lang="en-US" baseline="0" dirty="0"/>
              <a:t> means deploying updates to your Web app as often as needed -- even several times a day. Azure supports many different deployment methods, including FTP, </a:t>
            </a:r>
            <a:r>
              <a:rPr lang="en-US" baseline="0" dirty="0" err="1"/>
              <a:t>Git</a:t>
            </a:r>
            <a:r>
              <a:rPr lang="en-US" baseline="0" dirty="0"/>
              <a:t> deployment (publishing from a local </a:t>
            </a:r>
            <a:r>
              <a:rPr lang="en-US" baseline="0" dirty="0" err="1"/>
              <a:t>Git</a:t>
            </a:r>
            <a:r>
              <a:rPr lang="en-US" baseline="0" dirty="0"/>
              <a:t> repository to Azure), and </a:t>
            </a:r>
            <a:r>
              <a:rPr lang="en-US" baseline="0" dirty="0" err="1"/>
              <a:t>WebDeploy</a:t>
            </a:r>
            <a:r>
              <a:rPr lang="en-US" baseline="0" dirty="0"/>
              <a:t>, which supports diff-deployment, database creation, and more. Visual Studio has integrated support for all three. Teams can also publish via third-party source-control providers such as Kudu (https://github.com/projectkudu/kudu/wiki/Deployment), which supports deployments from OneDrive and Dropbox, as well as repository-based deployments from GitHub, </a:t>
            </a:r>
            <a:r>
              <a:rPr lang="en-US" baseline="0" dirty="0" err="1"/>
              <a:t>BitBucket</a:t>
            </a:r>
            <a:r>
              <a:rPr lang="en-US" baseline="0" dirty="0"/>
              <a:t>, VSTS, and local </a:t>
            </a:r>
            <a:r>
              <a:rPr lang="en-US" baseline="0" dirty="0" err="1"/>
              <a:t>Git</a:t>
            </a:r>
            <a:r>
              <a:rPr lang="en-US" baseline="0" dirty="0"/>
              <a:t> repositories. For more information, see https://azure.microsoft.com/en-us/documentation/articles/web-sites-deploy/.</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44</a:t>
            </a:fld>
            <a:endParaRPr lang="en-US"/>
          </a:p>
        </p:txBody>
      </p:sp>
    </p:spTree>
    <p:extLst>
      <p:ext uri="{BB962C8B-B14F-4D97-AF65-F5344CB8AC3E}">
        <p14:creationId xmlns:p14="http://schemas.microsoft.com/office/powerpoint/2010/main" val="161609089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process is a tried and tested one that is easily enacted using a combination of Azure features (e.g., deployment slots) and tooling</a:t>
            </a:r>
            <a:r>
              <a:rPr lang="en-US" baseline="0" dirty="0"/>
              <a:t> support (e.g., Visual Studio).</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45</a:t>
            </a:fld>
            <a:endParaRPr lang="en-US"/>
          </a:p>
        </p:txBody>
      </p:sp>
    </p:spTree>
    <p:extLst>
      <p:ext uri="{BB962C8B-B14F-4D97-AF65-F5344CB8AC3E}">
        <p14:creationId xmlns:p14="http://schemas.microsoft.com/office/powerpoint/2010/main" val="393260439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create an</a:t>
            </a:r>
            <a:r>
              <a:rPr lang="en-US" baseline="0" dirty="0"/>
              <a:t> Azure Web App, you are asked to choose an App Service plan (or create a new one). These plans support 5 pricing tiers (Free, Shared, Basic, Standard, and Premium), with each tier offering a unique combination of capabilities and capacity. </a:t>
            </a:r>
            <a:r>
              <a:rPr lang="en-US" dirty="0"/>
              <a:t>Apps in the same subscription and geographic location can share a plan. For more information, see https://azure.microsoft.com/en-us/documentation/articles/azure-web-sites-web-hosting-plans-in-depth-overview/.</a:t>
            </a:r>
          </a:p>
        </p:txBody>
      </p:sp>
      <p:sp>
        <p:nvSpPr>
          <p:cNvPr id="4" name="Slide Number Placeholder 3"/>
          <p:cNvSpPr>
            <a:spLocks noGrp="1"/>
          </p:cNvSpPr>
          <p:nvPr>
            <p:ph type="sldNum" sz="quarter" idx="10"/>
          </p:nvPr>
        </p:nvSpPr>
        <p:spPr/>
        <p:txBody>
          <a:bodyPr/>
          <a:lstStyle/>
          <a:p>
            <a:fld id="{01283FAC-A721-45A3-BBDE-EAF2B09B7CD9}" type="slidenum">
              <a:rPr lang="en-US" smtClean="0"/>
              <a:t>46</a:t>
            </a:fld>
            <a:endParaRPr lang="en-US"/>
          </a:p>
        </p:txBody>
      </p:sp>
    </p:spTree>
    <p:extLst>
      <p:ext uri="{BB962C8B-B14F-4D97-AF65-F5344CB8AC3E}">
        <p14:creationId xmlns:p14="http://schemas.microsoft.com/office/powerpoint/2010/main" val="247416868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47</a:t>
            </a:fld>
            <a:endParaRPr lang="en-US" dirty="0"/>
          </a:p>
        </p:txBody>
      </p:sp>
    </p:spTree>
    <p:extLst>
      <p:ext uri="{BB962C8B-B14F-4D97-AF65-F5344CB8AC3E}">
        <p14:creationId xmlns:p14="http://schemas.microsoft.com/office/powerpoint/2010/main" val="36956764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48</a:t>
            </a:fld>
            <a:endParaRPr lang="en-US" dirty="0"/>
          </a:p>
        </p:txBody>
      </p:sp>
    </p:spTree>
    <p:extLst>
      <p:ext uri="{BB962C8B-B14F-4D97-AF65-F5344CB8AC3E}">
        <p14:creationId xmlns:p14="http://schemas.microsoft.com/office/powerpoint/2010/main" val="239534737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49</a:t>
            </a:fld>
            <a:endParaRPr lang="en-US" dirty="0"/>
          </a:p>
        </p:txBody>
      </p:sp>
    </p:spTree>
    <p:extLst>
      <p:ext uri="{BB962C8B-B14F-4D97-AF65-F5344CB8AC3E}">
        <p14:creationId xmlns:p14="http://schemas.microsoft.com/office/powerpoint/2010/main" val="129035963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341138372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51</a:t>
            </a:fld>
            <a:endParaRPr lang="en-US" dirty="0"/>
          </a:p>
        </p:txBody>
      </p:sp>
    </p:spTree>
    <p:extLst>
      <p:ext uri="{BB962C8B-B14F-4D97-AF65-F5344CB8AC3E}">
        <p14:creationId xmlns:p14="http://schemas.microsoft.com/office/powerpoint/2010/main" val="120552741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3585379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67635874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53</a:t>
            </a:fld>
            <a:endParaRPr lang="en-US" dirty="0"/>
          </a:p>
        </p:txBody>
      </p:sp>
    </p:spTree>
    <p:extLst>
      <p:ext uri="{BB962C8B-B14F-4D97-AF65-F5344CB8AC3E}">
        <p14:creationId xmlns:p14="http://schemas.microsoft.com/office/powerpoint/2010/main" val="253309420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54</a:t>
            </a:fld>
            <a:endParaRPr lang="en-US" dirty="0"/>
          </a:p>
        </p:txBody>
      </p:sp>
    </p:spTree>
    <p:extLst>
      <p:ext uri="{BB962C8B-B14F-4D97-AF65-F5344CB8AC3E}">
        <p14:creationId xmlns:p14="http://schemas.microsoft.com/office/powerpoint/2010/main" val="29312085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55</a:t>
            </a:fld>
            <a:endParaRPr lang="en-US" dirty="0"/>
          </a:p>
        </p:txBody>
      </p:sp>
    </p:spTree>
    <p:extLst>
      <p:ext uri="{BB962C8B-B14F-4D97-AF65-F5344CB8AC3E}">
        <p14:creationId xmlns:p14="http://schemas.microsoft.com/office/powerpoint/2010/main" val="182082749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56</a:t>
            </a:fld>
            <a:endParaRPr lang="en-US" dirty="0"/>
          </a:p>
        </p:txBody>
      </p:sp>
    </p:spTree>
    <p:extLst>
      <p:ext uri="{BB962C8B-B14F-4D97-AF65-F5344CB8AC3E}">
        <p14:creationId xmlns:p14="http://schemas.microsoft.com/office/powerpoint/2010/main" val="365556827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57</a:t>
            </a:fld>
            <a:endParaRPr lang="en-US" dirty="0"/>
          </a:p>
        </p:txBody>
      </p:sp>
    </p:spTree>
    <p:extLst>
      <p:ext uri="{BB962C8B-B14F-4D97-AF65-F5344CB8AC3E}">
        <p14:creationId xmlns:p14="http://schemas.microsoft.com/office/powerpoint/2010/main" val="191158352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58</a:t>
            </a:fld>
            <a:endParaRPr lang="en-US" dirty="0"/>
          </a:p>
        </p:txBody>
      </p:sp>
    </p:spTree>
    <p:extLst>
      <p:ext uri="{BB962C8B-B14F-4D97-AF65-F5344CB8AC3E}">
        <p14:creationId xmlns:p14="http://schemas.microsoft.com/office/powerpoint/2010/main" val="415672585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59</a:t>
            </a:fld>
            <a:endParaRPr lang="en-US" dirty="0"/>
          </a:p>
        </p:txBody>
      </p:sp>
    </p:spTree>
    <p:extLst>
      <p:ext uri="{BB962C8B-B14F-4D97-AF65-F5344CB8AC3E}">
        <p14:creationId xmlns:p14="http://schemas.microsoft.com/office/powerpoint/2010/main" val="244844001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4/15/2018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60</a:t>
            </a:fld>
            <a:endParaRPr lang="en-US" dirty="0"/>
          </a:p>
        </p:txBody>
      </p:sp>
    </p:spTree>
    <p:extLst>
      <p:ext uri="{BB962C8B-B14F-4D97-AF65-F5344CB8AC3E}">
        <p14:creationId xmlns:p14="http://schemas.microsoft.com/office/powerpoint/2010/main" val="38604094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lorem ipsum</a:t>
            </a:r>
          </a:p>
        </p:txBody>
      </p:sp>
      <p:sp>
        <p:nvSpPr>
          <p:cNvPr id="5" name="Slide Number Placeholder 4"/>
          <p:cNvSpPr>
            <a:spLocks noGrp="1"/>
          </p:cNvSpPr>
          <p:nvPr>
            <p:ph type="sldNum" sz="quarter" idx="11"/>
          </p:nvPr>
        </p:nvSpPr>
        <p:spPr/>
        <p:txBody>
          <a:bodyPr/>
          <a:lstStyle/>
          <a:p>
            <a:fld id="{E116F5B0-2218-4C13-B576-F1D4E210943C}" type="slidenum">
              <a:rPr lang="en-US" smtClean="0"/>
              <a:t>6</a:t>
            </a:fld>
            <a:endParaRPr lang="en-US"/>
          </a:p>
        </p:txBody>
      </p:sp>
    </p:spTree>
    <p:extLst>
      <p:ext uri="{BB962C8B-B14F-4D97-AF65-F5344CB8AC3E}">
        <p14:creationId xmlns:p14="http://schemas.microsoft.com/office/powerpoint/2010/main" val="27909802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lorem ipsum</a:t>
            </a:r>
          </a:p>
        </p:txBody>
      </p:sp>
      <p:sp>
        <p:nvSpPr>
          <p:cNvPr id="5" name="Slide Number Placeholder 4"/>
          <p:cNvSpPr>
            <a:spLocks noGrp="1"/>
          </p:cNvSpPr>
          <p:nvPr>
            <p:ph type="sldNum" sz="quarter" idx="11"/>
          </p:nvPr>
        </p:nvSpPr>
        <p:spPr/>
        <p:txBody>
          <a:bodyPr/>
          <a:lstStyle/>
          <a:p>
            <a:fld id="{E116F5B0-2218-4C13-B576-F1D4E210943C}" type="slidenum">
              <a:rPr lang="en-US" smtClean="0"/>
              <a:t>7</a:t>
            </a:fld>
            <a:endParaRPr lang="en-US"/>
          </a:p>
        </p:txBody>
      </p:sp>
    </p:spTree>
    <p:extLst>
      <p:ext uri="{BB962C8B-B14F-4D97-AF65-F5344CB8AC3E}">
        <p14:creationId xmlns:p14="http://schemas.microsoft.com/office/powerpoint/2010/main" val="4591160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Slide Number Placeholder 3"/>
          <p:cNvSpPr>
            <a:spLocks noGrp="1"/>
          </p:cNvSpPr>
          <p:nvPr>
            <p:ph type="sldNum" sz="quarter" idx="10"/>
          </p:nvPr>
        </p:nvSpPr>
        <p:spPr/>
        <p:txBody>
          <a:bodyPr/>
          <a:lstStyle/>
          <a:p>
            <a:fld id="{01283FAC-A721-45A3-BBDE-EAF2B09B7CD9}" type="slidenum">
              <a:rPr lang="en-US" smtClean="0"/>
              <a:t>8</a:t>
            </a:fld>
            <a:endParaRPr lang="en-US"/>
          </a:p>
        </p:txBody>
      </p:sp>
    </p:spTree>
    <p:extLst>
      <p:ext uri="{BB962C8B-B14F-4D97-AF65-F5344CB8AC3E}">
        <p14:creationId xmlns:p14="http://schemas.microsoft.com/office/powerpoint/2010/main" val="307333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lorem ipsum</a:t>
            </a:r>
            <a:endParaRPr lang="en-US" dirty="0"/>
          </a:p>
        </p:txBody>
      </p:sp>
      <p:sp>
        <p:nvSpPr>
          <p:cNvPr id="5" name="Slide Number Placeholder 4"/>
          <p:cNvSpPr>
            <a:spLocks noGrp="1"/>
          </p:cNvSpPr>
          <p:nvPr>
            <p:ph type="sldNum" sz="quarter" idx="11"/>
          </p:nvPr>
        </p:nvSpPr>
        <p:spPr/>
        <p:txBody>
          <a:bodyPr/>
          <a:lstStyle/>
          <a:p>
            <a:fld id="{E116F5B0-2218-4C13-B576-F1D4E210943C}" type="slidenum">
              <a:rPr lang="en-US" smtClean="0"/>
              <a:t>9</a:t>
            </a:fld>
            <a:endParaRPr lang="en-US"/>
          </a:p>
        </p:txBody>
      </p:sp>
    </p:spTree>
    <p:extLst>
      <p:ext uri="{BB962C8B-B14F-4D97-AF65-F5344CB8AC3E}">
        <p14:creationId xmlns:p14="http://schemas.microsoft.com/office/powerpoint/2010/main" val="11494772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50" y="2234114"/>
            <a:ext cx="8375702" cy="1359196"/>
          </a:xfrm>
        </p:spPr>
        <p:txBody>
          <a:bodyPr anchor="ctr" anchorCtr="0">
            <a:noAutofit/>
          </a:bodyPr>
          <a:lstStyle>
            <a:lvl1pPr>
              <a:lnSpc>
                <a:spcPct val="90000"/>
              </a:lnSpc>
              <a:defRPr sz="6598" baseline="0">
                <a:solidFill>
                  <a:schemeClr val="bg1">
                    <a:alpha val="99000"/>
                  </a:schemeClr>
                </a:solidFill>
                <a:latin typeface="Segoe UI Light" pitchFamily="34" charset="0"/>
              </a:defRPr>
            </a:lvl1pPr>
          </a:lstStyle>
          <a:p>
            <a:r>
              <a:rPr lang="en-US" dirty="0"/>
              <a:t>Title Here</a:t>
            </a:r>
          </a:p>
        </p:txBody>
      </p:sp>
      <p:sp>
        <p:nvSpPr>
          <p:cNvPr id="7" name="Text Placeholder 6"/>
          <p:cNvSpPr>
            <a:spLocks noGrp="1"/>
          </p:cNvSpPr>
          <p:nvPr>
            <p:ph type="body" sz="quarter" idx="11" hasCustomPrompt="1"/>
          </p:nvPr>
        </p:nvSpPr>
        <p:spPr>
          <a:xfrm>
            <a:off x="519250" y="4612344"/>
            <a:ext cx="5455754" cy="1144929"/>
          </a:xfrm>
        </p:spPr>
        <p:txBody>
          <a:bodyPr/>
          <a:lstStyle>
            <a:lvl1pPr marL="0" indent="0">
              <a:buFont typeface="Arial" pitchFamily="34" charset="0"/>
              <a:buNone/>
              <a:defRPr sz="2399">
                <a:solidFill>
                  <a:schemeClr val="bg1">
                    <a:alpha val="98000"/>
                  </a:schemeClr>
                </a:solidFill>
                <a:latin typeface="+mj-lt"/>
              </a:defRPr>
            </a:lvl1pPr>
            <a:lvl2pPr marL="460237" indent="0">
              <a:buFont typeface="Arial" pitchFamily="34" charset="0"/>
              <a:buNone/>
              <a:defRPr/>
            </a:lvl2pPr>
            <a:lvl3pPr marL="855406" indent="0">
              <a:buFont typeface="Arial" pitchFamily="34" charset="0"/>
              <a:buNone/>
              <a:defRPr/>
            </a:lvl3pPr>
            <a:lvl4pPr marL="1258510" indent="0">
              <a:buFont typeface="Arial" pitchFamily="34" charset="0"/>
              <a:buNone/>
              <a:defRPr/>
            </a:lvl4pPr>
            <a:lvl5pPr marL="1604482" indent="0">
              <a:buFont typeface="Arial" pitchFamily="34" charset="0"/>
              <a:buNone/>
              <a:defRPr/>
            </a:lvl5pPr>
          </a:lstStyle>
          <a:p>
            <a:pPr lvl="0"/>
            <a:r>
              <a:rPr lang="en-US" dirty="0"/>
              <a:t>Name</a:t>
            </a:r>
          </a:p>
          <a:p>
            <a:pPr lvl="0"/>
            <a:r>
              <a:rPr lang="en-US" dirty="0"/>
              <a:t>Title</a:t>
            </a:r>
          </a:p>
          <a:p>
            <a:pPr lvl="0"/>
            <a:r>
              <a:rPr lang="en-US" dirty="0"/>
              <a:t>Microsoft Corporation</a:t>
            </a:r>
          </a:p>
        </p:txBody>
      </p:sp>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7888" y="98759"/>
            <a:ext cx="2498400" cy="574733"/>
          </a:xfrm>
          <a:prstGeom prst="rect">
            <a:avLst/>
          </a:prstGeom>
        </p:spPr>
      </p:pic>
    </p:spTree>
    <p:extLst>
      <p:ext uri="{BB962C8B-B14F-4D97-AF65-F5344CB8AC3E}">
        <p14:creationId xmlns:p14="http://schemas.microsoft.com/office/powerpoint/2010/main" val="2486232818"/>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352424699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defTabSz="1218621"/>
            <a:endParaRPr lang="en-US" sz="2399">
              <a:solidFill>
                <a:srgbClr val="292929"/>
              </a:solidFill>
            </a:endParaRPr>
          </a:p>
        </p:txBody>
      </p:sp>
    </p:spTree>
    <p:extLst>
      <p:ext uri="{BB962C8B-B14F-4D97-AF65-F5344CB8AC3E}">
        <p14:creationId xmlns:p14="http://schemas.microsoft.com/office/powerpoint/2010/main" val="199574487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grpSp>
    </p:spTree>
    <p:extLst>
      <p:ext uri="{BB962C8B-B14F-4D97-AF65-F5344CB8AC3E}">
        <p14:creationId xmlns:p14="http://schemas.microsoft.com/office/powerpoint/2010/main" val="123993804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a:t>click to…</a:t>
            </a:r>
          </a:p>
        </p:txBody>
      </p:sp>
      <p:sp>
        <p:nvSpPr>
          <p:cNvPr id="25" name="Freeform 64"/>
          <p:cNvSpPr>
            <a:spLocks noEditPoints="1"/>
          </p:cNvSpPr>
          <p:nvPr userDrawn="1"/>
        </p:nvSpPr>
        <p:spPr bwMode="black">
          <a:xfrm>
            <a:off x="7925674"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5744517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9" name="Group 8"/>
          <p:cNvGrpSpPr/>
          <p:nvPr userDrawn="1"/>
        </p:nvGrpSpPr>
        <p:grpSpPr>
          <a:xfrm>
            <a:off x="8885073"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510604081"/>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3467676"/>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797"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a:t>Click to edit Master text styles</a:t>
            </a:r>
          </a:p>
        </p:txBody>
      </p:sp>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00965" y="6205154"/>
            <a:ext cx="2505601" cy="576390"/>
          </a:xfrm>
          <a:prstGeom prst="rect">
            <a:avLst/>
          </a:prstGeom>
        </p:spPr>
      </p:pic>
    </p:spTree>
    <p:extLst>
      <p:ext uri="{BB962C8B-B14F-4D97-AF65-F5344CB8AC3E}">
        <p14:creationId xmlns:p14="http://schemas.microsoft.com/office/powerpoint/2010/main" val="186289769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randing">
    <p:bg>
      <p:bgRef idx="1001">
        <a:schemeClr val="bg1"/>
      </p:bgRef>
    </p:bg>
    <p:spTree>
      <p:nvGrpSpPr>
        <p:cNvPr id="1" name=""/>
        <p:cNvGrpSpPr/>
        <p:nvPr/>
      </p:nvGrpSpPr>
      <p:grpSpPr>
        <a:xfrm>
          <a:off x="0" y="0"/>
          <a:ext cx="0" cy="0"/>
          <a:chOff x="0" y="0"/>
          <a:chExt cx="0" cy="0"/>
        </a:xfrm>
      </p:grpSpPr>
      <p:grpSp>
        <p:nvGrpSpPr>
          <p:cNvPr id="4" name="Group 3"/>
          <p:cNvGrpSpPr>
            <a:grpSpLocks noChangeAspect="1"/>
          </p:cNvGrpSpPr>
          <p:nvPr userDrawn="1"/>
        </p:nvGrpSpPr>
        <p:grpSpPr>
          <a:xfrm>
            <a:off x="1724517" y="3169190"/>
            <a:ext cx="2436488" cy="519627"/>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grpSp>
      <p:sp>
        <p:nvSpPr>
          <p:cNvPr id="10" name="Text Box 3"/>
          <p:cNvSpPr txBox="1">
            <a:spLocks noChangeArrowheads="1"/>
          </p:cNvSpPr>
          <p:nvPr userDrawn="1"/>
        </p:nvSpPr>
        <p:spPr bwMode="blackWhite">
          <a:xfrm>
            <a:off x="1527293" y="4024007"/>
            <a:ext cx="8927142" cy="720585"/>
          </a:xfrm>
          <a:prstGeom prst="rect">
            <a:avLst/>
          </a:prstGeom>
          <a:noFill/>
          <a:ln w="12700">
            <a:noFill/>
            <a:miter lim="800000"/>
            <a:headEnd type="none" w="sm" len="sm"/>
            <a:tailEnd type="none" w="sm" len="sm"/>
          </a:ln>
          <a:effectLst/>
        </p:spPr>
        <p:txBody>
          <a:bodyPr vert="horz" wrap="square" lIns="179263" tIns="143411" rIns="179263" bIns="143411" numCol="1" anchor="t" anchorCtr="0" compatLnSpc="1">
            <a:prstTxWarp prst="textNoShape">
              <a:avLst/>
            </a:prstTxWarp>
            <a:spAutoFit/>
          </a:bodyPr>
          <a:lstStyle/>
          <a:p>
            <a:pPr defTabSz="913836" eaLnBrk="0" hangingPunct="0"/>
            <a:r>
              <a:rPr lang="en-US" sz="700" dirty="0">
                <a:gradFill>
                  <a:gsLst>
                    <a:gs pos="0">
                      <a:srgbClr val="292929"/>
                    </a:gs>
                    <a:gs pos="100000">
                      <a:srgbClr val="292929"/>
                    </a:gs>
                  </a:gsLst>
                  <a:lin ang="5400000" scaled="0"/>
                </a:gradFill>
                <a:cs typeface="Segoe UI" pitchFamily="34" charset="0"/>
              </a:rPr>
              <a:t>© 201</a:t>
            </a:r>
            <a:r>
              <a:rPr lang="en-US" altLang="zh-CN" sz="700" dirty="0">
                <a:gradFill>
                  <a:gsLst>
                    <a:gs pos="0">
                      <a:srgbClr val="292929"/>
                    </a:gs>
                    <a:gs pos="100000">
                      <a:srgbClr val="292929"/>
                    </a:gs>
                  </a:gsLst>
                  <a:lin ang="5400000" scaled="0"/>
                </a:gradFill>
                <a:cs typeface="Segoe UI" pitchFamily="34" charset="0"/>
              </a:rPr>
              <a:t>6</a:t>
            </a:r>
            <a:r>
              <a:rPr lang="en-US" sz="700" dirty="0">
                <a:gradFill>
                  <a:gsLst>
                    <a:gs pos="0">
                      <a:srgbClr val="292929"/>
                    </a:gs>
                    <a:gs pos="100000">
                      <a:srgbClr val="292929"/>
                    </a:gs>
                  </a:gsLst>
                  <a:lin ang="5400000" scaled="0"/>
                </a:gradFill>
                <a:cs typeface="Segoe UI" pitchFamily="34" charset="0"/>
              </a:rPr>
              <a:t> Microsoft Corporation. All rights reserved. Microsoft, Windows, Windows Vista and other product names are or may be registered trademarks and/or trademarks in the U.S. and/or other countries.</a:t>
            </a:r>
          </a:p>
          <a:p>
            <a:pPr defTabSz="913836" eaLnBrk="0" hangingPunct="0"/>
            <a:r>
              <a:rPr lang="en-US" sz="700" dirty="0">
                <a:gradFill>
                  <a:gsLst>
                    <a:gs pos="0">
                      <a:srgbClr val="292929"/>
                    </a:gs>
                    <a:gs pos="100000">
                      <a:srgbClr val="292929"/>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898225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2580168"/>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6"/>
          <p:cNvSpPr>
            <a:spLocks noGrp="1"/>
          </p:cNvSpPr>
          <p:nvPr>
            <p:ph type="body" sz="quarter" idx="11"/>
          </p:nvPr>
        </p:nvSpPr>
        <p:spPr>
          <a:xfrm>
            <a:off x="1" y="6238879"/>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33993192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a:solidFill>
                  <a:schemeClr val="tx1">
                    <a:alpha val="99000"/>
                  </a:schemeClr>
                </a:soli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buFont typeface="Wingdings" pitchFamily="2" charset="2"/>
              <a:buNone/>
              <a:defRPr sz="3999">
                <a:solidFill>
                  <a:schemeClr val="tx1">
                    <a:alpha val="99000"/>
                  </a:schemeClr>
                </a:solidFill>
              </a:defRPr>
            </a:lvl1pPr>
            <a:lvl2pPr marL="284077" marR="0" indent="0" algn="l" defTabSz="914089" rtl="0" eaLnBrk="1" fontAlgn="auto" latinLnBrk="0" hangingPunct="1">
              <a:lnSpc>
                <a:spcPct val="90000"/>
              </a:lnSpc>
              <a:spcBef>
                <a:spcPct val="20000"/>
              </a:spcBef>
              <a:spcAft>
                <a:spcPts val="0"/>
              </a:spcAft>
              <a:buClrTx/>
              <a:buSzPct val="90000"/>
              <a:buFont typeface="Wingdings" pitchFamily="2" charset="2"/>
              <a:buNone/>
              <a:tabLst/>
              <a:defRPr lang="en-US" sz="2399" kern="1200" spc="0" baseline="0" dirty="0" smtClean="0">
                <a:solidFill>
                  <a:schemeClr val="tx1">
                    <a:alpha val="99000"/>
                  </a:schemeClr>
                </a:solidFill>
                <a:latin typeface="+mn-lt"/>
                <a:ea typeface="+mn-ea"/>
                <a:cs typeface="+mn-cs"/>
              </a:defRPr>
            </a:lvl2pPr>
            <a:lvl3pPr marL="517370" indent="0">
              <a:buFont typeface="Wingdings" pitchFamily="2" charset="2"/>
              <a:buNone/>
              <a:tabLst/>
              <a:defRPr>
                <a:solidFill>
                  <a:schemeClr val="tx1">
                    <a:alpha val="99000"/>
                  </a:schemeClr>
                </a:solidFill>
                <a:latin typeface="+mn-lt"/>
              </a:defRPr>
            </a:lvl3pPr>
            <a:lvl4pPr marL="741140" indent="0">
              <a:buFont typeface="Wingdings" pitchFamily="2" charset="2"/>
              <a:buNone/>
              <a:defRPr>
                <a:solidFill>
                  <a:schemeClr val="tx1">
                    <a:alpha val="99000"/>
                  </a:schemeClr>
                </a:solidFill>
                <a:latin typeface="+mn-lt"/>
              </a:defRPr>
            </a:lvl4pPr>
            <a:lvl5pPr marL="914126" indent="0">
              <a:buFont typeface="Wingdings" pitchFamily="2" charset="2"/>
              <a:buNone/>
              <a:tabLst/>
              <a:defRPr>
                <a:solidFill>
                  <a:schemeClr val="tx1">
                    <a:alpha val="99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842756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ullet 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idx="1"/>
          </p:nvPr>
        </p:nvSpPr>
        <p:spPr>
          <a:xfrm>
            <a:off x="519248" y="1447800"/>
            <a:ext cx="11151916" cy="2000548"/>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图片 2"/>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366386999"/>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_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49" y="2109542"/>
            <a:ext cx="10240454" cy="997196"/>
          </a:xfrm>
        </p:spPr>
        <p:txBody>
          <a:bodyPr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949" y="3425825"/>
            <a:ext cx="10240454"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8313082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4R Pitch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4311650"/>
          </a:xfrm>
          <a:prstGeom prst="rect">
            <a:avLst/>
          </a:prstGeom>
        </p:spPr>
      </p:pic>
      <p:sp>
        <p:nvSpPr>
          <p:cNvPr id="4" name="TextBox 3"/>
          <p:cNvSpPr txBox="1"/>
          <p:nvPr userDrawn="1"/>
        </p:nvSpPr>
        <p:spPr>
          <a:xfrm>
            <a:off x="376663" y="260594"/>
            <a:ext cx="7185672" cy="1526572"/>
          </a:xfrm>
          <a:prstGeom prst="rect">
            <a:avLst/>
          </a:prstGeom>
          <a:noFill/>
        </p:spPr>
        <p:txBody>
          <a:bodyPr wrap="square" lIns="0" tIns="0" rIns="0" bIns="0" rtlCol="0">
            <a:spAutoFit/>
          </a:bodyPr>
          <a:lstStyle/>
          <a:p>
            <a:r>
              <a:rPr lang="en-US" sz="4000" dirty="0">
                <a:solidFill>
                  <a:srgbClr val="FFFFFF"/>
                </a:solidFill>
                <a:latin typeface="Segoe UI Light" panose="020B0502040204020203" pitchFamily="34" charset="0"/>
              </a:rPr>
              <a:t>Microsoft Azure for Research </a:t>
            </a:r>
          </a:p>
          <a:p>
            <a:r>
              <a:rPr lang="en-US" sz="2400" dirty="0">
                <a:solidFill>
                  <a:srgbClr val="FFFFFF"/>
                </a:solidFill>
              </a:rPr>
              <a:t>Accelerate the Speed of Scientific Discovery </a:t>
            </a:r>
          </a:p>
          <a:p>
            <a:pPr>
              <a:lnSpc>
                <a:spcPct val="90000"/>
              </a:lnSpc>
              <a:spcBef>
                <a:spcPct val="20000"/>
              </a:spcBef>
              <a:buClr>
                <a:srgbClr val="4E90CD"/>
              </a:buClr>
              <a:buSzPct val="120000"/>
            </a:pPr>
            <a:endParaRPr lang="en-US" sz="3200" dirty="0" err="1">
              <a:solidFill>
                <a:srgbClr val="FFFFFF"/>
              </a:solidFill>
              <a:latin typeface="Segoe UI Light" pitchFamily="34" charset="0"/>
            </a:endParaRPr>
          </a:p>
        </p:txBody>
      </p:sp>
      <p:sp>
        <p:nvSpPr>
          <p:cNvPr id="5" name="Rectangle 4"/>
          <p:cNvSpPr/>
          <p:nvPr userDrawn="1"/>
        </p:nvSpPr>
        <p:spPr>
          <a:xfrm>
            <a:off x="279908" y="1455951"/>
            <a:ext cx="5800280" cy="917971"/>
          </a:xfrm>
          <a:prstGeom prst="rect">
            <a:avLst/>
          </a:prstGeom>
        </p:spPr>
        <p:txBody>
          <a:bodyPr wrap="square">
            <a:spAutoFit/>
          </a:bodyPr>
          <a:lstStyle/>
          <a:p>
            <a:r>
              <a:rPr lang="en-US" altLang="zh-CN" sz="2000" kern="1800" baseline="30000" dirty="0">
                <a:solidFill>
                  <a:srgbClr val="FFFFFF"/>
                </a:solidFill>
                <a:ea typeface="Segoe UI" panose="020B0502040204020203" pitchFamily="34" charset="0"/>
                <a:cs typeface="Segoe UI" panose="020B0502040204020203" pitchFamily="34" charset="0"/>
              </a:rPr>
              <a:t>Microsoft A</a:t>
            </a:r>
            <a:r>
              <a:rPr lang="en-US" sz="2000" kern="1800" baseline="30000" dirty="0">
                <a:solidFill>
                  <a:srgbClr val="FFFFFF"/>
                </a:solidFill>
                <a:ea typeface="Segoe UI" panose="020B0502040204020203" pitchFamily="34" charset="0"/>
                <a:cs typeface="Segoe UI" panose="020B0502040204020203" pitchFamily="34" charset="0"/>
              </a:rPr>
              <a:t>zure provides researchers with the power and scalability of cloud computing for collaboration, computation, and data-intensive processing. This open and flexible global cloud platform supports any language, tool, or framework. </a:t>
            </a:r>
            <a:r>
              <a:rPr lang="en-US" kern="1800" baseline="30000" dirty="0">
                <a:solidFill>
                  <a:srgbClr val="FFFFFF"/>
                </a:solidFill>
                <a:ea typeface="Segoe UI" panose="020B0502040204020203" pitchFamily="34" charset="0"/>
                <a:cs typeface="Segoe UI" panose="020B0502040204020203" pitchFamily="34" charset="0"/>
              </a:rPr>
              <a:t> </a:t>
            </a:r>
            <a:r>
              <a:rPr lang="en-US" kern="1600" baseline="30000" dirty="0">
                <a:solidFill>
                  <a:srgbClr val="FFFFFF"/>
                </a:solidFill>
                <a:ea typeface="Segoe UI" panose="020B0502040204020203" pitchFamily="34" charset="0"/>
                <a:cs typeface="Segoe UI" panose="020B0502040204020203" pitchFamily="34" charset="0"/>
              </a:rPr>
              <a:t> </a:t>
            </a:r>
          </a:p>
        </p:txBody>
      </p:sp>
      <p:sp>
        <p:nvSpPr>
          <p:cNvPr id="6" name="Rectangle 5"/>
          <p:cNvSpPr/>
          <p:nvPr userDrawn="1"/>
        </p:nvSpPr>
        <p:spPr>
          <a:xfrm>
            <a:off x="279908" y="4484641"/>
            <a:ext cx="5800280" cy="420628"/>
          </a:xfrm>
          <a:prstGeom prst="rect">
            <a:avLst/>
          </a:prstGeom>
        </p:spPr>
        <p:txBody>
          <a:bodyPr wrap="square">
            <a:spAutoFit/>
          </a:bodyPr>
          <a:lstStyle/>
          <a:p>
            <a:r>
              <a:rPr lang="en-US" sz="3200" baseline="30000" dirty="0">
                <a:solidFill>
                  <a:srgbClr val="C60651"/>
                </a:solidFill>
                <a:latin typeface="Segoe UI Semibold" panose="020B0702040204020203" pitchFamily="34" charset="0"/>
              </a:rPr>
              <a:t>The Microsoft Azure for Research program:</a:t>
            </a:r>
            <a:endParaRPr lang="en-US" sz="3200" baseline="30000" dirty="0">
              <a:solidFill>
                <a:srgbClr val="C60651"/>
              </a:solidFill>
              <a:latin typeface="Segoe UI Light" panose="020B0502040204020203" pitchFamily="34" charset="0"/>
            </a:endParaRPr>
          </a:p>
        </p:txBody>
      </p:sp>
      <p:sp>
        <p:nvSpPr>
          <p:cNvPr id="7" name="Rectangle 6"/>
          <p:cNvSpPr/>
          <p:nvPr userDrawn="1"/>
        </p:nvSpPr>
        <p:spPr>
          <a:xfrm>
            <a:off x="329336" y="4734289"/>
            <a:ext cx="5682266" cy="1195199"/>
          </a:xfrm>
          <a:prstGeom prst="rect">
            <a:avLst/>
          </a:prstGeom>
        </p:spPr>
        <p:txBody>
          <a:bodyPr wrap="square">
            <a:spAutoFit/>
          </a:bodyPr>
          <a:lstStyle/>
          <a:p>
            <a:r>
              <a:rPr lang="en-US" sz="2000" b="1" baseline="30000" dirty="0">
                <a:solidFill>
                  <a:srgbClr val="C60651"/>
                </a:solidFill>
              </a:rPr>
              <a:t>·</a:t>
            </a:r>
            <a:r>
              <a:rPr lang="en-US" sz="2000" baseline="30000" dirty="0">
                <a:solidFill>
                  <a:srgbClr val="C60651"/>
                </a:solidFill>
                <a:latin typeface="Segoe UI Light" panose="020B0502040204020203" pitchFamily="34" charset="0"/>
              </a:rPr>
              <a:t>  </a:t>
            </a:r>
            <a:r>
              <a:rPr lang="en-US" sz="2000" baseline="30000" dirty="0">
                <a:solidFill>
                  <a:srgbClr val="717073"/>
                </a:solidFill>
              </a:rPr>
              <a:t>Free access to Microsoft Azure cloud computing and storage  </a:t>
            </a:r>
            <a:r>
              <a:rPr lang="en-US" sz="2000" dirty="0">
                <a:solidFill>
                  <a:srgbClr val="717073"/>
                </a:solidFill>
              </a:rPr>
              <a:t>    </a:t>
            </a:r>
          </a:p>
          <a:p>
            <a:pPr>
              <a:spcAft>
                <a:spcPts val="600"/>
              </a:spcAft>
            </a:pPr>
            <a:r>
              <a:rPr lang="en-US" sz="2000" baseline="30000" dirty="0">
                <a:solidFill>
                  <a:srgbClr val="717073"/>
                </a:solidFill>
              </a:rPr>
              <a:t>   (submit proposals for </a:t>
            </a:r>
            <a:r>
              <a:rPr lang="en-US" altLang="zh-CN" sz="2000" baseline="30000" dirty="0">
                <a:solidFill>
                  <a:srgbClr val="717073"/>
                </a:solidFill>
              </a:rPr>
              <a:t>Microsoft </a:t>
            </a:r>
            <a:r>
              <a:rPr lang="en-US" sz="2000" baseline="30000" dirty="0">
                <a:solidFill>
                  <a:srgbClr val="717073"/>
                </a:solidFill>
              </a:rPr>
              <a:t>Azure Research Awards)</a:t>
            </a:r>
          </a:p>
          <a:p>
            <a:r>
              <a:rPr lang="en-US" sz="2000" b="1" baseline="30000" dirty="0">
                <a:solidFill>
                  <a:srgbClr val="C60651"/>
                </a:solidFill>
              </a:rPr>
              <a:t>·</a:t>
            </a:r>
            <a:r>
              <a:rPr lang="en-US" sz="2000" baseline="30000" dirty="0">
                <a:solidFill>
                  <a:srgbClr val="C60651"/>
                </a:solidFill>
              </a:rPr>
              <a:t>  </a:t>
            </a:r>
            <a:r>
              <a:rPr lang="en-US" altLang="zh-CN" sz="2000" baseline="30000" dirty="0">
                <a:solidFill>
                  <a:srgbClr val="717073"/>
                </a:solidFill>
              </a:rPr>
              <a:t>Microsoft </a:t>
            </a:r>
            <a:r>
              <a:rPr lang="en-US" sz="2000" baseline="30000" dirty="0">
                <a:solidFill>
                  <a:srgbClr val="717073"/>
                </a:solidFill>
              </a:rPr>
              <a:t>Azure for Research training classes </a:t>
            </a:r>
          </a:p>
          <a:p>
            <a:r>
              <a:rPr lang="en-US" sz="2000" b="1" baseline="30000" dirty="0">
                <a:solidFill>
                  <a:srgbClr val="C60651"/>
                </a:solidFill>
              </a:rPr>
              <a:t>·</a:t>
            </a:r>
            <a:r>
              <a:rPr lang="en-US" sz="2000" baseline="30000" dirty="0">
                <a:solidFill>
                  <a:srgbClr val="C60651"/>
                </a:solidFill>
              </a:rPr>
              <a:t>  </a:t>
            </a:r>
            <a:r>
              <a:rPr lang="en-US" sz="2000" baseline="30000" dirty="0">
                <a:solidFill>
                  <a:srgbClr val="717073"/>
                </a:solidFill>
              </a:rPr>
              <a:t>Support and technical resources</a:t>
            </a:r>
            <a:endParaRPr lang="en-US" sz="2000" dirty="0">
              <a:solidFill>
                <a:srgbClr val="292929"/>
              </a:solidFill>
            </a:endParaRPr>
          </a:p>
        </p:txBody>
      </p:sp>
      <p:sp>
        <p:nvSpPr>
          <p:cNvPr id="8" name="Rectangle 7"/>
          <p:cNvSpPr/>
          <p:nvPr userDrawn="1"/>
        </p:nvSpPr>
        <p:spPr>
          <a:xfrm>
            <a:off x="279908" y="6067160"/>
            <a:ext cx="11261967" cy="338554"/>
          </a:xfrm>
          <a:prstGeom prst="rect">
            <a:avLst/>
          </a:prstGeom>
        </p:spPr>
        <p:txBody>
          <a:bodyPr wrap="square">
            <a:spAutoFit/>
          </a:bodyPr>
          <a:lstStyle/>
          <a:p>
            <a:r>
              <a:rPr lang="en-US" sz="2400" baseline="30000" dirty="0">
                <a:solidFill>
                  <a:srgbClr val="717073"/>
                </a:solidFill>
              </a:rPr>
              <a:t>Apply the power of cloud computing to your computational and data challenges. Experiment at </a:t>
            </a:r>
            <a:r>
              <a:rPr lang="en-US" sz="2400" baseline="30000" dirty="0">
                <a:solidFill>
                  <a:srgbClr val="5191CD"/>
                </a:solidFill>
                <a:latin typeface="Segoe UI Semibold" panose="020B0702040204020203" pitchFamily="34" charset="0"/>
              </a:rPr>
              <a:t>azure4research.com.</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86292" y="6532685"/>
            <a:ext cx="3205707" cy="325315"/>
          </a:xfrm>
          <a:prstGeom prst="rect">
            <a:avLst/>
          </a:prstGeom>
        </p:spPr>
      </p:pic>
      <p:pic>
        <p:nvPicPr>
          <p:cNvPr id="10" name="图片 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615626" y="3297217"/>
            <a:ext cx="2473200" cy="568936"/>
          </a:xfrm>
          <a:prstGeom prst="rect">
            <a:avLst/>
          </a:prstGeom>
        </p:spPr>
      </p:pic>
    </p:spTree>
    <p:extLst>
      <p:ext uri="{BB962C8B-B14F-4D97-AF65-F5344CB8AC3E}">
        <p14:creationId xmlns:p14="http://schemas.microsoft.com/office/powerpoint/2010/main" val="1309172605"/>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itle Slide 4">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929" y="-20124"/>
            <a:ext cx="12314046" cy="6916568"/>
          </a:xfrm>
          <a:prstGeom prst="rect">
            <a:avLst/>
          </a:prstGeom>
        </p:spPr>
      </p:pic>
      <p:sp>
        <p:nvSpPr>
          <p:cNvPr id="17" name="Rectangle 16"/>
          <p:cNvSpPr/>
          <p:nvPr userDrawn="1"/>
        </p:nvSpPr>
        <p:spPr bwMode="gray">
          <a:xfrm>
            <a:off x="123116" y="1381528"/>
            <a:ext cx="7665439" cy="3587911"/>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23116" y="1380676"/>
            <a:ext cx="7667103" cy="1795660"/>
          </a:xfrm>
          <a:noFill/>
        </p:spPr>
        <p:txBody>
          <a:bodyPr lIns="146304" tIns="91440" rIns="146304" bIns="91440" anchor="t" anchorCtr="0"/>
          <a:lstStyle>
            <a:lvl1pPr>
              <a:defRPr sz="5882" spc="-98" baseline="0">
                <a:gradFill>
                  <a:gsLst>
                    <a:gs pos="5833">
                      <a:srgbClr val="FFFFFF"/>
                    </a:gs>
                    <a:gs pos="18000">
                      <a:srgbClr val="FFFFFF"/>
                    </a:gs>
                  </a:gsLst>
                  <a:lin ang="5400000" scaled="0"/>
                </a:gradFill>
              </a:defRPr>
            </a:lvl1pPr>
          </a:lstStyle>
          <a:p>
            <a:r>
              <a:rPr lang="en-US" dirty="0"/>
              <a:t>Presentation title</a:t>
            </a:r>
          </a:p>
        </p:txBody>
      </p:sp>
      <p:sp>
        <p:nvSpPr>
          <p:cNvPr id="3" name="Text Placeholder 2"/>
          <p:cNvSpPr>
            <a:spLocks noGrp="1"/>
          </p:cNvSpPr>
          <p:nvPr>
            <p:ph type="body" sz="quarter" idx="14"/>
          </p:nvPr>
        </p:nvSpPr>
        <p:spPr bwMode="ltGray">
          <a:xfrm>
            <a:off x="123116" y="3175490"/>
            <a:ext cx="7667103" cy="1790841"/>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a:t>Click to edit Master text styles</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2617" y="5840177"/>
            <a:ext cx="2262982" cy="950893"/>
          </a:xfrm>
          <a:prstGeom prst="rect">
            <a:avLst/>
          </a:prstGeom>
        </p:spPr>
      </p:pic>
    </p:spTree>
    <p:extLst>
      <p:ext uri="{BB962C8B-B14F-4D97-AF65-F5344CB8AC3E}">
        <p14:creationId xmlns:p14="http://schemas.microsoft.com/office/powerpoint/2010/main" val="34050513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923866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3812" y="1684475"/>
            <a:ext cx="11151918" cy="3138399"/>
          </a:xfrm>
        </p:spPr>
        <p:txBody>
          <a:bodyPr/>
          <a:lstStyle>
            <a:lvl1pPr>
              <a:lnSpc>
                <a:spcPct val="150000"/>
              </a:lnSpc>
              <a:buClr>
                <a:schemeClr val="accent4"/>
              </a:buClr>
              <a:defRPr b="1"/>
            </a:lvl1pPr>
            <a:lvl2pPr>
              <a:lnSpc>
                <a:spcPct val="150000"/>
              </a:lnSpc>
              <a:buClr>
                <a:schemeClr val="accent4"/>
              </a:buClr>
              <a:defRPr b="1"/>
            </a:lvl2pPr>
            <a:lvl3pPr>
              <a:lnSpc>
                <a:spcPct val="150000"/>
              </a:lnSpc>
              <a:buClr>
                <a:schemeClr val="accent4"/>
              </a:buClr>
              <a:defRPr b="1"/>
            </a:lvl3pPr>
            <a:lvl4pPr>
              <a:lnSpc>
                <a:spcPct val="150000"/>
              </a:lnSpc>
              <a:buClr>
                <a:schemeClr val="accent4"/>
              </a:buClr>
              <a:defRPr b="1"/>
            </a:lvl4pPr>
            <a:lvl5pPr>
              <a:lnSpc>
                <a:spcPct val="150000"/>
              </a:lnSpc>
              <a:buClr>
                <a:schemeClr val="accent4"/>
              </a:buClr>
              <a:defRPr b="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p:cNvSpPr>
            <a:spLocks noGrp="1"/>
          </p:cNvSpPr>
          <p:nvPr>
            <p:ph type="title"/>
          </p:nvPr>
        </p:nvSpPr>
        <p:spPr>
          <a:xfrm>
            <a:off x="269242" y="288493"/>
            <a:ext cx="11466488" cy="1163637"/>
          </a:xfrm>
        </p:spPr>
        <p:txBody>
          <a:bodyPr/>
          <a:lstStyle>
            <a:lvl1pPr>
              <a:defRPr sz="4705"/>
            </a:lvl1pPr>
          </a:lstStyle>
          <a:p>
            <a:r>
              <a:rPr lang="en-US" dirty="0"/>
              <a:t>Click to edit Master title style</a:t>
            </a:r>
            <a:endParaRPr lang="pt-PT" dirty="0"/>
          </a:p>
        </p:txBody>
      </p:sp>
    </p:spTree>
    <p:extLst>
      <p:ext uri="{BB962C8B-B14F-4D97-AF65-F5344CB8AC3E}">
        <p14:creationId xmlns:p14="http://schemas.microsoft.com/office/powerpoint/2010/main" val="382702207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hanks Slide">
    <p:spTree>
      <p:nvGrpSpPr>
        <p:cNvPr id="1" name=""/>
        <p:cNvGrpSpPr/>
        <p:nvPr/>
      </p:nvGrpSpPr>
      <p:grpSpPr>
        <a:xfrm>
          <a:off x="0" y="0"/>
          <a:ext cx="0" cy="0"/>
          <a:chOff x="0" y="0"/>
          <a:chExt cx="0" cy="0"/>
        </a:xfrm>
      </p:grpSpPr>
      <p:sp>
        <p:nvSpPr>
          <p:cNvPr id="8" name="Text Placeholder 12"/>
          <p:cNvSpPr>
            <a:spLocks noGrp="1"/>
          </p:cNvSpPr>
          <p:nvPr>
            <p:ph type="body" sz="quarter" idx="13"/>
          </p:nvPr>
        </p:nvSpPr>
        <p:spPr>
          <a:xfrm>
            <a:off x="254000" y="6096000"/>
            <a:ext cx="11684000" cy="584200"/>
          </a:xfrm>
        </p:spPr>
        <p:txBody>
          <a:bodyPr anchor="t">
            <a:noAutofit/>
          </a:bodyPr>
          <a:lstStyle>
            <a:lvl1pPr marL="0" indent="0" algn="just">
              <a:lnSpc>
                <a:spcPct val="150000"/>
              </a:lnSpc>
              <a:buNone/>
              <a:defRPr sz="800" baseline="0">
                <a:solidFill>
                  <a:schemeClr val="bg1">
                    <a:lumMod val="50000"/>
                    <a:alpha val="99000"/>
                  </a:schemeClr>
                </a:solidFill>
                <a:latin typeface="Segoe UI Light" pitchFamily="34" charset="0"/>
              </a:defRPr>
            </a:lvl1pPr>
          </a:lstStyle>
          <a:p>
            <a:pPr lvl="0"/>
            <a:endParaRPr lang="en-US" dirty="0"/>
          </a:p>
        </p:txBody>
      </p:sp>
    </p:spTree>
    <p:extLst>
      <p:ext uri="{BB962C8B-B14F-4D97-AF65-F5344CB8AC3E}">
        <p14:creationId xmlns:p14="http://schemas.microsoft.com/office/powerpoint/2010/main" val="299061142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de (full pag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156845"/>
            <a:ext cx="10515600" cy="721995"/>
          </a:xfrm>
        </p:spPr>
        <p:txBody>
          <a:bodyPr/>
          <a:lstStyle>
            <a:lvl1pPr>
              <a:defRPr>
                <a:solidFill>
                  <a:schemeClr val="bg1"/>
                </a:solidFill>
              </a:defRPr>
            </a:lvl1pPr>
          </a:lstStyle>
          <a:p>
            <a:r>
              <a:rPr lang="en-US"/>
              <a:t>Click to edit Master title style</a:t>
            </a:r>
          </a:p>
        </p:txBody>
      </p:sp>
      <p:sp>
        <p:nvSpPr>
          <p:cNvPr id="7" name="Content Placeholder 2"/>
          <p:cNvSpPr>
            <a:spLocks noGrp="1"/>
          </p:cNvSpPr>
          <p:nvPr>
            <p:ph idx="1"/>
          </p:nvPr>
        </p:nvSpPr>
        <p:spPr>
          <a:xfrm>
            <a:off x="838200" y="878840"/>
            <a:ext cx="10515600" cy="5770880"/>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8845522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sole output view">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21995"/>
          </a:xfrm>
        </p:spPr>
        <p:txBody>
          <a:bodyPr/>
          <a:lstStyle/>
          <a:p>
            <a:r>
              <a:rPr lang="en-US"/>
              <a:t>Click to edit Master title style</a:t>
            </a:r>
          </a:p>
        </p:txBody>
      </p:sp>
      <p:sp>
        <p:nvSpPr>
          <p:cNvPr id="7" name="Content Placeholder 2"/>
          <p:cNvSpPr>
            <a:spLocks noGrp="1"/>
          </p:cNvSpPr>
          <p:nvPr>
            <p:ph idx="1"/>
          </p:nvPr>
        </p:nvSpPr>
        <p:spPr>
          <a:xfrm>
            <a:off x="838200" y="1305560"/>
            <a:ext cx="10515600" cy="5344160"/>
          </a:xfrm>
          <a:solidFill>
            <a:schemeClr val="accent2">
              <a:lumMod val="50000"/>
            </a:schemeClr>
          </a:solidFill>
        </p:spPr>
        <p:txBody>
          <a:bodyPr anchor="ctr">
            <a:normAutofit/>
          </a:bodyPr>
          <a:lstStyle>
            <a:lvl1pPr marL="0" indent="0">
              <a:lnSpc>
                <a:spcPct val="50000"/>
              </a:lnSpc>
              <a:buNone/>
              <a:defRPr sz="1600">
                <a:solidFill>
                  <a:schemeClr val="bg1"/>
                </a:solidFill>
                <a:latin typeface="Consolas" panose="020B0609020204030204" pitchFamily="49" charset="0"/>
              </a:defRPr>
            </a:lvl1pPr>
            <a:lvl2pPr marL="457200" indent="0">
              <a:lnSpc>
                <a:spcPct val="50000"/>
              </a:lnSpc>
              <a:buNone/>
              <a:defRPr sz="1600">
                <a:solidFill>
                  <a:schemeClr val="bg1"/>
                </a:solidFill>
                <a:latin typeface="Consolas" panose="020B0609020204030204" pitchFamily="49" charset="0"/>
              </a:defRPr>
            </a:lvl2pPr>
            <a:lvl3pPr marL="914400" indent="0">
              <a:lnSpc>
                <a:spcPct val="50000"/>
              </a:lnSpc>
              <a:buNone/>
              <a:defRPr sz="1600">
                <a:solidFill>
                  <a:schemeClr val="bg1"/>
                </a:solidFill>
                <a:latin typeface="Consolas" panose="020B0609020204030204" pitchFamily="49" charset="0"/>
              </a:defRPr>
            </a:lvl3pPr>
            <a:lvl4pPr marL="1371600" indent="0">
              <a:lnSpc>
                <a:spcPct val="50000"/>
              </a:lnSpc>
              <a:buNone/>
              <a:defRPr sz="1600">
                <a:solidFill>
                  <a:schemeClr val="bg1"/>
                </a:solidFill>
                <a:latin typeface="Consolas" panose="020B0609020204030204" pitchFamily="49" charset="0"/>
              </a:defRPr>
            </a:lvl4pPr>
            <a:lvl5pPr marL="1828800" indent="0">
              <a:lnSpc>
                <a:spcPct val="50000"/>
              </a:lnSpc>
              <a:buNone/>
              <a:defRPr sz="1600">
                <a:solidFill>
                  <a:schemeClr val="bg1"/>
                </a:solidFill>
                <a:latin typeface="Consolas" panose="020B060902020403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103127660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de and Description">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2823" y="365125"/>
            <a:ext cx="11346611" cy="670045"/>
          </a:xfr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442823" y="1167442"/>
            <a:ext cx="4019909" cy="5492149"/>
          </a:xfrm>
          <a:solidFill>
            <a:schemeClr val="bg1">
              <a:lumMod val="50000"/>
            </a:schemeClr>
          </a:solidFill>
        </p:spPr>
        <p:txBody>
          <a:bodyPr anchor="ct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462732" y="1167442"/>
            <a:ext cx="7326702" cy="5492149"/>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409665542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70963-4B47-4E89-B9BA-428D3651C9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t-PT"/>
          </a:p>
        </p:txBody>
      </p:sp>
      <p:sp>
        <p:nvSpPr>
          <p:cNvPr id="3" name="Subtitle 2">
            <a:extLst>
              <a:ext uri="{FF2B5EF4-FFF2-40B4-BE49-F238E27FC236}">
                <a16:creationId xmlns:a16="http://schemas.microsoft.com/office/drawing/2014/main" id="{EDD9B172-76CA-4D49-91BC-2BD7C2B2B70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t-PT"/>
          </a:p>
        </p:txBody>
      </p:sp>
      <p:sp>
        <p:nvSpPr>
          <p:cNvPr id="4" name="Date Placeholder 3">
            <a:extLst>
              <a:ext uri="{FF2B5EF4-FFF2-40B4-BE49-F238E27FC236}">
                <a16:creationId xmlns:a16="http://schemas.microsoft.com/office/drawing/2014/main" id="{DF163272-D6C8-457A-8215-30142A5C6A15}"/>
              </a:ext>
            </a:extLst>
          </p:cNvPr>
          <p:cNvSpPr>
            <a:spLocks noGrp="1"/>
          </p:cNvSpPr>
          <p:nvPr>
            <p:ph type="dt" sz="half" idx="10"/>
          </p:nvPr>
        </p:nvSpPr>
        <p:spPr/>
        <p:txBody>
          <a:bodyPr/>
          <a:lstStyle/>
          <a:p>
            <a:fld id="{3E1C883F-1A8E-4D4E-A84A-2D665415983A}" type="datetimeFigureOut">
              <a:rPr lang="pt-PT" smtClean="0"/>
              <a:t>15/04/2018</a:t>
            </a:fld>
            <a:endParaRPr lang="pt-PT"/>
          </a:p>
        </p:txBody>
      </p:sp>
      <p:sp>
        <p:nvSpPr>
          <p:cNvPr id="5" name="Footer Placeholder 4">
            <a:extLst>
              <a:ext uri="{FF2B5EF4-FFF2-40B4-BE49-F238E27FC236}">
                <a16:creationId xmlns:a16="http://schemas.microsoft.com/office/drawing/2014/main" id="{C8C5A24B-B18B-48B7-A248-50B672057FC2}"/>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5CB7C997-A2AD-4430-AA13-2EF91BD628B7}"/>
              </a:ext>
            </a:extLst>
          </p:cNvPr>
          <p:cNvSpPr>
            <a:spLocks noGrp="1"/>
          </p:cNvSpPr>
          <p:nvPr>
            <p:ph type="sldNum" sz="quarter" idx="12"/>
          </p:nvPr>
        </p:nvSpPr>
        <p:spPr/>
        <p:txBody>
          <a:bodyPr/>
          <a:lstStyle/>
          <a:p>
            <a:fld id="{2556BE60-80C3-4F30-B7D2-2EE54AD1CEAD}" type="slidenum">
              <a:rPr lang="pt-PT" smtClean="0"/>
              <a:t>‹#›</a:t>
            </a:fld>
            <a:endParaRPr lang="pt-PT"/>
          </a:p>
        </p:txBody>
      </p:sp>
      <p:pic>
        <p:nvPicPr>
          <p:cNvPr id="7" name="图片 4">
            <a:extLst>
              <a:ext uri="{FF2B5EF4-FFF2-40B4-BE49-F238E27FC236}">
                <a16:creationId xmlns:a16="http://schemas.microsoft.com/office/drawing/2014/main" id="{B1AA5EC9-2858-4A8E-82A6-7D42A08FE79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7888" y="98759"/>
            <a:ext cx="2498400" cy="574733"/>
          </a:xfrm>
          <a:prstGeom prst="rect">
            <a:avLst/>
          </a:prstGeom>
        </p:spPr>
      </p:pic>
    </p:spTree>
    <p:extLst>
      <p:ext uri="{BB962C8B-B14F-4D97-AF65-F5344CB8AC3E}">
        <p14:creationId xmlns:p14="http://schemas.microsoft.com/office/powerpoint/2010/main" val="9792343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249" y="1447799"/>
            <a:ext cx="11151917" cy="2099036"/>
          </a:xfrm>
        </p:spPr>
        <p:txBody>
          <a:bodyPr/>
          <a:lstStyle>
            <a:lvl1pPr marL="0" indent="0">
              <a:spcBef>
                <a:spcPts val="0"/>
              </a:spcBef>
              <a:spcAft>
                <a:spcPts val="0"/>
              </a:spcAft>
              <a:buFont typeface="Arial" pitchFamily="34" charset="0"/>
              <a:buNone/>
              <a:defRPr lang="en-US" sz="3199" kern="1200" dirty="0" smtClean="0">
                <a:gradFill>
                  <a:gsLst>
                    <a:gs pos="0">
                      <a:srgbClr val="595959"/>
                    </a:gs>
                    <a:gs pos="86000">
                      <a:srgbClr val="595959"/>
                    </a:gs>
                  </a:gsLst>
                  <a:lin ang="5400000" scaled="0"/>
                </a:gradFill>
                <a:latin typeface="+mn-lt"/>
                <a:ea typeface="+mn-ea"/>
                <a:cs typeface="+mn-cs"/>
              </a:defRPr>
            </a:lvl1pPr>
            <a:lvl2pPr marL="688768" indent="-342797">
              <a:spcBef>
                <a:spcPts val="0"/>
              </a:spcBef>
              <a:spcAft>
                <a:spcPts val="0"/>
              </a:spcAft>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1999"/>
            </a:lvl3pPr>
            <a:lvl4pPr marL="0" indent="0">
              <a:spcBef>
                <a:spcPts val="0"/>
              </a:spcBef>
              <a:spcAft>
                <a:spcPts val="400"/>
              </a:spcAft>
              <a:buNone/>
              <a:defRPr/>
            </a:lvl4pPr>
            <a:lvl5pPr marL="342797" indent="-342797">
              <a:spcBef>
                <a:spcPts val="0"/>
              </a:spcBef>
              <a:spcAft>
                <a:spcPts val="400"/>
              </a:spcAft>
              <a:buFont typeface="Arial" pitchFamily="34" charset="0"/>
              <a:buChar char="•"/>
              <a:defRPr/>
            </a:lvl5pPr>
            <a:lvl6pPr marL="1033152" indent="-342797">
              <a:buFont typeface="Arial" pitchFamily="34" charset="0"/>
              <a:buChar char="•"/>
              <a:defRPr sz="2399">
                <a:gradFill>
                  <a:gsLst>
                    <a:gs pos="0">
                      <a:srgbClr val="595959"/>
                    </a:gs>
                    <a:gs pos="86000">
                      <a:srgbClr val="595959"/>
                    </a:gs>
                  </a:gsLst>
                  <a:lin ang="5400000" scaled="0"/>
                </a:gradFill>
              </a:defRPr>
            </a:lvl6pPr>
            <a:lvl7pPr marL="1255336" indent="-225357">
              <a:defRPr>
                <a:gradFill>
                  <a:gsLst>
                    <a:gs pos="0">
                      <a:srgbClr val="595959"/>
                    </a:gs>
                    <a:gs pos="86000">
                      <a:srgbClr val="595959"/>
                    </a:gs>
                  </a:gsLst>
                  <a:lin ang="5400000" scaled="0"/>
                </a:gradFill>
              </a:defRPr>
            </a:lvl7pPr>
            <a:lvl8pPr marL="1487042" indent="-231705">
              <a:defRPr>
                <a:gradFill>
                  <a:gsLst>
                    <a:gs pos="0">
                      <a:srgbClr val="595959"/>
                    </a:gs>
                    <a:gs pos="86000">
                      <a:srgbClr val="595959"/>
                    </a:gs>
                  </a:gsLst>
                  <a:lin ang="5400000" scaled="0"/>
                </a:gradFill>
              </a:defRPr>
            </a:lvl8pPr>
          </a:lstStyle>
          <a:p>
            <a:pPr marL="345971" lvl="0" indent="-345971" algn="l" defTabSz="914089" rtl="0" eaLnBrk="1" latinLnBrk="0" hangingPunct="1">
              <a:lnSpc>
                <a:spcPct val="90000"/>
              </a:lnSpc>
              <a:spcBef>
                <a:spcPct val="20000"/>
              </a:spcBef>
              <a:buSzPct val="90000"/>
              <a:buFont typeface="Arial" pitchFamily="34" charset="0"/>
              <a:buChar char="•"/>
            </a:pPr>
            <a:r>
              <a:rPr lang="en-US"/>
              <a:t>Click to edit Master text styles</a:t>
            </a:r>
          </a:p>
          <a:p>
            <a:pPr marL="345971" lvl="1" indent="-345971" algn="l" defTabSz="914089" rtl="0" eaLnBrk="1" latinLnBrk="0" hangingPunct="1">
              <a:lnSpc>
                <a:spcPct val="90000"/>
              </a:lnSpc>
              <a:spcBef>
                <a:spcPct val="20000"/>
              </a:spcBef>
              <a:buSzPct val="90000"/>
              <a:buFont typeface="Arial" pitchFamily="34" charset="0"/>
              <a:buChar char="•"/>
            </a:pPr>
            <a:r>
              <a:rPr lang="en-US"/>
              <a:t>Second level</a:t>
            </a:r>
          </a:p>
          <a:p>
            <a:pPr marL="345971" lvl="2" indent="-345971" algn="l" defTabSz="914089" rtl="0" eaLnBrk="1" latinLnBrk="0" hangingPunct="1">
              <a:lnSpc>
                <a:spcPct val="90000"/>
              </a:lnSpc>
              <a:spcBef>
                <a:spcPct val="20000"/>
              </a:spcBef>
              <a:buSzPct val="90000"/>
              <a:buFont typeface="Arial" pitchFamily="34" charset="0"/>
              <a:buChar char="•"/>
            </a:pPr>
            <a:r>
              <a:rPr lang="en-US"/>
              <a:t>Third level</a:t>
            </a:r>
          </a:p>
          <a:p>
            <a:pPr marL="345971" lvl="3" indent="-345971" algn="l" defTabSz="914089" rtl="0" eaLnBrk="1" latinLnBrk="0" hangingPunct="1">
              <a:lnSpc>
                <a:spcPct val="90000"/>
              </a:lnSpc>
              <a:spcBef>
                <a:spcPct val="20000"/>
              </a:spcBef>
              <a:buSzPct val="90000"/>
              <a:buFont typeface="Arial" pitchFamily="34" charset="0"/>
              <a:buChar char="•"/>
            </a:pPr>
            <a:r>
              <a:rPr lang="en-US"/>
              <a:t>Fourth level</a:t>
            </a:r>
          </a:p>
          <a:p>
            <a:pPr marL="345971" lvl="4" indent="-345971" algn="l" defTabSz="914089" rtl="0" eaLnBrk="1" latinLnBrk="0" hangingPunct="1">
              <a:lnSpc>
                <a:spcPct val="90000"/>
              </a:lnSpc>
              <a:spcBef>
                <a:spcPct val="20000"/>
              </a:spcBef>
              <a:buSzPct val="90000"/>
              <a:buFont typeface="Arial" pitchFamily="34" charset="0"/>
              <a:buChar char="•"/>
            </a:pPr>
            <a:r>
              <a:rPr lang="en-US"/>
              <a:t>Fifth level</a:t>
            </a:r>
            <a:endParaRPr lang="en-US" dirty="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762790336"/>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164A8-211C-4DD0-B8C9-4F71C506622B}"/>
              </a:ext>
            </a:extLst>
          </p:cNvPr>
          <p:cNvSpPr>
            <a:spLocks noGrp="1"/>
          </p:cNvSpPr>
          <p:nvPr>
            <p:ph type="title"/>
          </p:nvPr>
        </p:nvSpPr>
        <p:spPr/>
        <p:txBody>
          <a:bodyPr/>
          <a:lstStyle/>
          <a:p>
            <a:r>
              <a:rPr lang="en-US"/>
              <a:t>Click to edit Master title style</a:t>
            </a:r>
            <a:endParaRPr lang="pt-PT"/>
          </a:p>
        </p:txBody>
      </p:sp>
      <p:sp>
        <p:nvSpPr>
          <p:cNvPr id="3" name="Content Placeholder 2">
            <a:extLst>
              <a:ext uri="{FF2B5EF4-FFF2-40B4-BE49-F238E27FC236}">
                <a16:creationId xmlns:a16="http://schemas.microsoft.com/office/drawing/2014/main" id="{76FABC63-863D-416F-A8FC-F0CD635872E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Date Placeholder 3">
            <a:extLst>
              <a:ext uri="{FF2B5EF4-FFF2-40B4-BE49-F238E27FC236}">
                <a16:creationId xmlns:a16="http://schemas.microsoft.com/office/drawing/2014/main" id="{BBD4CCA6-E95E-4E51-A4A3-DE358E587931}"/>
              </a:ext>
            </a:extLst>
          </p:cNvPr>
          <p:cNvSpPr>
            <a:spLocks noGrp="1"/>
          </p:cNvSpPr>
          <p:nvPr>
            <p:ph type="dt" sz="half" idx="10"/>
          </p:nvPr>
        </p:nvSpPr>
        <p:spPr/>
        <p:txBody>
          <a:bodyPr/>
          <a:lstStyle/>
          <a:p>
            <a:fld id="{3E1C883F-1A8E-4D4E-A84A-2D665415983A}" type="datetimeFigureOut">
              <a:rPr lang="pt-PT" smtClean="0"/>
              <a:t>15/04/2018</a:t>
            </a:fld>
            <a:endParaRPr lang="pt-PT"/>
          </a:p>
        </p:txBody>
      </p:sp>
      <p:sp>
        <p:nvSpPr>
          <p:cNvPr id="5" name="Footer Placeholder 4">
            <a:extLst>
              <a:ext uri="{FF2B5EF4-FFF2-40B4-BE49-F238E27FC236}">
                <a16:creationId xmlns:a16="http://schemas.microsoft.com/office/drawing/2014/main" id="{6E19790C-DA60-47D8-93F8-ED67A40CF102}"/>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3F68493F-610B-41A7-9348-D4F93B00BA35}"/>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337787325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CFE9E-F0EC-4EB4-948D-70543B0395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t-PT"/>
          </a:p>
        </p:txBody>
      </p:sp>
      <p:sp>
        <p:nvSpPr>
          <p:cNvPr id="3" name="Text Placeholder 2">
            <a:extLst>
              <a:ext uri="{FF2B5EF4-FFF2-40B4-BE49-F238E27FC236}">
                <a16:creationId xmlns:a16="http://schemas.microsoft.com/office/drawing/2014/main" id="{03FA0DB6-C7D3-46F7-B5D8-3493720D6B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BF51-2373-43BC-B770-4E693CE62CCB}"/>
              </a:ext>
            </a:extLst>
          </p:cNvPr>
          <p:cNvSpPr>
            <a:spLocks noGrp="1"/>
          </p:cNvSpPr>
          <p:nvPr>
            <p:ph type="dt" sz="half" idx="10"/>
          </p:nvPr>
        </p:nvSpPr>
        <p:spPr/>
        <p:txBody>
          <a:bodyPr/>
          <a:lstStyle/>
          <a:p>
            <a:fld id="{3E1C883F-1A8E-4D4E-A84A-2D665415983A}" type="datetimeFigureOut">
              <a:rPr lang="pt-PT" smtClean="0"/>
              <a:t>15/04/2018</a:t>
            </a:fld>
            <a:endParaRPr lang="pt-PT"/>
          </a:p>
        </p:txBody>
      </p:sp>
      <p:sp>
        <p:nvSpPr>
          <p:cNvPr id="5" name="Footer Placeholder 4">
            <a:extLst>
              <a:ext uri="{FF2B5EF4-FFF2-40B4-BE49-F238E27FC236}">
                <a16:creationId xmlns:a16="http://schemas.microsoft.com/office/drawing/2014/main" id="{EB4C5BD2-49DB-4791-AB29-8CE8A3FC1D2D}"/>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7BFB90A7-7E1D-4A7A-BE33-61FA945ABBAA}"/>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24577167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8DE85-8C7E-47C6-BB8B-D5BFD857B6E4}"/>
              </a:ext>
            </a:extLst>
          </p:cNvPr>
          <p:cNvSpPr>
            <a:spLocks noGrp="1"/>
          </p:cNvSpPr>
          <p:nvPr>
            <p:ph type="title"/>
          </p:nvPr>
        </p:nvSpPr>
        <p:spPr/>
        <p:txBody>
          <a:bodyPr/>
          <a:lstStyle/>
          <a:p>
            <a:r>
              <a:rPr lang="en-US"/>
              <a:t>Click to edit Master title style</a:t>
            </a:r>
            <a:endParaRPr lang="pt-PT"/>
          </a:p>
        </p:txBody>
      </p:sp>
      <p:sp>
        <p:nvSpPr>
          <p:cNvPr id="3" name="Content Placeholder 2">
            <a:extLst>
              <a:ext uri="{FF2B5EF4-FFF2-40B4-BE49-F238E27FC236}">
                <a16:creationId xmlns:a16="http://schemas.microsoft.com/office/drawing/2014/main" id="{58653B13-6932-4D41-91E6-DDD389B39C4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Content Placeholder 3">
            <a:extLst>
              <a:ext uri="{FF2B5EF4-FFF2-40B4-BE49-F238E27FC236}">
                <a16:creationId xmlns:a16="http://schemas.microsoft.com/office/drawing/2014/main" id="{247E07C3-27D2-47ED-B560-8ED189B1016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5" name="Date Placeholder 4">
            <a:extLst>
              <a:ext uri="{FF2B5EF4-FFF2-40B4-BE49-F238E27FC236}">
                <a16:creationId xmlns:a16="http://schemas.microsoft.com/office/drawing/2014/main" id="{3489E388-F98D-4E08-A493-3C7DF35F3410}"/>
              </a:ext>
            </a:extLst>
          </p:cNvPr>
          <p:cNvSpPr>
            <a:spLocks noGrp="1"/>
          </p:cNvSpPr>
          <p:nvPr>
            <p:ph type="dt" sz="half" idx="10"/>
          </p:nvPr>
        </p:nvSpPr>
        <p:spPr/>
        <p:txBody>
          <a:bodyPr/>
          <a:lstStyle/>
          <a:p>
            <a:fld id="{3E1C883F-1A8E-4D4E-A84A-2D665415983A}" type="datetimeFigureOut">
              <a:rPr lang="pt-PT" smtClean="0"/>
              <a:t>15/04/2018</a:t>
            </a:fld>
            <a:endParaRPr lang="pt-PT"/>
          </a:p>
        </p:txBody>
      </p:sp>
      <p:sp>
        <p:nvSpPr>
          <p:cNvPr id="6" name="Footer Placeholder 5">
            <a:extLst>
              <a:ext uri="{FF2B5EF4-FFF2-40B4-BE49-F238E27FC236}">
                <a16:creationId xmlns:a16="http://schemas.microsoft.com/office/drawing/2014/main" id="{B744E3AF-EFAA-463D-AAEA-67ED0D169837}"/>
              </a:ext>
            </a:extLst>
          </p:cNvPr>
          <p:cNvSpPr>
            <a:spLocks noGrp="1"/>
          </p:cNvSpPr>
          <p:nvPr>
            <p:ph type="ftr" sz="quarter" idx="11"/>
          </p:nvPr>
        </p:nvSpPr>
        <p:spPr/>
        <p:txBody>
          <a:bodyPr/>
          <a:lstStyle/>
          <a:p>
            <a:endParaRPr lang="pt-PT"/>
          </a:p>
        </p:txBody>
      </p:sp>
      <p:sp>
        <p:nvSpPr>
          <p:cNvPr id="7" name="Slide Number Placeholder 6">
            <a:extLst>
              <a:ext uri="{FF2B5EF4-FFF2-40B4-BE49-F238E27FC236}">
                <a16:creationId xmlns:a16="http://schemas.microsoft.com/office/drawing/2014/main" id="{FDE0DEC3-6E01-4EBD-98E7-7C355B055080}"/>
              </a:ext>
            </a:extLst>
          </p:cNvPr>
          <p:cNvSpPr>
            <a:spLocks noGrp="1"/>
          </p:cNvSpPr>
          <p:nvPr>
            <p:ph type="sldNum" sz="quarter" idx="12"/>
          </p:nvPr>
        </p:nvSpPr>
        <p:spPr/>
        <p:txBody>
          <a:bodyPr/>
          <a:lstStyle/>
          <a:p>
            <a:fld id="{2556BE60-80C3-4F30-B7D2-2EE54AD1CEAD}" type="slidenum">
              <a:rPr lang="pt-PT" smtClean="0"/>
              <a:t>‹#›</a:t>
            </a:fld>
            <a:endParaRPr lang="pt-PT"/>
          </a:p>
        </p:txBody>
      </p:sp>
      <p:pic>
        <p:nvPicPr>
          <p:cNvPr id="8" name="图片 6">
            <a:extLst>
              <a:ext uri="{FF2B5EF4-FFF2-40B4-BE49-F238E27FC236}">
                <a16:creationId xmlns:a16="http://schemas.microsoft.com/office/drawing/2014/main" id="{62AE2EF7-68FC-4C21-A796-EADE4308134E}"/>
              </a:ext>
            </a:extLst>
          </p:cNvPr>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86185012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07C76-0EBD-4A33-A920-4D89CC660AFE}"/>
              </a:ext>
            </a:extLst>
          </p:cNvPr>
          <p:cNvSpPr>
            <a:spLocks noGrp="1"/>
          </p:cNvSpPr>
          <p:nvPr>
            <p:ph type="title"/>
          </p:nvPr>
        </p:nvSpPr>
        <p:spPr>
          <a:xfrm>
            <a:off x="839788" y="365125"/>
            <a:ext cx="10515600" cy="1325563"/>
          </a:xfrm>
        </p:spPr>
        <p:txBody>
          <a:bodyPr/>
          <a:lstStyle/>
          <a:p>
            <a:r>
              <a:rPr lang="en-US"/>
              <a:t>Click to edit Master title style</a:t>
            </a:r>
            <a:endParaRPr lang="pt-PT"/>
          </a:p>
        </p:txBody>
      </p:sp>
      <p:sp>
        <p:nvSpPr>
          <p:cNvPr id="3" name="Text Placeholder 2">
            <a:extLst>
              <a:ext uri="{FF2B5EF4-FFF2-40B4-BE49-F238E27FC236}">
                <a16:creationId xmlns:a16="http://schemas.microsoft.com/office/drawing/2014/main" id="{05B0FF7F-4457-40D2-98F2-AE3D33BC4D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E44BBCF-8FA4-4B2D-883B-306572DCDF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5" name="Text Placeholder 4">
            <a:extLst>
              <a:ext uri="{FF2B5EF4-FFF2-40B4-BE49-F238E27FC236}">
                <a16:creationId xmlns:a16="http://schemas.microsoft.com/office/drawing/2014/main" id="{DC96294F-6969-4484-9685-305EA1B05A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FB7340-77C6-4395-A8A9-CAF297FF2F5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7" name="Date Placeholder 6">
            <a:extLst>
              <a:ext uri="{FF2B5EF4-FFF2-40B4-BE49-F238E27FC236}">
                <a16:creationId xmlns:a16="http://schemas.microsoft.com/office/drawing/2014/main" id="{A58F546E-5B50-484C-9FF7-B74DC0BCA6AD}"/>
              </a:ext>
            </a:extLst>
          </p:cNvPr>
          <p:cNvSpPr>
            <a:spLocks noGrp="1"/>
          </p:cNvSpPr>
          <p:nvPr>
            <p:ph type="dt" sz="half" idx="10"/>
          </p:nvPr>
        </p:nvSpPr>
        <p:spPr/>
        <p:txBody>
          <a:bodyPr/>
          <a:lstStyle/>
          <a:p>
            <a:fld id="{3E1C883F-1A8E-4D4E-A84A-2D665415983A}" type="datetimeFigureOut">
              <a:rPr lang="pt-PT" smtClean="0"/>
              <a:t>15/04/2018</a:t>
            </a:fld>
            <a:endParaRPr lang="pt-PT"/>
          </a:p>
        </p:txBody>
      </p:sp>
      <p:sp>
        <p:nvSpPr>
          <p:cNvPr id="8" name="Footer Placeholder 7">
            <a:extLst>
              <a:ext uri="{FF2B5EF4-FFF2-40B4-BE49-F238E27FC236}">
                <a16:creationId xmlns:a16="http://schemas.microsoft.com/office/drawing/2014/main" id="{9DCD67E5-FD76-4C99-B434-3DAFF2046326}"/>
              </a:ext>
            </a:extLst>
          </p:cNvPr>
          <p:cNvSpPr>
            <a:spLocks noGrp="1"/>
          </p:cNvSpPr>
          <p:nvPr>
            <p:ph type="ftr" sz="quarter" idx="11"/>
          </p:nvPr>
        </p:nvSpPr>
        <p:spPr/>
        <p:txBody>
          <a:bodyPr/>
          <a:lstStyle/>
          <a:p>
            <a:endParaRPr lang="pt-PT"/>
          </a:p>
        </p:txBody>
      </p:sp>
      <p:sp>
        <p:nvSpPr>
          <p:cNvPr id="9" name="Slide Number Placeholder 8">
            <a:extLst>
              <a:ext uri="{FF2B5EF4-FFF2-40B4-BE49-F238E27FC236}">
                <a16:creationId xmlns:a16="http://schemas.microsoft.com/office/drawing/2014/main" id="{56FED28A-2A9A-45F5-B271-B443B878EEBC}"/>
              </a:ext>
            </a:extLst>
          </p:cNvPr>
          <p:cNvSpPr>
            <a:spLocks noGrp="1"/>
          </p:cNvSpPr>
          <p:nvPr>
            <p:ph type="sldNum" sz="quarter" idx="12"/>
          </p:nvPr>
        </p:nvSpPr>
        <p:spPr/>
        <p:txBody>
          <a:bodyPr/>
          <a:lstStyle/>
          <a:p>
            <a:fld id="{2556BE60-80C3-4F30-B7D2-2EE54AD1CEAD}" type="slidenum">
              <a:rPr lang="pt-PT" smtClean="0"/>
              <a:t>‹#›</a:t>
            </a:fld>
            <a:endParaRPr lang="pt-PT"/>
          </a:p>
        </p:txBody>
      </p:sp>
      <p:pic>
        <p:nvPicPr>
          <p:cNvPr id="10" name="图片 8">
            <a:extLst>
              <a:ext uri="{FF2B5EF4-FFF2-40B4-BE49-F238E27FC236}">
                <a16:creationId xmlns:a16="http://schemas.microsoft.com/office/drawing/2014/main" id="{CBF35B0C-BF99-404A-9606-3A26D6FD2203}"/>
              </a:ext>
            </a:extLst>
          </p:cNvPr>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195478826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D261E-A359-4D27-ADA9-59971BDB2591}"/>
              </a:ext>
            </a:extLst>
          </p:cNvPr>
          <p:cNvSpPr>
            <a:spLocks noGrp="1"/>
          </p:cNvSpPr>
          <p:nvPr>
            <p:ph type="title"/>
          </p:nvPr>
        </p:nvSpPr>
        <p:spPr/>
        <p:txBody>
          <a:bodyPr/>
          <a:lstStyle/>
          <a:p>
            <a:r>
              <a:rPr lang="en-US"/>
              <a:t>Click to edit Master title style</a:t>
            </a:r>
            <a:endParaRPr lang="pt-PT"/>
          </a:p>
        </p:txBody>
      </p:sp>
      <p:sp>
        <p:nvSpPr>
          <p:cNvPr id="3" name="Date Placeholder 2">
            <a:extLst>
              <a:ext uri="{FF2B5EF4-FFF2-40B4-BE49-F238E27FC236}">
                <a16:creationId xmlns:a16="http://schemas.microsoft.com/office/drawing/2014/main" id="{F9442152-5DBB-4F4C-B0E2-F858E310A20C}"/>
              </a:ext>
            </a:extLst>
          </p:cNvPr>
          <p:cNvSpPr>
            <a:spLocks noGrp="1"/>
          </p:cNvSpPr>
          <p:nvPr>
            <p:ph type="dt" sz="half" idx="10"/>
          </p:nvPr>
        </p:nvSpPr>
        <p:spPr/>
        <p:txBody>
          <a:bodyPr/>
          <a:lstStyle/>
          <a:p>
            <a:fld id="{3E1C883F-1A8E-4D4E-A84A-2D665415983A}" type="datetimeFigureOut">
              <a:rPr lang="pt-PT" smtClean="0"/>
              <a:t>15/04/2018</a:t>
            </a:fld>
            <a:endParaRPr lang="pt-PT"/>
          </a:p>
        </p:txBody>
      </p:sp>
      <p:sp>
        <p:nvSpPr>
          <p:cNvPr id="4" name="Footer Placeholder 3">
            <a:extLst>
              <a:ext uri="{FF2B5EF4-FFF2-40B4-BE49-F238E27FC236}">
                <a16:creationId xmlns:a16="http://schemas.microsoft.com/office/drawing/2014/main" id="{702EA88F-054E-4A51-ABD7-B2AEAE2103CB}"/>
              </a:ext>
            </a:extLst>
          </p:cNvPr>
          <p:cNvSpPr>
            <a:spLocks noGrp="1"/>
          </p:cNvSpPr>
          <p:nvPr>
            <p:ph type="ftr" sz="quarter" idx="11"/>
          </p:nvPr>
        </p:nvSpPr>
        <p:spPr/>
        <p:txBody>
          <a:bodyPr/>
          <a:lstStyle/>
          <a:p>
            <a:endParaRPr lang="pt-PT"/>
          </a:p>
        </p:txBody>
      </p:sp>
      <p:sp>
        <p:nvSpPr>
          <p:cNvPr id="5" name="Slide Number Placeholder 4">
            <a:extLst>
              <a:ext uri="{FF2B5EF4-FFF2-40B4-BE49-F238E27FC236}">
                <a16:creationId xmlns:a16="http://schemas.microsoft.com/office/drawing/2014/main" id="{490E50E9-0C06-436E-A140-6E7E4DCE5131}"/>
              </a:ext>
            </a:extLst>
          </p:cNvPr>
          <p:cNvSpPr>
            <a:spLocks noGrp="1"/>
          </p:cNvSpPr>
          <p:nvPr>
            <p:ph type="sldNum" sz="quarter" idx="12"/>
          </p:nvPr>
        </p:nvSpPr>
        <p:spPr/>
        <p:txBody>
          <a:bodyPr/>
          <a:lstStyle/>
          <a:p>
            <a:fld id="{2556BE60-80C3-4F30-B7D2-2EE54AD1CEAD}" type="slidenum">
              <a:rPr lang="pt-PT" smtClean="0"/>
              <a:t>‹#›</a:t>
            </a:fld>
            <a:endParaRPr lang="pt-PT"/>
          </a:p>
        </p:txBody>
      </p:sp>
      <p:pic>
        <p:nvPicPr>
          <p:cNvPr id="6" name="图片 4">
            <a:extLst>
              <a:ext uri="{FF2B5EF4-FFF2-40B4-BE49-F238E27FC236}">
                <a16:creationId xmlns:a16="http://schemas.microsoft.com/office/drawing/2014/main" id="{B1F20CCF-38F1-467A-BB52-5766D4CD74ED}"/>
              </a:ext>
            </a:extLst>
          </p:cNvPr>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14356474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458621-0C29-4702-871A-1524B92B464D}"/>
              </a:ext>
            </a:extLst>
          </p:cNvPr>
          <p:cNvSpPr>
            <a:spLocks noGrp="1"/>
          </p:cNvSpPr>
          <p:nvPr>
            <p:ph type="dt" sz="half" idx="10"/>
          </p:nvPr>
        </p:nvSpPr>
        <p:spPr/>
        <p:txBody>
          <a:bodyPr/>
          <a:lstStyle/>
          <a:p>
            <a:fld id="{3E1C883F-1A8E-4D4E-A84A-2D665415983A}" type="datetimeFigureOut">
              <a:rPr lang="pt-PT" smtClean="0"/>
              <a:t>15/04/2018</a:t>
            </a:fld>
            <a:endParaRPr lang="pt-PT"/>
          </a:p>
        </p:txBody>
      </p:sp>
      <p:sp>
        <p:nvSpPr>
          <p:cNvPr id="3" name="Footer Placeholder 2">
            <a:extLst>
              <a:ext uri="{FF2B5EF4-FFF2-40B4-BE49-F238E27FC236}">
                <a16:creationId xmlns:a16="http://schemas.microsoft.com/office/drawing/2014/main" id="{1EA3DB3C-4327-4DF5-AB43-268F1F8F5B65}"/>
              </a:ext>
            </a:extLst>
          </p:cNvPr>
          <p:cNvSpPr>
            <a:spLocks noGrp="1"/>
          </p:cNvSpPr>
          <p:nvPr>
            <p:ph type="ftr" sz="quarter" idx="11"/>
          </p:nvPr>
        </p:nvSpPr>
        <p:spPr/>
        <p:txBody>
          <a:bodyPr/>
          <a:lstStyle/>
          <a:p>
            <a:endParaRPr lang="pt-PT"/>
          </a:p>
        </p:txBody>
      </p:sp>
      <p:sp>
        <p:nvSpPr>
          <p:cNvPr id="4" name="Slide Number Placeholder 3">
            <a:extLst>
              <a:ext uri="{FF2B5EF4-FFF2-40B4-BE49-F238E27FC236}">
                <a16:creationId xmlns:a16="http://schemas.microsoft.com/office/drawing/2014/main" id="{A58E2E34-5CF8-41F9-89ED-E85EA340E5D8}"/>
              </a:ext>
            </a:extLst>
          </p:cNvPr>
          <p:cNvSpPr>
            <a:spLocks noGrp="1"/>
          </p:cNvSpPr>
          <p:nvPr>
            <p:ph type="sldNum" sz="quarter" idx="12"/>
          </p:nvPr>
        </p:nvSpPr>
        <p:spPr/>
        <p:txBody>
          <a:bodyPr/>
          <a:lstStyle/>
          <a:p>
            <a:fld id="{2556BE60-80C3-4F30-B7D2-2EE54AD1CEAD}" type="slidenum">
              <a:rPr lang="pt-PT" smtClean="0"/>
              <a:t>‹#›</a:t>
            </a:fld>
            <a:endParaRPr lang="pt-PT"/>
          </a:p>
        </p:txBody>
      </p:sp>
      <p:pic>
        <p:nvPicPr>
          <p:cNvPr id="5" name="图片 3">
            <a:extLst>
              <a:ext uri="{FF2B5EF4-FFF2-40B4-BE49-F238E27FC236}">
                <a16:creationId xmlns:a16="http://schemas.microsoft.com/office/drawing/2014/main" id="{C8EE63A8-4939-45BC-86BE-DC3057FAF902}"/>
              </a:ext>
            </a:extLst>
          </p:cNvPr>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86311715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1B872-808F-4BA9-BB6F-082D0313EC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t-PT"/>
          </a:p>
        </p:txBody>
      </p:sp>
      <p:sp>
        <p:nvSpPr>
          <p:cNvPr id="3" name="Content Placeholder 2">
            <a:extLst>
              <a:ext uri="{FF2B5EF4-FFF2-40B4-BE49-F238E27FC236}">
                <a16:creationId xmlns:a16="http://schemas.microsoft.com/office/drawing/2014/main" id="{6084ED09-7C6A-42CB-9371-1E2335CA1A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Text Placeholder 3">
            <a:extLst>
              <a:ext uri="{FF2B5EF4-FFF2-40B4-BE49-F238E27FC236}">
                <a16:creationId xmlns:a16="http://schemas.microsoft.com/office/drawing/2014/main" id="{D090730A-945D-48E0-BF45-23DE9F6746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F7C760B-FC8B-4F03-B707-A2AC69A3EF9E}"/>
              </a:ext>
            </a:extLst>
          </p:cNvPr>
          <p:cNvSpPr>
            <a:spLocks noGrp="1"/>
          </p:cNvSpPr>
          <p:nvPr>
            <p:ph type="dt" sz="half" idx="10"/>
          </p:nvPr>
        </p:nvSpPr>
        <p:spPr/>
        <p:txBody>
          <a:bodyPr/>
          <a:lstStyle/>
          <a:p>
            <a:fld id="{3E1C883F-1A8E-4D4E-A84A-2D665415983A}" type="datetimeFigureOut">
              <a:rPr lang="pt-PT" smtClean="0"/>
              <a:t>15/04/2018</a:t>
            </a:fld>
            <a:endParaRPr lang="pt-PT"/>
          </a:p>
        </p:txBody>
      </p:sp>
      <p:sp>
        <p:nvSpPr>
          <p:cNvPr id="6" name="Footer Placeholder 5">
            <a:extLst>
              <a:ext uri="{FF2B5EF4-FFF2-40B4-BE49-F238E27FC236}">
                <a16:creationId xmlns:a16="http://schemas.microsoft.com/office/drawing/2014/main" id="{AF07C0BA-E6B1-4DBE-9393-C467F0A87E04}"/>
              </a:ext>
            </a:extLst>
          </p:cNvPr>
          <p:cNvSpPr>
            <a:spLocks noGrp="1"/>
          </p:cNvSpPr>
          <p:nvPr>
            <p:ph type="ftr" sz="quarter" idx="11"/>
          </p:nvPr>
        </p:nvSpPr>
        <p:spPr/>
        <p:txBody>
          <a:bodyPr/>
          <a:lstStyle/>
          <a:p>
            <a:endParaRPr lang="pt-PT"/>
          </a:p>
        </p:txBody>
      </p:sp>
      <p:sp>
        <p:nvSpPr>
          <p:cNvPr id="7" name="Slide Number Placeholder 6">
            <a:extLst>
              <a:ext uri="{FF2B5EF4-FFF2-40B4-BE49-F238E27FC236}">
                <a16:creationId xmlns:a16="http://schemas.microsoft.com/office/drawing/2014/main" id="{94C59E31-6A2B-4809-974E-47A70D08B773}"/>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15810963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51E27-3207-4D08-B464-97DAB7166B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t-PT"/>
          </a:p>
        </p:txBody>
      </p:sp>
      <p:sp>
        <p:nvSpPr>
          <p:cNvPr id="3" name="Picture Placeholder 2">
            <a:extLst>
              <a:ext uri="{FF2B5EF4-FFF2-40B4-BE49-F238E27FC236}">
                <a16:creationId xmlns:a16="http://schemas.microsoft.com/office/drawing/2014/main" id="{9FE4292A-52D0-4D8E-A0C1-999C8EEB83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PT"/>
          </a:p>
        </p:txBody>
      </p:sp>
      <p:sp>
        <p:nvSpPr>
          <p:cNvPr id="4" name="Text Placeholder 3">
            <a:extLst>
              <a:ext uri="{FF2B5EF4-FFF2-40B4-BE49-F238E27FC236}">
                <a16:creationId xmlns:a16="http://schemas.microsoft.com/office/drawing/2014/main" id="{E88446F1-6933-46C6-BB49-CF7E13BA30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7A1A04E-580A-4042-9A27-6F15E5FF88FC}"/>
              </a:ext>
            </a:extLst>
          </p:cNvPr>
          <p:cNvSpPr>
            <a:spLocks noGrp="1"/>
          </p:cNvSpPr>
          <p:nvPr>
            <p:ph type="dt" sz="half" idx="10"/>
          </p:nvPr>
        </p:nvSpPr>
        <p:spPr/>
        <p:txBody>
          <a:bodyPr/>
          <a:lstStyle/>
          <a:p>
            <a:fld id="{3E1C883F-1A8E-4D4E-A84A-2D665415983A}" type="datetimeFigureOut">
              <a:rPr lang="pt-PT" smtClean="0"/>
              <a:t>15/04/2018</a:t>
            </a:fld>
            <a:endParaRPr lang="pt-PT"/>
          </a:p>
        </p:txBody>
      </p:sp>
      <p:sp>
        <p:nvSpPr>
          <p:cNvPr id="6" name="Footer Placeholder 5">
            <a:extLst>
              <a:ext uri="{FF2B5EF4-FFF2-40B4-BE49-F238E27FC236}">
                <a16:creationId xmlns:a16="http://schemas.microsoft.com/office/drawing/2014/main" id="{E55E22AA-1B69-4C03-B52F-728E9E60A0C8}"/>
              </a:ext>
            </a:extLst>
          </p:cNvPr>
          <p:cNvSpPr>
            <a:spLocks noGrp="1"/>
          </p:cNvSpPr>
          <p:nvPr>
            <p:ph type="ftr" sz="quarter" idx="11"/>
          </p:nvPr>
        </p:nvSpPr>
        <p:spPr/>
        <p:txBody>
          <a:bodyPr/>
          <a:lstStyle/>
          <a:p>
            <a:endParaRPr lang="pt-PT"/>
          </a:p>
        </p:txBody>
      </p:sp>
      <p:sp>
        <p:nvSpPr>
          <p:cNvPr id="7" name="Slide Number Placeholder 6">
            <a:extLst>
              <a:ext uri="{FF2B5EF4-FFF2-40B4-BE49-F238E27FC236}">
                <a16:creationId xmlns:a16="http://schemas.microsoft.com/office/drawing/2014/main" id="{09421E91-97F8-4AAF-8143-B06563A8104A}"/>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7985138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F243F-034C-4BE5-935F-C84EDBD688F0}"/>
              </a:ext>
            </a:extLst>
          </p:cNvPr>
          <p:cNvSpPr>
            <a:spLocks noGrp="1"/>
          </p:cNvSpPr>
          <p:nvPr>
            <p:ph type="title"/>
          </p:nvPr>
        </p:nvSpPr>
        <p:spPr/>
        <p:txBody>
          <a:bodyPr/>
          <a:lstStyle/>
          <a:p>
            <a:r>
              <a:rPr lang="en-US"/>
              <a:t>Click to edit Master title style</a:t>
            </a:r>
            <a:endParaRPr lang="pt-PT"/>
          </a:p>
        </p:txBody>
      </p:sp>
      <p:sp>
        <p:nvSpPr>
          <p:cNvPr id="3" name="Vertical Text Placeholder 2">
            <a:extLst>
              <a:ext uri="{FF2B5EF4-FFF2-40B4-BE49-F238E27FC236}">
                <a16:creationId xmlns:a16="http://schemas.microsoft.com/office/drawing/2014/main" id="{9268EAC2-853A-4504-AF8D-2C5828ABC8F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Date Placeholder 3">
            <a:extLst>
              <a:ext uri="{FF2B5EF4-FFF2-40B4-BE49-F238E27FC236}">
                <a16:creationId xmlns:a16="http://schemas.microsoft.com/office/drawing/2014/main" id="{6E7660A4-3419-42D4-B9BC-FC871BFE72DF}"/>
              </a:ext>
            </a:extLst>
          </p:cNvPr>
          <p:cNvSpPr>
            <a:spLocks noGrp="1"/>
          </p:cNvSpPr>
          <p:nvPr>
            <p:ph type="dt" sz="half" idx="10"/>
          </p:nvPr>
        </p:nvSpPr>
        <p:spPr/>
        <p:txBody>
          <a:bodyPr/>
          <a:lstStyle/>
          <a:p>
            <a:fld id="{3E1C883F-1A8E-4D4E-A84A-2D665415983A}" type="datetimeFigureOut">
              <a:rPr lang="pt-PT" smtClean="0"/>
              <a:t>15/04/2018</a:t>
            </a:fld>
            <a:endParaRPr lang="pt-PT"/>
          </a:p>
        </p:txBody>
      </p:sp>
      <p:sp>
        <p:nvSpPr>
          <p:cNvPr id="5" name="Footer Placeholder 4">
            <a:extLst>
              <a:ext uri="{FF2B5EF4-FFF2-40B4-BE49-F238E27FC236}">
                <a16:creationId xmlns:a16="http://schemas.microsoft.com/office/drawing/2014/main" id="{1CB6AA24-C26C-4143-A8DC-8C015E7A3DFD}"/>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17D3939B-3A8D-4E79-94FB-74155ECB73BA}"/>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198200747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4B0B40-C553-4F49-85F3-4151B48910C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pt-PT"/>
          </a:p>
        </p:txBody>
      </p:sp>
      <p:sp>
        <p:nvSpPr>
          <p:cNvPr id="3" name="Vertical Text Placeholder 2">
            <a:extLst>
              <a:ext uri="{FF2B5EF4-FFF2-40B4-BE49-F238E27FC236}">
                <a16:creationId xmlns:a16="http://schemas.microsoft.com/office/drawing/2014/main" id="{D866C740-1543-4A82-8117-890F7C636F9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Date Placeholder 3">
            <a:extLst>
              <a:ext uri="{FF2B5EF4-FFF2-40B4-BE49-F238E27FC236}">
                <a16:creationId xmlns:a16="http://schemas.microsoft.com/office/drawing/2014/main" id="{154C7060-B629-42EF-A943-36E8F3E7440E}"/>
              </a:ext>
            </a:extLst>
          </p:cNvPr>
          <p:cNvSpPr>
            <a:spLocks noGrp="1"/>
          </p:cNvSpPr>
          <p:nvPr>
            <p:ph type="dt" sz="half" idx="10"/>
          </p:nvPr>
        </p:nvSpPr>
        <p:spPr/>
        <p:txBody>
          <a:bodyPr/>
          <a:lstStyle/>
          <a:p>
            <a:fld id="{3E1C883F-1A8E-4D4E-A84A-2D665415983A}" type="datetimeFigureOut">
              <a:rPr lang="pt-PT" smtClean="0"/>
              <a:t>15/04/2018</a:t>
            </a:fld>
            <a:endParaRPr lang="pt-PT"/>
          </a:p>
        </p:txBody>
      </p:sp>
      <p:sp>
        <p:nvSpPr>
          <p:cNvPr id="5" name="Footer Placeholder 4">
            <a:extLst>
              <a:ext uri="{FF2B5EF4-FFF2-40B4-BE49-F238E27FC236}">
                <a16:creationId xmlns:a16="http://schemas.microsoft.com/office/drawing/2014/main" id="{8BCE5B9C-F11D-432E-A638-8D323A17D9E7}"/>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4D7E1EE7-1642-467C-BD6C-76F443548059}"/>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32259382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211" indent="-341211">
              <a:lnSpc>
                <a:spcPct val="90000"/>
              </a:lnSpc>
              <a:buSzPct val="80000"/>
              <a:buFont typeface="Arial" pitchFamily="34" charset="0"/>
              <a:buChar char="•"/>
              <a:defRPr sz="3199"/>
            </a:lvl1pPr>
            <a:lvl2pPr marL="626875" indent="-285664">
              <a:lnSpc>
                <a:spcPct val="90000"/>
              </a:lnSpc>
              <a:buSzPct val="80000"/>
              <a:buFont typeface="Arial" pitchFamily="34" charset="0"/>
              <a:buChar char="•"/>
              <a:defRPr sz="2799"/>
            </a:lvl2pPr>
            <a:lvl3pPr marL="914126" indent="-287252">
              <a:lnSpc>
                <a:spcPct val="90000"/>
              </a:lnSpc>
              <a:buSzPct val="80000"/>
              <a:buFont typeface="Arial" pitchFamily="34" charset="0"/>
              <a:buChar char="•"/>
              <a:defRPr sz="2399"/>
            </a:lvl3pPr>
            <a:lvl4pPr marL="1712399" indent="-225357">
              <a:lnSpc>
                <a:spcPct val="90000"/>
              </a:lnSpc>
              <a:buSzPct val="80000"/>
              <a:buFont typeface="Arial" pitchFamily="34" charset="0"/>
              <a:buChar char="•"/>
              <a:defRPr sz="1999"/>
            </a:lvl4pPr>
            <a:lvl5pPr marL="1944105" indent="-231705">
              <a:lnSpc>
                <a:spcPct val="90000"/>
              </a:lnSpc>
              <a:buSzPct val="80000"/>
              <a:buFont typeface="Arial" pitchFamily="34" charset="0"/>
              <a:buChar char="•"/>
              <a:defRPr sz="19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063" indent="-457063">
              <a:lnSpc>
                <a:spcPct val="90000"/>
              </a:lnSpc>
              <a:buSzPct val="80000"/>
              <a:buFont typeface="Arial" pitchFamily="34" charset="0"/>
              <a:buChar char="•"/>
              <a:defRPr lang="en-US" sz="3199" kern="1200" dirty="0" smtClean="0">
                <a:gradFill>
                  <a:gsLst>
                    <a:gs pos="0">
                      <a:srgbClr val="595959"/>
                    </a:gs>
                    <a:gs pos="86000">
                      <a:srgbClr val="595959"/>
                    </a:gs>
                  </a:gsLst>
                  <a:lin ang="5400000" scaled="0"/>
                </a:gradFill>
                <a:latin typeface="+mn-lt"/>
                <a:ea typeface="+mn-ea"/>
                <a:cs typeface="+mn-cs"/>
              </a:defRPr>
            </a:lvl1pPr>
            <a:lvl2pPr marL="798273" indent="-457063">
              <a:lnSpc>
                <a:spcPct val="90000"/>
              </a:lnSpc>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969671" indent="-342797">
              <a:lnSpc>
                <a:spcPct val="90000"/>
              </a:lnSpc>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829839" indent="-342797">
              <a:lnSpc>
                <a:spcPct val="90000"/>
              </a:lnSpc>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2055196" indent="-342797">
              <a:lnSpc>
                <a:spcPct val="90000"/>
              </a:lnSpc>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a:defRPr sz="1799"/>
            </a:lvl6pPr>
            <a:lvl7pPr>
              <a:defRPr sz="1799"/>
            </a:lvl7pPr>
            <a:lvl8pPr>
              <a:defRPr sz="1799"/>
            </a:lvl8pPr>
            <a:lvl9pPr>
              <a:defRPr sz="1799"/>
            </a:lvl9pPr>
          </a:lstStyle>
          <a:p>
            <a:pPr marL="341211" lvl="0" indent="-341211" algn="l" defTabSz="914089" rtl="0" eaLnBrk="1" latinLnBrk="0" hangingPunct="1">
              <a:lnSpc>
                <a:spcPct val="90000"/>
              </a:lnSpc>
              <a:spcBef>
                <a:spcPct val="20000"/>
              </a:spcBef>
              <a:buSzPct val="80000"/>
              <a:buFont typeface="Arial" pitchFamily="34" charset="0"/>
              <a:buChar char="•"/>
            </a:pPr>
            <a:r>
              <a:rPr lang="en-US"/>
              <a:t>Click to edit Master text styles</a:t>
            </a:r>
          </a:p>
          <a:p>
            <a:pPr marL="341211" lvl="1" indent="-341211" algn="l" defTabSz="914089" rtl="0" eaLnBrk="1" latinLnBrk="0" hangingPunct="1">
              <a:lnSpc>
                <a:spcPct val="90000"/>
              </a:lnSpc>
              <a:spcBef>
                <a:spcPct val="20000"/>
              </a:spcBef>
              <a:buSzPct val="80000"/>
              <a:buFont typeface="Arial" pitchFamily="34" charset="0"/>
              <a:buChar char="•"/>
            </a:pPr>
            <a:r>
              <a:rPr lang="en-US"/>
              <a:t>Second level</a:t>
            </a:r>
          </a:p>
          <a:p>
            <a:pPr marL="341211" lvl="2" indent="-341211" algn="l" defTabSz="914089" rtl="0" eaLnBrk="1" latinLnBrk="0" hangingPunct="1">
              <a:lnSpc>
                <a:spcPct val="90000"/>
              </a:lnSpc>
              <a:spcBef>
                <a:spcPct val="20000"/>
              </a:spcBef>
              <a:buSzPct val="80000"/>
              <a:buFont typeface="Arial" pitchFamily="34" charset="0"/>
              <a:buChar char="•"/>
            </a:pPr>
            <a:r>
              <a:rPr lang="en-US"/>
              <a:t>Third level</a:t>
            </a:r>
          </a:p>
          <a:p>
            <a:pPr marL="341211" lvl="3" indent="-341211" algn="l" defTabSz="914089" rtl="0" eaLnBrk="1" latinLnBrk="0" hangingPunct="1">
              <a:lnSpc>
                <a:spcPct val="90000"/>
              </a:lnSpc>
              <a:spcBef>
                <a:spcPct val="20000"/>
              </a:spcBef>
              <a:buSzPct val="80000"/>
              <a:buFont typeface="Arial" pitchFamily="34" charset="0"/>
              <a:buChar char="•"/>
            </a:pPr>
            <a:r>
              <a:rPr lang="en-US"/>
              <a:t>Fourth level</a:t>
            </a:r>
          </a:p>
          <a:p>
            <a:pPr marL="341211" lvl="4" indent="-341211" algn="l" defTabSz="914089" rtl="0" eaLnBrk="1" latinLnBrk="0" hangingPunct="1">
              <a:lnSpc>
                <a:spcPct val="90000"/>
              </a:lnSpc>
              <a:spcBef>
                <a:spcPct val="20000"/>
              </a:spcBef>
              <a:buSzPct val="80000"/>
              <a:buFont typeface="Arial" pitchFamily="34" charset="0"/>
              <a:buChar char="•"/>
            </a:pPr>
            <a:r>
              <a:rPr lang="en-US"/>
              <a:t>Fifth level</a:t>
            </a:r>
            <a:endParaRPr lang="en-US" dirty="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77300912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Title Slide 4">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929" y="-20124"/>
            <a:ext cx="12314046" cy="6916568"/>
          </a:xfrm>
          <a:prstGeom prst="rect">
            <a:avLst/>
          </a:prstGeom>
        </p:spPr>
      </p:pic>
      <p:sp>
        <p:nvSpPr>
          <p:cNvPr id="17" name="Rectangle 16"/>
          <p:cNvSpPr/>
          <p:nvPr userDrawn="1"/>
        </p:nvSpPr>
        <p:spPr bwMode="gray">
          <a:xfrm>
            <a:off x="123116" y="1381528"/>
            <a:ext cx="7665439" cy="3587911"/>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23116" y="1380676"/>
            <a:ext cx="7667103" cy="1795660"/>
          </a:xfrm>
          <a:noFill/>
        </p:spPr>
        <p:txBody>
          <a:bodyPr lIns="146304" tIns="91440" rIns="146304" bIns="91440" anchor="t" anchorCtr="0"/>
          <a:lstStyle>
            <a:lvl1pPr>
              <a:defRPr sz="5882" spc="-98" baseline="0">
                <a:gradFill>
                  <a:gsLst>
                    <a:gs pos="5833">
                      <a:srgbClr val="FFFFFF"/>
                    </a:gs>
                    <a:gs pos="18000">
                      <a:srgbClr val="FFFFFF"/>
                    </a:gs>
                  </a:gsLst>
                  <a:lin ang="5400000" scaled="0"/>
                </a:gradFill>
              </a:defRPr>
            </a:lvl1pPr>
          </a:lstStyle>
          <a:p>
            <a:r>
              <a:rPr lang="en-US" dirty="0"/>
              <a:t>Presentation title</a:t>
            </a:r>
          </a:p>
        </p:txBody>
      </p:sp>
      <p:sp>
        <p:nvSpPr>
          <p:cNvPr id="3" name="Text Placeholder 2"/>
          <p:cNvSpPr>
            <a:spLocks noGrp="1"/>
          </p:cNvSpPr>
          <p:nvPr>
            <p:ph type="body" sz="quarter" idx="14"/>
          </p:nvPr>
        </p:nvSpPr>
        <p:spPr bwMode="ltGray">
          <a:xfrm>
            <a:off x="123116" y="3175490"/>
            <a:ext cx="7667103" cy="1790841"/>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a:t>Click to edit Master text styles</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2617" y="5840177"/>
            <a:ext cx="2262982" cy="950893"/>
          </a:xfrm>
          <a:prstGeom prst="rect">
            <a:avLst/>
          </a:prstGeom>
        </p:spPr>
      </p:pic>
    </p:spTree>
    <p:extLst>
      <p:ext uri="{BB962C8B-B14F-4D97-AF65-F5344CB8AC3E}">
        <p14:creationId xmlns:p14="http://schemas.microsoft.com/office/powerpoint/2010/main" val="13320442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291254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3812" y="1684475"/>
            <a:ext cx="11151918" cy="3138399"/>
          </a:xfrm>
        </p:spPr>
        <p:txBody>
          <a:bodyPr/>
          <a:lstStyle>
            <a:lvl1pPr>
              <a:lnSpc>
                <a:spcPct val="150000"/>
              </a:lnSpc>
              <a:buClr>
                <a:schemeClr val="accent4"/>
              </a:buClr>
              <a:defRPr b="1"/>
            </a:lvl1pPr>
            <a:lvl2pPr>
              <a:lnSpc>
                <a:spcPct val="150000"/>
              </a:lnSpc>
              <a:buClr>
                <a:schemeClr val="accent4"/>
              </a:buClr>
              <a:defRPr b="1"/>
            </a:lvl2pPr>
            <a:lvl3pPr>
              <a:lnSpc>
                <a:spcPct val="150000"/>
              </a:lnSpc>
              <a:buClr>
                <a:schemeClr val="accent4"/>
              </a:buClr>
              <a:defRPr b="1"/>
            </a:lvl3pPr>
            <a:lvl4pPr>
              <a:lnSpc>
                <a:spcPct val="150000"/>
              </a:lnSpc>
              <a:buClr>
                <a:schemeClr val="accent4"/>
              </a:buClr>
              <a:defRPr b="1"/>
            </a:lvl4pPr>
            <a:lvl5pPr>
              <a:lnSpc>
                <a:spcPct val="150000"/>
              </a:lnSpc>
              <a:buClr>
                <a:schemeClr val="accent4"/>
              </a:buClr>
              <a:defRPr b="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p:cNvSpPr>
            <a:spLocks noGrp="1"/>
          </p:cNvSpPr>
          <p:nvPr>
            <p:ph type="title"/>
          </p:nvPr>
        </p:nvSpPr>
        <p:spPr>
          <a:xfrm>
            <a:off x="269242" y="288493"/>
            <a:ext cx="11466488" cy="1163637"/>
          </a:xfrm>
        </p:spPr>
        <p:txBody>
          <a:bodyPr/>
          <a:lstStyle>
            <a:lvl1pPr>
              <a:defRPr sz="4705"/>
            </a:lvl1pPr>
          </a:lstStyle>
          <a:p>
            <a:r>
              <a:rPr lang="en-US" dirty="0"/>
              <a:t>Click to edit Master title style</a:t>
            </a:r>
            <a:endParaRPr lang="pt-PT" dirty="0"/>
          </a:p>
        </p:txBody>
      </p:sp>
    </p:spTree>
    <p:extLst>
      <p:ext uri="{BB962C8B-B14F-4D97-AF65-F5344CB8AC3E}">
        <p14:creationId xmlns:p14="http://schemas.microsoft.com/office/powerpoint/2010/main" val="292741029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3812" y="1684475"/>
            <a:ext cx="11151917" cy="4386124"/>
          </a:xfrm>
        </p:spPr>
        <p:txBody>
          <a:bodyPr/>
          <a:lstStyle>
            <a:lvl1pPr>
              <a:lnSpc>
                <a:spcPct val="150000"/>
              </a:lnSpc>
              <a:buClr>
                <a:schemeClr val="accent4"/>
              </a:buClr>
              <a:defRPr/>
            </a:lvl1pPr>
            <a:lvl2pPr>
              <a:lnSpc>
                <a:spcPct val="150000"/>
              </a:lnSpc>
              <a:buClr>
                <a:schemeClr val="accent4"/>
              </a:buClr>
              <a:defRPr/>
            </a:lvl2pPr>
            <a:lvl3pPr>
              <a:lnSpc>
                <a:spcPct val="150000"/>
              </a:lnSpc>
              <a:buClr>
                <a:schemeClr val="accent4"/>
              </a:buClr>
              <a:defRPr/>
            </a:lvl3pPr>
            <a:lvl4pPr>
              <a:lnSpc>
                <a:spcPct val="150000"/>
              </a:lnSpc>
              <a:buClr>
                <a:schemeClr val="accent4"/>
              </a:buClr>
              <a:defRPr/>
            </a:lvl4pPr>
            <a:lvl5pPr>
              <a:lnSpc>
                <a:spcPct val="150000"/>
              </a:lnSpc>
              <a:buClr>
                <a:schemeClr val="accent4"/>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1"/>
          </p:nvPr>
        </p:nvSpPr>
        <p:spPr>
          <a:xfrm>
            <a:off x="601835" y="6078215"/>
            <a:ext cx="5671504" cy="203132"/>
          </a:xfrm>
        </p:spPr>
        <p:txBody>
          <a:bodyPr/>
          <a:lstStyle>
            <a:lvl1pPr marL="0" indent="0">
              <a:buNone/>
              <a:defRPr sz="1467"/>
            </a:lvl1pPr>
          </a:lstStyle>
          <a:p>
            <a:pPr lvl="0"/>
            <a:r>
              <a:rPr lang="en-US" dirty="0"/>
              <a:t>Click to edit Master text styles</a:t>
            </a:r>
          </a:p>
        </p:txBody>
      </p:sp>
      <p:sp>
        <p:nvSpPr>
          <p:cNvPr id="8" name="Title 7"/>
          <p:cNvSpPr>
            <a:spLocks noGrp="1"/>
          </p:cNvSpPr>
          <p:nvPr>
            <p:ph type="title"/>
          </p:nvPr>
        </p:nvSpPr>
        <p:spPr>
          <a:xfrm>
            <a:off x="583812" y="196327"/>
            <a:ext cx="11151917" cy="1163637"/>
          </a:xfrm>
        </p:spPr>
        <p:txBody>
          <a:bodyPr/>
          <a:lstStyle/>
          <a:p>
            <a:r>
              <a:rPr lang="en-US"/>
              <a:t>Click to edit Master title style</a:t>
            </a:r>
            <a:endParaRPr lang="pt-PT"/>
          </a:p>
        </p:txBody>
      </p:sp>
    </p:spTree>
    <p:extLst>
      <p:ext uri="{BB962C8B-B14F-4D97-AF65-F5344CB8AC3E}">
        <p14:creationId xmlns:p14="http://schemas.microsoft.com/office/powerpoint/2010/main" val="3744805713"/>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3812" y="1684475"/>
            <a:ext cx="11151917" cy="4386124"/>
          </a:xfrm>
        </p:spPr>
        <p:txBody>
          <a:bodyPr/>
          <a:lstStyle>
            <a:lvl1pPr>
              <a:lnSpc>
                <a:spcPct val="150000"/>
              </a:lnSpc>
              <a:buClr>
                <a:schemeClr val="accent4"/>
              </a:buClr>
              <a:defRPr/>
            </a:lvl1pPr>
            <a:lvl2pPr>
              <a:lnSpc>
                <a:spcPct val="150000"/>
              </a:lnSpc>
              <a:buClr>
                <a:schemeClr val="accent4"/>
              </a:buClr>
              <a:defRPr/>
            </a:lvl2pPr>
            <a:lvl3pPr>
              <a:lnSpc>
                <a:spcPct val="150000"/>
              </a:lnSpc>
              <a:buClr>
                <a:schemeClr val="accent4"/>
              </a:buClr>
              <a:defRPr/>
            </a:lvl3pPr>
            <a:lvl4pPr>
              <a:lnSpc>
                <a:spcPct val="150000"/>
              </a:lnSpc>
              <a:buClr>
                <a:schemeClr val="accent4"/>
              </a:buClr>
              <a:defRPr/>
            </a:lvl4pPr>
            <a:lvl5pPr>
              <a:lnSpc>
                <a:spcPct val="150000"/>
              </a:lnSpc>
              <a:buClr>
                <a:schemeClr val="accent4"/>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1"/>
          </p:nvPr>
        </p:nvSpPr>
        <p:spPr>
          <a:xfrm>
            <a:off x="601835" y="6078215"/>
            <a:ext cx="5671504" cy="203132"/>
          </a:xfrm>
        </p:spPr>
        <p:txBody>
          <a:bodyPr/>
          <a:lstStyle>
            <a:lvl1pPr marL="0" indent="0">
              <a:buNone/>
              <a:defRPr sz="1467"/>
            </a:lvl1pPr>
          </a:lstStyle>
          <a:p>
            <a:pPr lvl="0"/>
            <a:r>
              <a:rPr lang="en-US" dirty="0"/>
              <a:t>Click to edit Master text styles</a:t>
            </a:r>
          </a:p>
        </p:txBody>
      </p:sp>
      <p:sp>
        <p:nvSpPr>
          <p:cNvPr id="8" name="Title 7"/>
          <p:cNvSpPr>
            <a:spLocks noGrp="1"/>
          </p:cNvSpPr>
          <p:nvPr>
            <p:ph type="title"/>
          </p:nvPr>
        </p:nvSpPr>
        <p:spPr>
          <a:xfrm>
            <a:off x="583812" y="196327"/>
            <a:ext cx="11151917" cy="1163637"/>
          </a:xfrm>
        </p:spPr>
        <p:txBody>
          <a:bodyPr/>
          <a:lstStyle/>
          <a:p>
            <a:r>
              <a:rPr lang="en-US"/>
              <a:t>Click to edit Master title style</a:t>
            </a:r>
            <a:endParaRPr lang="pt-PT"/>
          </a:p>
        </p:txBody>
      </p:sp>
    </p:spTree>
    <p:extLst>
      <p:ext uri="{BB962C8B-B14F-4D97-AF65-F5344CB8AC3E}">
        <p14:creationId xmlns:p14="http://schemas.microsoft.com/office/powerpoint/2010/main" val="3172196479"/>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gradFill>
                  <a:gsLst>
                    <a:gs pos="2920">
                      <a:schemeClr val="tx2"/>
                    </a:gs>
                    <a:gs pos="39000">
                      <a:schemeClr val="tx2"/>
                    </a:gs>
                  </a:gsLst>
                  <a:lin ang="5400000" scaled="0"/>
                </a:gradFill>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26140493"/>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084827167"/>
      </p:ext>
    </p:extLst>
  </p:cSld>
  <p:clrMapOvr>
    <a:masterClrMapping/>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a:t>Click to edit Master text styles</a:t>
            </a:r>
          </a:p>
        </p:txBody>
      </p:sp>
      <p:sp>
        <p:nvSpPr>
          <p:cNvPr id="4" name="Content Placeholder 3"/>
          <p:cNvSpPr>
            <a:spLocks noGrp="1"/>
          </p:cNvSpPr>
          <p:nvPr>
            <p:ph sz="half" idx="2"/>
          </p:nvPr>
        </p:nvSpPr>
        <p:spPr>
          <a:xfrm>
            <a:off x="508001" y="2266796"/>
            <a:ext cx="5486400" cy="1945148"/>
          </a:xfrm>
        </p:spPr>
        <p:txBody>
          <a:bodyPr/>
          <a:lstStyle>
            <a:lvl1pPr marL="403104" indent="-403104">
              <a:buSzPct val="80000"/>
              <a:buFont typeface="Arial" pitchFamily="34" charset="0"/>
              <a:buChar char="•"/>
              <a:defRPr sz="2799"/>
            </a:lvl1pPr>
            <a:lvl2pPr marL="744315" indent="-322166">
              <a:buSzPct val="80000"/>
              <a:buFont typeface="Arial" pitchFamily="34" charset="0"/>
              <a:buChar char="•"/>
              <a:defRPr sz="2799"/>
            </a:lvl2pPr>
            <a:lvl3pPr marL="1026805" indent="-282490" defTabSz="1029979">
              <a:buSzPct val="80000"/>
              <a:buFont typeface="Arial" pitchFamily="34" charset="0"/>
              <a:buChar char="•"/>
              <a:defRPr sz="2399"/>
            </a:lvl3pPr>
            <a:lvl4pPr marL="1317230" indent="-287252">
              <a:buSzPct val="80000"/>
              <a:buFont typeface="Arial" pitchFamily="34" charset="0"/>
              <a:buChar char="•"/>
              <a:defRPr sz="1999"/>
            </a:lvl4pPr>
            <a:lvl5pPr marL="1541001" indent="-223771">
              <a:buSzPct val="80000"/>
              <a:buFont typeface="Arial" pitchFamily="34" charset="0"/>
              <a:buChar char="•"/>
              <a:defRPr sz="1999"/>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232" indent="-296232">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1pPr>
            <a:lvl2pPr marL="457063" indent="-457063">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764945" indent="-342797">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372775" indent="-342797">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1087112" indent="-342797">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marL="1372775" indent="-342797">
              <a:defRPr sz="1600"/>
            </a:lvl6pPr>
            <a:lvl7pPr marL="1602894" indent="-285664">
              <a:defRPr sz="1600"/>
            </a:lvl7pPr>
            <a:lvl8pPr>
              <a:defRPr sz="1600"/>
            </a:lvl8pPr>
            <a:lvl9pPr>
              <a:defRPr sz="1600"/>
            </a:lvl9pPr>
          </a:lstStyle>
          <a:p>
            <a:pPr marL="403104" lvl="0" indent="-403104" algn="l" defTabSz="914089" rtl="0" eaLnBrk="1" latinLnBrk="0" hangingPunct="1">
              <a:lnSpc>
                <a:spcPct val="90000"/>
              </a:lnSpc>
              <a:spcBef>
                <a:spcPct val="20000"/>
              </a:spcBef>
              <a:buSzPct val="80000"/>
            </a:pPr>
            <a:r>
              <a:rPr lang="en-US"/>
              <a:t>Click to edit Master text styles</a:t>
            </a:r>
          </a:p>
          <a:p>
            <a:pPr marL="403104" lvl="1" indent="-403104" algn="l" defTabSz="914089" rtl="0" eaLnBrk="1" latinLnBrk="0" hangingPunct="1">
              <a:lnSpc>
                <a:spcPct val="90000"/>
              </a:lnSpc>
              <a:spcBef>
                <a:spcPct val="20000"/>
              </a:spcBef>
              <a:buSzPct val="80000"/>
            </a:pPr>
            <a:r>
              <a:rPr lang="en-US"/>
              <a:t>Second level</a:t>
            </a:r>
          </a:p>
          <a:p>
            <a:pPr marL="403104" lvl="2" indent="-403104" algn="l" defTabSz="914089" rtl="0" eaLnBrk="1" latinLnBrk="0" hangingPunct="1">
              <a:lnSpc>
                <a:spcPct val="90000"/>
              </a:lnSpc>
              <a:spcBef>
                <a:spcPct val="20000"/>
              </a:spcBef>
              <a:buSzPct val="80000"/>
            </a:pPr>
            <a:r>
              <a:rPr lang="en-US"/>
              <a:t>Third level</a:t>
            </a:r>
          </a:p>
          <a:p>
            <a:pPr marL="403104" lvl="3" indent="-403104" algn="l" defTabSz="914089" rtl="0" eaLnBrk="1" latinLnBrk="0" hangingPunct="1">
              <a:lnSpc>
                <a:spcPct val="90000"/>
              </a:lnSpc>
              <a:spcBef>
                <a:spcPct val="20000"/>
              </a:spcBef>
              <a:buSzPct val="80000"/>
            </a:pPr>
            <a:r>
              <a:rPr lang="en-US"/>
              <a:t>Fourth level</a:t>
            </a:r>
          </a:p>
          <a:p>
            <a:pPr marL="403104" lvl="4" indent="-403104" algn="l" defTabSz="914089" rtl="0" eaLnBrk="1" latinLnBrk="0" hangingPunct="1">
              <a:lnSpc>
                <a:spcPct val="90000"/>
              </a:lnSpc>
              <a:spcBef>
                <a:spcPct val="20000"/>
              </a:spcBef>
              <a:buSzPct val="80000"/>
            </a:pPr>
            <a:r>
              <a:rPr lang="en-US"/>
              <a:t>Fifth level</a:t>
            </a:r>
            <a:endParaRPr lang="en-US" dirty="0"/>
          </a:p>
        </p:txBody>
      </p:sp>
      <p:pic>
        <p:nvPicPr>
          <p:cNvPr id="9" name="图片 8"/>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83229782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pic>
        <p:nvPicPr>
          <p:cNvPr id="5" name="图片 4"/>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24474499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60134941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No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924245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0" tIns="45691" rIns="91380" bIns="45691" numCol="1" spcCol="0" rtlCol="0" anchor="ctr" anchorCtr="0" compatLnSpc="1">
            <a:prstTxWarp prst="textNoShape">
              <a:avLst/>
            </a:prstTxWarp>
          </a:bodyPr>
          <a:lstStyle/>
          <a:p>
            <a:pPr algn="ctr" defTabSz="913514"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a:t>Click to edit Master title style</a:t>
            </a:r>
            <a:endParaRPr lang="en-US" dirty="0"/>
          </a:p>
        </p:txBody>
      </p:sp>
      <p:sp>
        <p:nvSpPr>
          <p:cNvPr id="5" name="Text Placeholder 4"/>
          <p:cNvSpPr>
            <a:spLocks noGrp="1"/>
          </p:cNvSpPr>
          <p:nvPr>
            <p:ph type="body" sz="quarter" idx="11"/>
          </p:nvPr>
        </p:nvSpPr>
        <p:spPr>
          <a:xfrm>
            <a:off x="3474710" y="3417661"/>
            <a:ext cx="6947121" cy="1241878"/>
          </a:xfrm>
        </p:spPr>
        <p:txBody>
          <a:bodyPr lIns="182880" tIns="182880" anchor="ctr" anchorCtr="0"/>
          <a:lstStyle>
            <a:lvl1pPr marL="574503" indent="-571329">
              <a:spcAft>
                <a:spcPts val="1200"/>
              </a:spcAft>
              <a:buNone/>
              <a:defRPr lang="en-US" sz="4399"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a:defRPr lang="en-US" sz="2399" kern="1200" spc="-50" baseline="0" dirty="0">
                <a:gradFill>
                  <a:gsLst>
                    <a:gs pos="0">
                      <a:srgbClr val="595959"/>
                    </a:gs>
                    <a:gs pos="86000">
                      <a:srgbClr val="595959"/>
                    </a:gs>
                  </a:gsLst>
                  <a:lin ang="5400000" scaled="0"/>
                </a:gradFill>
                <a:latin typeface="+mn-lt"/>
                <a:ea typeface="+mn-ea"/>
                <a:cs typeface="+mn-cs"/>
              </a:defRPr>
            </a:lvl2pPr>
          </a:lstStyle>
          <a:p>
            <a:pPr marL="3174" lvl="0" indent="0" algn="l" defTabSz="914089" rtl="0" eaLnBrk="1" latinLnBrk="0" hangingPunct="1">
              <a:lnSpc>
                <a:spcPct val="90000"/>
              </a:lnSpc>
              <a:spcBef>
                <a:spcPts val="0"/>
              </a:spcBef>
              <a:spcAft>
                <a:spcPts val="900"/>
              </a:spcAft>
              <a:buSzPct val="80000"/>
            </a:pPr>
            <a:r>
              <a:rPr lang="en-US"/>
              <a:t>Click to edit Master text styles</a:t>
            </a:r>
          </a:p>
          <a:p>
            <a:pPr marL="3174" lvl="1" indent="0" algn="l" defTabSz="914089" rtl="0" eaLnBrk="1" latinLnBrk="0" hangingPunct="1">
              <a:lnSpc>
                <a:spcPct val="90000"/>
              </a:lnSpc>
              <a:spcBef>
                <a:spcPts val="0"/>
              </a:spcBef>
              <a:spcAft>
                <a:spcPts val="900"/>
              </a:spcAft>
              <a:buSzPct val="80000"/>
            </a:pPr>
            <a:r>
              <a:rPr lang="en-US"/>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312362376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slideLayout" Target="../slideLayouts/slideLayout4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theme" Target="../theme/theme2.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9" y="228603"/>
            <a:ext cx="11151917" cy="747897"/>
          </a:xfrm>
          <a:prstGeom prst="rect">
            <a:avLst/>
          </a:prstGeom>
        </p:spPr>
        <p:txBody>
          <a:bodyPr vert="horz" wrap="square" lIns="0" tIns="0" rIns="0" bIns="0" rtlCol="0" anchor="t">
            <a:spAutoFit/>
          </a:bodyPr>
          <a:lstStyle/>
          <a:p>
            <a:r>
              <a:rPr lang="en-US"/>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90334002"/>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9" r:id="rId22"/>
    <p:sldLayoutId id="2147483690" r:id="rId23"/>
    <p:sldLayoutId id="2147483691" r:id="rId24"/>
    <p:sldLayoutId id="2147483692" r:id="rId25"/>
    <p:sldLayoutId id="2147483660" r:id="rId26"/>
    <p:sldLayoutId id="2147483662" r:id="rId27"/>
    <p:sldLayoutId id="2147483661" r:id="rId28"/>
  </p:sldLayoutIdLst>
  <p:transition>
    <p:fade/>
  </p:transition>
  <p:txStyles>
    <p:titleStyle>
      <a:lvl1pPr algn="l" defTabSz="914089" rtl="0" eaLnBrk="1" latinLnBrk="0" hangingPunct="1">
        <a:lnSpc>
          <a:spcPct val="90000"/>
        </a:lnSpc>
        <a:spcBef>
          <a:spcPct val="0"/>
        </a:spcBef>
        <a:buNone/>
        <a:defRPr lang="en-US" sz="5398"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237" indent="-460237" algn="l" defTabSz="914089" rtl="0" eaLnBrk="1" latinLnBrk="0" hangingPunct="1">
        <a:lnSpc>
          <a:spcPct val="90000"/>
        </a:lnSpc>
        <a:spcBef>
          <a:spcPct val="20000"/>
        </a:spcBef>
        <a:buSzPct val="80000"/>
        <a:buFont typeface="Arial" pitchFamily="34" charset="0"/>
        <a:buChar char="•"/>
        <a:defRPr sz="3199" kern="1200">
          <a:gradFill>
            <a:gsLst>
              <a:gs pos="0">
                <a:srgbClr val="595959"/>
              </a:gs>
              <a:gs pos="86000">
                <a:srgbClr val="595959"/>
              </a:gs>
            </a:gsLst>
            <a:lin ang="5400000" scaled="0"/>
          </a:gradFill>
          <a:latin typeface="+mn-lt"/>
          <a:ea typeface="+mn-ea"/>
          <a:cs typeface="+mn-cs"/>
        </a:defRPr>
      </a:lvl1pPr>
      <a:lvl2pPr marL="855406" indent="-395169" algn="l" defTabSz="914089" rtl="0" eaLnBrk="1" latinLnBrk="0" hangingPunct="1">
        <a:lnSpc>
          <a:spcPct val="90000"/>
        </a:lnSpc>
        <a:spcBef>
          <a:spcPct val="20000"/>
        </a:spcBef>
        <a:buSzPct val="80000"/>
        <a:buFont typeface="Arial" pitchFamily="34" charset="0"/>
        <a:buChar char="•"/>
        <a:defRPr sz="2799" kern="1200">
          <a:gradFill>
            <a:gsLst>
              <a:gs pos="0">
                <a:srgbClr val="595959"/>
              </a:gs>
              <a:gs pos="86000">
                <a:srgbClr val="595959"/>
              </a:gs>
            </a:gsLst>
            <a:lin ang="5400000" scaled="0"/>
          </a:gradFill>
          <a:latin typeface="+mn-lt"/>
          <a:ea typeface="+mn-ea"/>
          <a:cs typeface="+mn-cs"/>
        </a:defRPr>
      </a:lvl2pPr>
      <a:lvl3pPr marL="1258510" indent="-403104" algn="l" defTabSz="914089" rtl="0" eaLnBrk="1" latinLnBrk="0" hangingPunct="1">
        <a:lnSpc>
          <a:spcPct val="90000"/>
        </a:lnSpc>
        <a:spcBef>
          <a:spcPct val="20000"/>
        </a:spcBef>
        <a:buSzPct val="80000"/>
        <a:buFont typeface="Arial" pitchFamily="34" charset="0"/>
        <a:buChar char="•"/>
        <a:defRPr sz="2399" kern="1200">
          <a:gradFill>
            <a:gsLst>
              <a:gs pos="0">
                <a:srgbClr val="595959"/>
              </a:gs>
              <a:gs pos="86000">
                <a:srgbClr val="595959"/>
              </a:gs>
            </a:gsLst>
            <a:lin ang="5400000" scaled="0"/>
          </a:gradFill>
          <a:latin typeface="+mn-lt"/>
          <a:ea typeface="+mn-ea"/>
          <a:cs typeface="+mn-cs"/>
        </a:defRPr>
      </a:lvl3pPr>
      <a:lvl4pPr marL="1604482" indent="-345971"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4pPr>
      <a:lvl5pPr marL="1940931" indent="-336449"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5pPr>
      <a:lvl6pPr marL="2513745"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78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834"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87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89" rtl="0" eaLnBrk="1" latinLnBrk="0" hangingPunct="1">
        <a:defRPr sz="1799" kern="1200">
          <a:solidFill>
            <a:schemeClr val="tx1"/>
          </a:solidFill>
          <a:latin typeface="+mn-lt"/>
          <a:ea typeface="+mn-ea"/>
          <a:cs typeface="+mn-cs"/>
        </a:defRPr>
      </a:lvl1pPr>
      <a:lvl2pPr marL="457045" algn="l" defTabSz="914089" rtl="0" eaLnBrk="1" latinLnBrk="0" hangingPunct="1">
        <a:defRPr sz="1799" kern="1200">
          <a:solidFill>
            <a:schemeClr val="tx1"/>
          </a:solidFill>
          <a:latin typeface="+mn-lt"/>
          <a:ea typeface="+mn-ea"/>
          <a:cs typeface="+mn-cs"/>
        </a:defRPr>
      </a:lvl2pPr>
      <a:lvl3pPr marL="914089" algn="l" defTabSz="914089" rtl="0" eaLnBrk="1" latinLnBrk="0" hangingPunct="1">
        <a:defRPr sz="1799" kern="1200">
          <a:solidFill>
            <a:schemeClr val="tx1"/>
          </a:solidFill>
          <a:latin typeface="+mn-lt"/>
          <a:ea typeface="+mn-ea"/>
          <a:cs typeface="+mn-cs"/>
        </a:defRPr>
      </a:lvl3pPr>
      <a:lvl4pPr marL="1371134" algn="l" defTabSz="914089" rtl="0" eaLnBrk="1" latinLnBrk="0" hangingPunct="1">
        <a:defRPr sz="1799" kern="1200">
          <a:solidFill>
            <a:schemeClr val="tx1"/>
          </a:solidFill>
          <a:latin typeface="+mn-lt"/>
          <a:ea typeface="+mn-ea"/>
          <a:cs typeface="+mn-cs"/>
        </a:defRPr>
      </a:lvl4pPr>
      <a:lvl5pPr marL="1828178" algn="l" defTabSz="914089" rtl="0" eaLnBrk="1" latinLnBrk="0" hangingPunct="1">
        <a:defRPr sz="1799" kern="1200">
          <a:solidFill>
            <a:schemeClr val="tx1"/>
          </a:solidFill>
          <a:latin typeface="+mn-lt"/>
          <a:ea typeface="+mn-ea"/>
          <a:cs typeface="+mn-cs"/>
        </a:defRPr>
      </a:lvl5pPr>
      <a:lvl6pPr marL="2285223" algn="l" defTabSz="914089" rtl="0" eaLnBrk="1" latinLnBrk="0" hangingPunct="1">
        <a:defRPr sz="1799" kern="1200">
          <a:solidFill>
            <a:schemeClr val="tx1"/>
          </a:solidFill>
          <a:latin typeface="+mn-lt"/>
          <a:ea typeface="+mn-ea"/>
          <a:cs typeface="+mn-cs"/>
        </a:defRPr>
      </a:lvl6pPr>
      <a:lvl7pPr marL="2742267" algn="l" defTabSz="914089" rtl="0" eaLnBrk="1" latinLnBrk="0" hangingPunct="1">
        <a:defRPr sz="1799" kern="1200">
          <a:solidFill>
            <a:schemeClr val="tx1"/>
          </a:solidFill>
          <a:latin typeface="+mn-lt"/>
          <a:ea typeface="+mn-ea"/>
          <a:cs typeface="+mn-cs"/>
        </a:defRPr>
      </a:lvl7pPr>
      <a:lvl8pPr marL="3199312" algn="l" defTabSz="914089" rtl="0" eaLnBrk="1" latinLnBrk="0" hangingPunct="1">
        <a:defRPr sz="1799" kern="1200">
          <a:solidFill>
            <a:schemeClr val="tx1"/>
          </a:solidFill>
          <a:latin typeface="+mn-lt"/>
          <a:ea typeface="+mn-ea"/>
          <a:cs typeface="+mn-cs"/>
        </a:defRPr>
      </a:lvl8pPr>
      <a:lvl9pPr marL="3656357" algn="l" defTabSz="914089" rtl="0" eaLnBrk="1" latinLnBrk="0" hangingPunct="1">
        <a:defRPr sz="17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F71119-80F2-44D3-9416-AEF9C0C894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t-PT"/>
          </a:p>
        </p:txBody>
      </p:sp>
      <p:sp>
        <p:nvSpPr>
          <p:cNvPr id="3" name="Text Placeholder 2">
            <a:extLst>
              <a:ext uri="{FF2B5EF4-FFF2-40B4-BE49-F238E27FC236}">
                <a16:creationId xmlns:a16="http://schemas.microsoft.com/office/drawing/2014/main" id="{2E45997B-DF78-40E1-BA95-D28342A2DA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Date Placeholder 3">
            <a:extLst>
              <a:ext uri="{FF2B5EF4-FFF2-40B4-BE49-F238E27FC236}">
                <a16:creationId xmlns:a16="http://schemas.microsoft.com/office/drawing/2014/main" id="{DD1C3326-47CA-47CA-BE0A-D184C5EAD8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1C883F-1A8E-4D4E-A84A-2D665415983A}" type="datetimeFigureOut">
              <a:rPr lang="pt-PT" smtClean="0"/>
              <a:t>15/04/2018</a:t>
            </a:fld>
            <a:endParaRPr lang="pt-PT"/>
          </a:p>
        </p:txBody>
      </p:sp>
      <p:sp>
        <p:nvSpPr>
          <p:cNvPr id="5" name="Footer Placeholder 4">
            <a:extLst>
              <a:ext uri="{FF2B5EF4-FFF2-40B4-BE49-F238E27FC236}">
                <a16:creationId xmlns:a16="http://schemas.microsoft.com/office/drawing/2014/main" id="{DAF80661-05A0-480F-970E-9E7382C9A4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PT"/>
          </a:p>
        </p:txBody>
      </p:sp>
      <p:sp>
        <p:nvSpPr>
          <p:cNvPr id="6" name="Slide Number Placeholder 5">
            <a:extLst>
              <a:ext uri="{FF2B5EF4-FFF2-40B4-BE49-F238E27FC236}">
                <a16:creationId xmlns:a16="http://schemas.microsoft.com/office/drawing/2014/main" id="{8061BD10-5C12-41E4-8BD6-4E40B5D38D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56BE60-80C3-4F30-B7D2-2EE54AD1CEAD}" type="slidenum">
              <a:rPr lang="pt-PT" smtClean="0"/>
              <a:t>‹#›</a:t>
            </a:fld>
            <a:endParaRPr lang="pt-PT"/>
          </a:p>
        </p:txBody>
      </p:sp>
    </p:spTree>
    <p:extLst>
      <p:ext uri="{BB962C8B-B14F-4D97-AF65-F5344CB8AC3E}">
        <p14:creationId xmlns:p14="http://schemas.microsoft.com/office/powerpoint/2010/main" val="1966531673"/>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2" r:id="rId18"/>
  </p:sldLayoutIdLst>
  <p:transition>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40.xml"/></Relationships>
</file>

<file path=ppt/slides/_rels/slide10.xml.rels><?xml version="1.0" encoding="UTF-8" standalone="yes"?>
<Relationships xmlns="http://schemas.openxmlformats.org/package/2006/relationships"><Relationship Id="rId8" Type="http://schemas.openxmlformats.org/officeDocument/2006/relationships/image" Target="../media/image65.jpg"/><Relationship Id="rId13" Type="http://schemas.openxmlformats.org/officeDocument/2006/relationships/image" Target="../media/image70.png"/><Relationship Id="rId18" Type="http://schemas.openxmlformats.org/officeDocument/2006/relationships/image" Target="../media/image75.jpg"/><Relationship Id="rId26" Type="http://schemas.openxmlformats.org/officeDocument/2006/relationships/image" Target="../media/image82.png"/><Relationship Id="rId3" Type="http://schemas.openxmlformats.org/officeDocument/2006/relationships/image" Target="../media/image60.jpeg"/><Relationship Id="rId21" Type="http://schemas.openxmlformats.org/officeDocument/2006/relationships/image" Target="../media/image78.jpeg"/><Relationship Id="rId7" Type="http://schemas.openxmlformats.org/officeDocument/2006/relationships/image" Target="../media/image64.png"/><Relationship Id="rId12" Type="http://schemas.openxmlformats.org/officeDocument/2006/relationships/image" Target="../media/image69.png"/><Relationship Id="rId17" Type="http://schemas.openxmlformats.org/officeDocument/2006/relationships/image" Target="../media/image74.gif"/><Relationship Id="rId25" Type="http://schemas.openxmlformats.org/officeDocument/2006/relationships/image" Target="../media/image81.png"/><Relationship Id="rId2" Type="http://schemas.openxmlformats.org/officeDocument/2006/relationships/notesSlide" Target="../notesSlides/notesSlide10.xml"/><Relationship Id="rId16" Type="http://schemas.openxmlformats.org/officeDocument/2006/relationships/image" Target="../media/image73.png"/><Relationship Id="rId20" Type="http://schemas.openxmlformats.org/officeDocument/2006/relationships/image" Target="../media/image77.gif"/><Relationship Id="rId29" Type="http://schemas.openxmlformats.org/officeDocument/2006/relationships/image" Target="../media/image85.jpeg"/><Relationship Id="rId1" Type="http://schemas.openxmlformats.org/officeDocument/2006/relationships/slideLayout" Target="../slideLayouts/slideLayout8.xml"/><Relationship Id="rId6" Type="http://schemas.openxmlformats.org/officeDocument/2006/relationships/image" Target="../media/image63.jpg"/><Relationship Id="rId11" Type="http://schemas.openxmlformats.org/officeDocument/2006/relationships/image" Target="../media/image68.png"/><Relationship Id="rId24" Type="http://schemas.openxmlformats.org/officeDocument/2006/relationships/image" Target="../media/image80.jpeg"/><Relationship Id="rId32" Type="http://schemas.openxmlformats.org/officeDocument/2006/relationships/image" Target="../media/image88.png"/><Relationship Id="rId5" Type="http://schemas.openxmlformats.org/officeDocument/2006/relationships/image" Target="../media/image62.jpg"/><Relationship Id="rId15" Type="http://schemas.openxmlformats.org/officeDocument/2006/relationships/image" Target="../media/image72.png"/><Relationship Id="rId23" Type="http://schemas.openxmlformats.org/officeDocument/2006/relationships/hyperlink" Target="https://www.google.pt/url?sa=i&amp;rct=j&amp;q=&amp;esrc=s&amp;source=images&amp;cd=&amp;cad=rja&amp;uact=8&amp;ved=&amp;url=http://bibliotecas.universia.pt/&amp;psig=AFQjCNGsBBfJhFWEwBSVUw4p1hjEHMrR3Q&amp;ust=1467126808874799" TargetMode="External"/><Relationship Id="rId28" Type="http://schemas.openxmlformats.org/officeDocument/2006/relationships/image" Target="../media/image84.jpeg"/><Relationship Id="rId10" Type="http://schemas.openxmlformats.org/officeDocument/2006/relationships/image" Target="../media/image67.jpg"/><Relationship Id="rId19" Type="http://schemas.openxmlformats.org/officeDocument/2006/relationships/image" Target="../media/image76.jpeg"/><Relationship Id="rId31" Type="http://schemas.openxmlformats.org/officeDocument/2006/relationships/image" Target="../media/image87.png"/><Relationship Id="rId4" Type="http://schemas.openxmlformats.org/officeDocument/2006/relationships/image" Target="../media/image61.png"/><Relationship Id="rId9" Type="http://schemas.openxmlformats.org/officeDocument/2006/relationships/image" Target="../media/image66.jpg"/><Relationship Id="rId14" Type="http://schemas.openxmlformats.org/officeDocument/2006/relationships/image" Target="../media/image71.png"/><Relationship Id="rId22" Type="http://schemas.openxmlformats.org/officeDocument/2006/relationships/image" Target="../media/image79.jpeg"/><Relationship Id="rId27" Type="http://schemas.openxmlformats.org/officeDocument/2006/relationships/image" Target="../media/image83.jpeg"/><Relationship Id="rId30" Type="http://schemas.openxmlformats.org/officeDocument/2006/relationships/image" Target="../media/image8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3" Type="http://schemas.openxmlformats.org/officeDocument/2006/relationships/hyperlink" Target="https://azure.microsoft.com/en-us/pricing/member-offers/dreamspark-students/" TargetMode="External"/><Relationship Id="rId2" Type="http://schemas.openxmlformats.org/officeDocument/2006/relationships/notesSlide" Target="../notesSlides/notesSlide13.xml"/><Relationship Id="rId1" Type="http://schemas.openxmlformats.org/officeDocument/2006/relationships/slideLayout" Target="../slideLayouts/slideLayout42.xml"/><Relationship Id="rId4" Type="http://schemas.openxmlformats.org/officeDocument/2006/relationships/hyperlink" Target="https://www.sourcetreeapp.com/download/"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3" Type="http://schemas.openxmlformats.org/officeDocument/2006/relationships/hyperlink" Target="https://docs.microsoft.com/en-us/dotnet/standard/analyzers/portability-analyzer" TargetMode="External"/><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aspnet/home" TargetMode="External"/><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8" Type="http://schemas.openxmlformats.org/officeDocument/2006/relationships/hyperlink" Target="https://docs.microsoft.com/en-us/aspnet/core/mvc/views/tag-helpers/intro?view=aspnetcore-2.1" TargetMode="External"/><Relationship Id="rId3" Type="http://schemas.openxmlformats.org/officeDocument/2006/relationships/hyperlink" Target="https://docs.microsoft.com/en-us/aspnet/core/mvc/overview?view=aspnetcore-2.1" TargetMode="External"/><Relationship Id="rId7" Type="http://schemas.openxmlformats.org/officeDocument/2006/relationships/hyperlink" Target="https://docs.microsoft.com/en-us/aspnet/core/mvc/views/overview?view=aspnetcore-2.1" TargetMode="External"/><Relationship Id="rId2" Type="http://schemas.openxmlformats.org/officeDocument/2006/relationships/notesSlide" Target="../notesSlides/notesSlide21.xml"/><Relationship Id="rId1" Type="http://schemas.openxmlformats.org/officeDocument/2006/relationships/slideLayout" Target="../slideLayouts/slideLayout30.xml"/><Relationship Id="rId6" Type="http://schemas.openxmlformats.org/officeDocument/2006/relationships/hyperlink" Target="https://docs.microsoft.com/en-us/aspnet/core/mvc/views/razor?view=aspnetcore-2.1" TargetMode="External"/><Relationship Id="rId11" Type="http://schemas.openxmlformats.org/officeDocument/2006/relationships/hyperlink" Target="https://docs.microsoft.com/en-us/aspnet/core/mvc/models/validation?view=aspnetcore-2.1" TargetMode="External"/><Relationship Id="rId5" Type="http://schemas.openxmlformats.org/officeDocument/2006/relationships/hyperlink" Target="https://docs.microsoft.com/en-us/aspnet/core/mvc/razor-pages/index?view=aspnetcore-2.1" TargetMode="External"/><Relationship Id="rId10" Type="http://schemas.openxmlformats.org/officeDocument/2006/relationships/hyperlink" Target="https://docs.microsoft.com/en-us/aspnet/core/mvc/models/model-binding?view=aspnetcore-2.1" TargetMode="External"/><Relationship Id="rId4" Type="http://schemas.openxmlformats.org/officeDocument/2006/relationships/hyperlink" Target="https://docs.microsoft.com/en-us/aspnet/core/testing/index?view=aspnetcore-2.1" TargetMode="External"/><Relationship Id="rId9" Type="http://schemas.openxmlformats.org/officeDocument/2006/relationships/hyperlink" Target="https://docs.microsoft.com/en-us/aspnet/core/web-api/advanced/formatting?view=aspnetcore-2.1"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docs.microsoft.com/en-us/aspnet/core/spa/angular?view=aspnetcore-2.1" TargetMode="External"/><Relationship Id="rId2" Type="http://schemas.openxmlformats.org/officeDocument/2006/relationships/notesSlide" Target="../notesSlides/notesSlide22.xml"/><Relationship Id="rId1" Type="http://schemas.openxmlformats.org/officeDocument/2006/relationships/slideLayout" Target="../slideLayouts/slideLayout30.xml"/><Relationship Id="rId5" Type="http://schemas.openxmlformats.org/officeDocument/2006/relationships/hyperlink" Target="https://docs.microsoft.com/en-us/aspnet/core/client-side/bootstrap?view=aspnetcore-2.1" TargetMode="External"/><Relationship Id="rId4" Type="http://schemas.openxmlformats.org/officeDocument/2006/relationships/hyperlink" Target="https://docs.microsoft.com/en-us/aspnet/core/spa/react?view=aspnetcore-2.1"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docs.microsoft.com/en-us/dotnet/standard/net-standard" TargetMode="External"/><Relationship Id="rId2" Type="http://schemas.openxmlformats.org/officeDocument/2006/relationships/notesSlide" Target="../notesSlides/notesSlide23.xml"/><Relationship Id="rId1" Type="http://schemas.openxmlformats.org/officeDocument/2006/relationships/slideLayout" Target="../slideLayouts/slideLayout30.xml"/><Relationship Id="rId4" Type="http://schemas.openxmlformats.org/officeDocument/2006/relationships/hyperlink" Target="https://docs.microsoft.com/en-us/dotnet/core/porting/windows-compat-pack"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4.xml"/><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25.xml"/><Relationship Id="rId1" Type="http://schemas.openxmlformats.org/officeDocument/2006/relationships/slideLayout" Target="../slideLayouts/slideLayout3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28.xml"/><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xml"/><Relationship Id="rId1" Type="http://schemas.openxmlformats.org/officeDocument/2006/relationships/slideLayout" Target="../slideLayouts/slideLayout3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hyperlink" Target="mailto:joao.sousa@devscope.net"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29.xml"/><Relationship Id="rId1" Type="http://schemas.openxmlformats.org/officeDocument/2006/relationships/slideLayout" Target="../slideLayouts/slideLayout3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1.xml"/></Relationships>
</file>

<file path=ppt/slides/_rels/slide34.xml.rels><?xml version="1.0" encoding="UTF-8" standalone="yes"?>
<Relationships xmlns="http://schemas.openxmlformats.org/package/2006/relationships"><Relationship Id="rId3" Type="http://schemas.openxmlformats.org/officeDocument/2006/relationships/image" Target="../media/image95.png"/><Relationship Id="rId7" Type="http://schemas.openxmlformats.org/officeDocument/2006/relationships/image" Target="../media/image99.png"/><Relationship Id="rId2" Type="http://schemas.openxmlformats.org/officeDocument/2006/relationships/notesSlide" Target="../notesSlides/notesSlide33.xml"/><Relationship Id="rId1" Type="http://schemas.openxmlformats.org/officeDocument/2006/relationships/slideLayout" Target="../slideLayouts/slideLayout30.xml"/><Relationship Id="rId6" Type="http://schemas.openxmlformats.org/officeDocument/2006/relationships/image" Target="../media/image98.png"/><Relationship Id="rId5" Type="http://schemas.openxmlformats.org/officeDocument/2006/relationships/image" Target="../media/image97.png"/><Relationship Id="rId4" Type="http://schemas.openxmlformats.org/officeDocument/2006/relationships/image" Target="../media/image96.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36.xml"/><Relationship Id="rId1" Type="http://schemas.openxmlformats.org/officeDocument/2006/relationships/slideLayout" Target="../slideLayouts/slideLayout30.xml"/></Relationships>
</file>

<file path=ppt/slides/_rels/slide38.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37.xml"/><Relationship Id="rId1" Type="http://schemas.openxmlformats.org/officeDocument/2006/relationships/slideLayout" Target="../slideLayouts/slideLayout30.xml"/><Relationship Id="rId5" Type="http://schemas.openxmlformats.org/officeDocument/2006/relationships/image" Target="../media/image102.png"/><Relationship Id="rId4" Type="http://schemas.openxmlformats.org/officeDocument/2006/relationships/image" Target="../media/image101.png"/></Relationships>
</file>

<file path=ppt/slides/_rels/slide39.xml.rels><?xml version="1.0" encoding="UTF-8" standalone="yes"?>
<Relationships xmlns="http://schemas.openxmlformats.org/package/2006/relationships"><Relationship Id="rId8" Type="http://schemas.openxmlformats.org/officeDocument/2006/relationships/image" Target="../media/image108.emf"/><Relationship Id="rId13" Type="http://schemas.openxmlformats.org/officeDocument/2006/relationships/image" Target="../media/image113.emf"/><Relationship Id="rId3" Type="http://schemas.openxmlformats.org/officeDocument/2006/relationships/image" Target="../media/image103.emf"/><Relationship Id="rId7" Type="http://schemas.openxmlformats.org/officeDocument/2006/relationships/image" Target="../media/image107.emf"/><Relationship Id="rId12" Type="http://schemas.openxmlformats.org/officeDocument/2006/relationships/image" Target="../media/image112.emf"/><Relationship Id="rId17" Type="http://schemas.openxmlformats.org/officeDocument/2006/relationships/image" Target="../media/image117.emf"/><Relationship Id="rId2" Type="http://schemas.openxmlformats.org/officeDocument/2006/relationships/notesSlide" Target="../notesSlides/notesSlide38.xml"/><Relationship Id="rId16" Type="http://schemas.openxmlformats.org/officeDocument/2006/relationships/image" Target="../media/image116.emf"/><Relationship Id="rId1" Type="http://schemas.openxmlformats.org/officeDocument/2006/relationships/slideLayout" Target="../slideLayouts/slideLayout46.xml"/><Relationship Id="rId6" Type="http://schemas.openxmlformats.org/officeDocument/2006/relationships/image" Target="../media/image106.emf"/><Relationship Id="rId11" Type="http://schemas.openxmlformats.org/officeDocument/2006/relationships/image" Target="../media/image111.emf"/><Relationship Id="rId5" Type="http://schemas.openxmlformats.org/officeDocument/2006/relationships/image" Target="../media/image105.emf"/><Relationship Id="rId15" Type="http://schemas.openxmlformats.org/officeDocument/2006/relationships/image" Target="../media/image115.emf"/><Relationship Id="rId10" Type="http://schemas.openxmlformats.org/officeDocument/2006/relationships/image" Target="../media/image110.emf"/><Relationship Id="rId4" Type="http://schemas.openxmlformats.org/officeDocument/2006/relationships/image" Target="../media/image104.emf"/><Relationship Id="rId9" Type="http://schemas.openxmlformats.org/officeDocument/2006/relationships/image" Target="../media/image109.emf"/><Relationship Id="rId14" Type="http://schemas.openxmlformats.org/officeDocument/2006/relationships/image" Target="../media/image11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5.png"/><Relationship Id="rId2" Type="http://schemas.openxmlformats.org/officeDocument/2006/relationships/slideLayout" Target="../slideLayouts/slideLayout30.xml"/><Relationship Id="rId1" Type="http://schemas.openxmlformats.org/officeDocument/2006/relationships/themeOverride" Target="../theme/themeOverride1.xml"/><Relationship Id="rId6" Type="http://schemas.openxmlformats.org/officeDocument/2006/relationships/image" Target="../media/image14.png"/><Relationship Id="rId5" Type="http://schemas.openxmlformats.org/officeDocument/2006/relationships/hyperlink" Target="mailto:pedro.sousa@devscope.net" TargetMode="External"/><Relationship Id="rId4" Type="http://schemas.openxmlformats.org/officeDocument/2006/relationships/image" Target="../media/image13.jpg"/></Relationships>
</file>

<file path=ppt/slides/_rels/slide40.xml.rels><?xml version="1.0" encoding="UTF-8" standalone="yes"?>
<Relationships xmlns="http://schemas.openxmlformats.org/package/2006/relationships"><Relationship Id="rId8" Type="http://schemas.openxmlformats.org/officeDocument/2006/relationships/image" Target="../media/image111.emf"/><Relationship Id="rId13" Type="http://schemas.openxmlformats.org/officeDocument/2006/relationships/image" Target="../media/image116.emf"/><Relationship Id="rId3" Type="http://schemas.openxmlformats.org/officeDocument/2006/relationships/image" Target="../media/image104.emf"/><Relationship Id="rId7" Type="http://schemas.openxmlformats.org/officeDocument/2006/relationships/image" Target="../media/image110.emf"/><Relationship Id="rId12" Type="http://schemas.openxmlformats.org/officeDocument/2006/relationships/image" Target="../media/image115.emf"/><Relationship Id="rId2" Type="http://schemas.openxmlformats.org/officeDocument/2006/relationships/image" Target="../media/image103.emf"/><Relationship Id="rId16" Type="http://schemas.openxmlformats.org/officeDocument/2006/relationships/image" Target="../media/image117.emf"/><Relationship Id="rId1" Type="http://schemas.openxmlformats.org/officeDocument/2006/relationships/slideLayout" Target="../slideLayouts/slideLayout46.xml"/><Relationship Id="rId6" Type="http://schemas.openxmlformats.org/officeDocument/2006/relationships/image" Target="../media/image107.emf"/><Relationship Id="rId11" Type="http://schemas.openxmlformats.org/officeDocument/2006/relationships/image" Target="../media/image114.png"/><Relationship Id="rId5" Type="http://schemas.openxmlformats.org/officeDocument/2006/relationships/image" Target="../media/image106.emf"/><Relationship Id="rId15" Type="http://schemas.openxmlformats.org/officeDocument/2006/relationships/image" Target="../media/image109.emf"/><Relationship Id="rId10" Type="http://schemas.openxmlformats.org/officeDocument/2006/relationships/image" Target="../media/image113.emf"/><Relationship Id="rId4" Type="http://schemas.openxmlformats.org/officeDocument/2006/relationships/image" Target="../media/image105.emf"/><Relationship Id="rId9" Type="http://schemas.openxmlformats.org/officeDocument/2006/relationships/image" Target="../media/image112.emf"/><Relationship Id="rId14" Type="http://schemas.openxmlformats.org/officeDocument/2006/relationships/image" Target="../media/image108.emf"/></Relationships>
</file>

<file path=ppt/slides/_rels/slide41.xml.rels><?xml version="1.0" encoding="UTF-8" standalone="yes"?>
<Relationships xmlns="http://schemas.openxmlformats.org/package/2006/relationships"><Relationship Id="rId8" Type="http://schemas.openxmlformats.org/officeDocument/2006/relationships/image" Target="../media/image106.emf"/><Relationship Id="rId13" Type="http://schemas.openxmlformats.org/officeDocument/2006/relationships/image" Target="../media/image112.emf"/><Relationship Id="rId3" Type="http://schemas.openxmlformats.org/officeDocument/2006/relationships/image" Target="../media/image108.emf"/><Relationship Id="rId7" Type="http://schemas.openxmlformats.org/officeDocument/2006/relationships/image" Target="../media/image105.emf"/><Relationship Id="rId12" Type="http://schemas.openxmlformats.org/officeDocument/2006/relationships/image" Target="../media/image111.emf"/><Relationship Id="rId2" Type="http://schemas.openxmlformats.org/officeDocument/2006/relationships/image" Target="../media/image107.emf"/><Relationship Id="rId16" Type="http://schemas.openxmlformats.org/officeDocument/2006/relationships/image" Target="../media/image117.emf"/><Relationship Id="rId1" Type="http://schemas.openxmlformats.org/officeDocument/2006/relationships/slideLayout" Target="../slideLayouts/slideLayout46.xml"/><Relationship Id="rId6" Type="http://schemas.openxmlformats.org/officeDocument/2006/relationships/image" Target="../media/image104.emf"/><Relationship Id="rId11" Type="http://schemas.openxmlformats.org/officeDocument/2006/relationships/image" Target="../media/image114.png"/><Relationship Id="rId5" Type="http://schemas.openxmlformats.org/officeDocument/2006/relationships/image" Target="../media/image103.emf"/><Relationship Id="rId15" Type="http://schemas.openxmlformats.org/officeDocument/2006/relationships/image" Target="../media/image116.emf"/><Relationship Id="rId10" Type="http://schemas.openxmlformats.org/officeDocument/2006/relationships/image" Target="../media/image113.emf"/><Relationship Id="rId4" Type="http://schemas.openxmlformats.org/officeDocument/2006/relationships/image" Target="../media/image109.emf"/><Relationship Id="rId9" Type="http://schemas.openxmlformats.org/officeDocument/2006/relationships/image" Target="../media/image110.emf"/><Relationship Id="rId14" Type="http://schemas.openxmlformats.org/officeDocument/2006/relationships/image" Target="../media/image115.emf"/></Relationships>
</file>

<file path=ppt/slides/_rels/slide42.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39.xml"/><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notesSlide" Target="../notesSlides/notesSlide40.xml"/><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8" Type="http://schemas.openxmlformats.org/officeDocument/2006/relationships/image" Target="../media/image125.png"/><Relationship Id="rId3" Type="http://schemas.openxmlformats.org/officeDocument/2006/relationships/image" Target="../media/image120.png"/><Relationship Id="rId7" Type="http://schemas.openxmlformats.org/officeDocument/2006/relationships/image" Target="../media/image124.png"/><Relationship Id="rId2" Type="http://schemas.openxmlformats.org/officeDocument/2006/relationships/notesSlide" Target="../notesSlides/notesSlide41.xml"/><Relationship Id="rId1" Type="http://schemas.openxmlformats.org/officeDocument/2006/relationships/slideLayout" Target="../slideLayouts/slideLayout30.xml"/><Relationship Id="rId6" Type="http://schemas.openxmlformats.org/officeDocument/2006/relationships/image" Target="../media/image123.png"/><Relationship Id="rId5" Type="http://schemas.openxmlformats.org/officeDocument/2006/relationships/image" Target="../media/image122.png"/><Relationship Id="rId4" Type="http://schemas.openxmlformats.org/officeDocument/2006/relationships/image" Target="../media/image121.png"/></Relationships>
</file>

<file path=ppt/slides/_rels/slide45.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notesSlide" Target="../notesSlides/notesSlide42.xml"/><Relationship Id="rId1" Type="http://schemas.openxmlformats.org/officeDocument/2006/relationships/slideLayout" Target="../slideLayouts/slideLayout30.xml"/><Relationship Id="rId6" Type="http://schemas.openxmlformats.org/officeDocument/2006/relationships/image" Target="../media/image127.png"/><Relationship Id="rId5" Type="http://schemas.openxmlformats.org/officeDocument/2006/relationships/image" Target="../media/image96.png"/><Relationship Id="rId4" Type="http://schemas.openxmlformats.org/officeDocument/2006/relationships/image" Target="../media/image125.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1.xml"/></Relationships>
</file>

<file path=ppt/slides/_rels/slide48.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notesSlide" Target="../notesSlides/notesSlide45.xml"/><Relationship Id="rId1" Type="http://schemas.openxmlformats.org/officeDocument/2006/relationships/slideLayout" Target="../slideLayouts/slideLayout42.xml"/></Relationships>
</file>

<file path=ppt/slides/_rels/slide4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6.xml"/><Relationship Id="rId1" Type="http://schemas.openxmlformats.org/officeDocument/2006/relationships/slideLayout" Target="../slideLayouts/slideLayout4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1.xml"/></Relationships>
</file>

<file path=ppt/slides/_rels/slide51.xml.rels><?xml version="1.0" encoding="UTF-8" standalone="yes"?>
<Relationships xmlns="http://schemas.openxmlformats.org/package/2006/relationships"><Relationship Id="rId3" Type="http://schemas.openxmlformats.org/officeDocument/2006/relationships/image" Target="../media/image129.png"/><Relationship Id="rId2" Type="http://schemas.openxmlformats.org/officeDocument/2006/relationships/notesSlide" Target="../notesSlides/notesSlide48.xml"/><Relationship Id="rId1" Type="http://schemas.openxmlformats.org/officeDocument/2006/relationships/slideLayout" Target="../slideLayouts/slideLayout42.xml"/></Relationships>
</file>

<file path=ppt/slides/_rels/slide52.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49.xml"/><Relationship Id="rId1" Type="http://schemas.openxmlformats.org/officeDocument/2006/relationships/slideLayout" Target="../slideLayouts/slideLayout4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1.xml"/></Relationships>
</file>

<file path=ppt/slides/_rels/slide54.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Slide" Target="../notesSlides/notesSlide51.xml"/><Relationship Id="rId1" Type="http://schemas.openxmlformats.org/officeDocument/2006/relationships/slideLayout" Target="../slideLayouts/slideLayout42.xml"/></Relationships>
</file>

<file path=ppt/slides/_rels/slide55.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52.xml"/><Relationship Id="rId1" Type="http://schemas.openxmlformats.org/officeDocument/2006/relationships/slideLayout" Target="../slideLayouts/slideLayout42.xml"/><Relationship Id="rId4" Type="http://schemas.openxmlformats.org/officeDocument/2006/relationships/image" Target="../media/image133.png"/></Relationships>
</file>

<file path=ppt/slides/_rels/slide56.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Slide" Target="../notesSlides/notesSlide53.xml"/><Relationship Id="rId1" Type="http://schemas.openxmlformats.org/officeDocument/2006/relationships/slideLayout" Target="../slideLayouts/slideLayout4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1.xml"/></Relationships>
</file>

<file path=ppt/slides/_rels/slide58.xml.rels><?xml version="1.0" encoding="UTF-8" standalone="yes"?>
<Relationships xmlns="http://schemas.openxmlformats.org/package/2006/relationships"><Relationship Id="rId3" Type="http://schemas.openxmlformats.org/officeDocument/2006/relationships/hyperlink" Target="http://en.wikipedia.org/wiki/File_Transfer_Protocol" TargetMode="External"/><Relationship Id="rId2" Type="http://schemas.openxmlformats.org/officeDocument/2006/relationships/notesSlide" Target="../notesSlides/notesSlide55.xml"/><Relationship Id="rId1" Type="http://schemas.openxmlformats.org/officeDocument/2006/relationships/slideLayout" Target="../slideLayouts/slideLayout42.xml"/><Relationship Id="rId6" Type="http://schemas.openxmlformats.org/officeDocument/2006/relationships/image" Target="../media/image134.png"/><Relationship Id="rId5" Type="http://schemas.openxmlformats.org/officeDocument/2006/relationships/hyperlink" Target="https://portal.azure.com/" TargetMode="External"/><Relationship Id="rId4" Type="http://schemas.openxmlformats.org/officeDocument/2006/relationships/hyperlink" Target="https://filezilla-project.org/" TargetMode="External"/></Relationships>
</file>

<file path=ppt/slides/_rels/slide59.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notesSlide" Target="../notesSlides/notesSlide56.xml"/><Relationship Id="rId1" Type="http://schemas.openxmlformats.org/officeDocument/2006/relationships/slideLayout" Target="../slideLayouts/slideLayout42.xml"/><Relationship Id="rId4" Type="http://schemas.openxmlformats.org/officeDocument/2006/relationships/image" Target="../media/image136.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43.xml"/><Relationship Id="rId4" Type="http://schemas.openxmlformats.org/officeDocument/2006/relationships/image" Target="../media/image17.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1.xml"/></Relationships>
</file>

<file path=ppt/slides/_rels/slide61.xml.rels><?xml version="1.0" encoding="UTF-8" standalone="yes"?>
<Relationships xmlns="http://schemas.openxmlformats.org/package/2006/relationships"><Relationship Id="rId2" Type="http://schemas.openxmlformats.org/officeDocument/2006/relationships/image" Target="../media/image137.PNG"/><Relationship Id="rId1" Type="http://schemas.openxmlformats.org/officeDocument/2006/relationships/slideLayout" Target="../slideLayouts/slideLayout30.xml"/></Relationships>
</file>

<file path=ppt/slides/_rels/slide62.xml.rels><?xml version="1.0" encoding="UTF-8" standalone="yes"?>
<Relationships xmlns="http://schemas.openxmlformats.org/package/2006/relationships"><Relationship Id="rId3" Type="http://schemas.openxmlformats.org/officeDocument/2006/relationships/image" Target="../media/image139.PNG"/><Relationship Id="rId2" Type="http://schemas.openxmlformats.org/officeDocument/2006/relationships/image" Target="../media/image138.PNG"/><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4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png"/></Relationships>
</file>

<file path=ppt/slides/_rels/slide8.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4.jpe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8" Type="http://schemas.openxmlformats.org/officeDocument/2006/relationships/image" Target="../media/image34.jpeg"/><Relationship Id="rId13" Type="http://schemas.openxmlformats.org/officeDocument/2006/relationships/image" Target="../media/image39.gif"/><Relationship Id="rId18" Type="http://schemas.openxmlformats.org/officeDocument/2006/relationships/image" Target="../media/image44.png"/><Relationship Id="rId26" Type="http://schemas.openxmlformats.org/officeDocument/2006/relationships/image" Target="../media/image52.jpeg"/><Relationship Id="rId3" Type="http://schemas.openxmlformats.org/officeDocument/2006/relationships/image" Target="../media/image29.jpeg"/><Relationship Id="rId21" Type="http://schemas.openxmlformats.org/officeDocument/2006/relationships/image" Target="../media/image47.png"/><Relationship Id="rId7" Type="http://schemas.openxmlformats.org/officeDocument/2006/relationships/image" Target="../media/image33.jpeg"/><Relationship Id="rId12" Type="http://schemas.openxmlformats.org/officeDocument/2006/relationships/image" Target="../media/image38.png"/><Relationship Id="rId17" Type="http://schemas.openxmlformats.org/officeDocument/2006/relationships/image" Target="../media/image43.png"/><Relationship Id="rId25" Type="http://schemas.openxmlformats.org/officeDocument/2006/relationships/image" Target="../media/image51.jpeg"/><Relationship Id="rId33" Type="http://schemas.openxmlformats.org/officeDocument/2006/relationships/image" Target="../media/image59.png"/><Relationship Id="rId2" Type="http://schemas.openxmlformats.org/officeDocument/2006/relationships/notesSlide" Target="../notesSlides/notesSlide9.xml"/><Relationship Id="rId16" Type="http://schemas.openxmlformats.org/officeDocument/2006/relationships/image" Target="../media/image42.gif"/><Relationship Id="rId20" Type="http://schemas.openxmlformats.org/officeDocument/2006/relationships/image" Target="../media/image46.jpeg"/><Relationship Id="rId29" Type="http://schemas.openxmlformats.org/officeDocument/2006/relationships/image" Target="../media/image55.png"/><Relationship Id="rId1" Type="http://schemas.openxmlformats.org/officeDocument/2006/relationships/slideLayout" Target="../slideLayouts/slideLayout8.xml"/><Relationship Id="rId6" Type="http://schemas.openxmlformats.org/officeDocument/2006/relationships/image" Target="../media/image32.png"/><Relationship Id="rId11" Type="http://schemas.openxmlformats.org/officeDocument/2006/relationships/image" Target="../media/image37.jpeg"/><Relationship Id="rId24" Type="http://schemas.openxmlformats.org/officeDocument/2006/relationships/image" Target="../media/image50.jpeg"/><Relationship Id="rId32" Type="http://schemas.openxmlformats.org/officeDocument/2006/relationships/image" Target="../media/image58.png"/><Relationship Id="rId5" Type="http://schemas.openxmlformats.org/officeDocument/2006/relationships/image" Target="../media/image31.jpg"/><Relationship Id="rId15" Type="http://schemas.openxmlformats.org/officeDocument/2006/relationships/image" Target="../media/image41.jpg"/><Relationship Id="rId23" Type="http://schemas.openxmlformats.org/officeDocument/2006/relationships/image" Target="../media/image49.png"/><Relationship Id="rId28" Type="http://schemas.openxmlformats.org/officeDocument/2006/relationships/image" Target="../media/image54.emf"/><Relationship Id="rId10" Type="http://schemas.openxmlformats.org/officeDocument/2006/relationships/image" Target="../media/image36.jpg"/><Relationship Id="rId19" Type="http://schemas.openxmlformats.org/officeDocument/2006/relationships/image" Target="../media/image45.jpg"/><Relationship Id="rId31" Type="http://schemas.openxmlformats.org/officeDocument/2006/relationships/image" Target="../media/image57.png"/><Relationship Id="rId4" Type="http://schemas.openxmlformats.org/officeDocument/2006/relationships/image" Target="../media/image30.png"/><Relationship Id="rId9" Type="http://schemas.openxmlformats.org/officeDocument/2006/relationships/image" Target="../media/image35.jpg"/><Relationship Id="rId14" Type="http://schemas.openxmlformats.org/officeDocument/2006/relationships/image" Target="../media/image40.gif"/><Relationship Id="rId22" Type="http://schemas.openxmlformats.org/officeDocument/2006/relationships/image" Target="../media/image48.jpeg"/><Relationship Id="rId27" Type="http://schemas.openxmlformats.org/officeDocument/2006/relationships/image" Target="../media/image53.jpeg"/><Relationship Id="rId30" Type="http://schemas.openxmlformats.org/officeDocument/2006/relationships/image" Target="../media/image5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303" y="1524000"/>
            <a:ext cx="7396418" cy="2204700"/>
          </a:xfrm>
        </p:spPr>
        <p:txBody>
          <a:bodyPr>
            <a:normAutofit/>
          </a:bodyPr>
          <a:lstStyle/>
          <a:p>
            <a:r>
              <a:rPr lang="en-US" sz="4700" dirty="0"/>
              <a:t>ASP.NET Core 2.0 and Deployment Microsoft Azure</a:t>
            </a:r>
            <a:endParaRPr lang="pt-PT" sz="4700" dirty="0"/>
          </a:p>
        </p:txBody>
      </p:sp>
      <p:sp>
        <p:nvSpPr>
          <p:cNvPr id="3" name="Text Placeholder 2"/>
          <p:cNvSpPr>
            <a:spLocks noGrp="1"/>
          </p:cNvSpPr>
          <p:nvPr>
            <p:ph type="body" sz="quarter" idx="14"/>
          </p:nvPr>
        </p:nvSpPr>
        <p:spPr>
          <a:xfrm>
            <a:off x="365553" y="3064043"/>
            <a:ext cx="8085658" cy="1572125"/>
          </a:xfrm>
        </p:spPr>
        <p:txBody>
          <a:bodyPr/>
          <a:lstStyle/>
          <a:p>
            <a:r>
              <a:rPr lang="en-US" sz="2549" b="1" dirty="0"/>
              <a:t>João Sousa</a:t>
            </a:r>
          </a:p>
          <a:p>
            <a:pPr fontAlgn="base"/>
            <a:r>
              <a:rPr lang="en-US" sz="2549" dirty="0"/>
              <a:t>Product Manager</a:t>
            </a:r>
          </a:p>
          <a:p>
            <a:pPr fontAlgn="base"/>
            <a:endParaRPr lang="en-US" sz="2549" b="1" dirty="0"/>
          </a:p>
          <a:p>
            <a:r>
              <a:rPr lang="en-US" sz="2549" b="1" dirty="0"/>
              <a:t>Pedro Sousa</a:t>
            </a:r>
          </a:p>
          <a:p>
            <a:r>
              <a:rPr lang="en-US" sz="2549" dirty="0"/>
              <a:t>System Engineer</a:t>
            </a:r>
          </a:p>
          <a:p>
            <a:endParaRPr lang="pt-PT" sz="2549" dirty="0"/>
          </a:p>
        </p:txBody>
      </p:sp>
      <p:sp>
        <p:nvSpPr>
          <p:cNvPr id="5" name="Title 1"/>
          <p:cNvSpPr txBox="1">
            <a:spLocks/>
          </p:cNvSpPr>
          <p:nvPr/>
        </p:nvSpPr>
        <p:spPr>
          <a:xfrm>
            <a:off x="269302" y="252339"/>
            <a:ext cx="11474096" cy="564740"/>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PT" sz="4705" b="1" dirty="0">
                <a:solidFill>
                  <a:schemeClr val="bg1"/>
                </a:solidFill>
              </a:rPr>
              <a:t>ISEP </a:t>
            </a:r>
            <a:r>
              <a:rPr lang="pt-PT" sz="4705" b="1" dirty="0" err="1">
                <a:solidFill>
                  <a:schemeClr val="bg1"/>
                </a:solidFill>
              </a:rPr>
              <a:t>April</a:t>
            </a:r>
            <a:r>
              <a:rPr lang="pt-PT" sz="4705" b="1" dirty="0">
                <a:solidFill>
                  <a:schemeClr val="bg1"/>
                </a:solidFill>
              </a:rPr>
              <a:t> 2018</a:t>
            </a:r>
          </a:p>
        </p:txBody>
      </p:sp>
      <p:pic>
        <p:nvPicPr>
          <p:cNvPr id="6" name="Picture 2" descr="https://intranet.devscope.net/operacional/marketing/Branding/Logotipo%20Devscope/devscope_square.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978586" y="4699665"/>
            <a:ext cx="1411849" cy="1411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0887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4CD39-DBD7-4FCE-AFF7-65E731654C9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809614" y="2042297"/>
            <a:ext cx="1944500" cy="434556"/>
          </a:xfrm>
          <a:prstGeom prst="rect">
            <a:avLst/>
          </a:prstGeom>
        </p:spPr>
      </p:pic>
      <p:pic>
        <p:nvPicPr>
          <p:cNvPr id="10" name="Picture 9">
            <a:extLst>
              <a:ext uri="{FF2B5EF4-FFF2-40B4-BE49-F238E27FC236}">
                <a16:creationId xmlns:a16="http://schemas.microsoft.com/office/drawing/2014/main" id="{6833FA0E-AE17-4E5A-BBAB-48B12885E349}"/>
              </a:ext>
            </a:extLst>
          </p:cNvPr>
          <p:cNvPicPr/>
          <p:nvPr/>
        </p:nvPicPr>
        <p:blipFill>
          <a:blip r:embed="rId4">
            <a:extLst>
              <a:ext uri="{28A0092B-C50C-407E-A947-70E740481C1C}">
                <a14:useLocalDpi xmlns:a14="http://schemas.microsoft.com/office/drawing/2010/main" val="0"/>
              </a:ext>
            </a:extLst>
          </a:blip>
          <a:stretch>
            <a:fillRect/>
          </a:stretch>
        </p:blipFill>
        <p:spPr>
          <a:xfrm>
            <a:off x="2595403" y="2619735"/>
            <a:ext cx="1871296" cy="598571"/>
          </a:xfrm>
          <a:prstGeom prst="rect">
            <a:avLst/>
          </a:prstGeom>
        </p:spPr>
      </p:pic>
      <p:pic>
        <p:nvPicPr>
          <p:cNvPr id="11" name="Picture 10">
            <a:extLst>
              <a:ext uri="{FF2B5EF4-FFF2-40B4-BE49-F238E27FC236}">
                <a16:creationId xmlns:a16="http://schemas.microsoft.com/office/drawing/2014/main" id="{28DF3FF1-8B9D-46D2-B7BB-B286C45C47E4}"/>
              </a:ext>
            </a:extLst>
          </p:cNvPr>
          <p:cNvPicPr/>
          <p:nvPr/>
        </p:nvPicPr>
        <p:blipFill>
          <a:blip r:embed="rId5">
            <a:extLst>
              <a:ext uri="{28A0092B-C50C-407E-A947-70E740481C1C}">
                <a14:useLocalDpi xmlns:a14="http://schemas.microsoft.com/office/drawing/2010/main" val="0"/>
              </a:ext>
            </a:extLst>
          </a:blip>
          <a:stretch>
            <a:fillRect/>
          </a:stretch>
        </p:blipFill>
        <p:spPr>
          <a:xfrm>
            <a:off x="821343" y="1225396"/>
            <a:ext cx="1278253" cy="548913"/>
          </a:xfrm>
          <a:prstGeom prst="rect">
            <a:avLst/>
          </a:prstGeom>
        </p:spPr>
      </p:pic>
      <p:pic>
        <p:nvPicPr>
          <p:cNvPr id="12" name="Picture 11">
            <a:extLst>
              <a:ext uri="{FF2B5EF4-FFF2-40B4-BE49-F238E27FC236}">
                <a16:creationId xmlns:a16="http://schemas.microsoft.com/office/drawing/2014/main" id="{6C3C87D3-2E5D-4275-9563-98EBD69AFC13}"/>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566417" y="4169168"/>
            <a:ext cx="1533180" cy="489091"/>
          </a:xfrm>
          <a:prstGeom prst="rect">
            <a:avLst/>
          </a:prstGeom>
        </p:spPr>
      </p:pic>
      <p:pic>
        <p:nvPicPr>
          <p:cNvPr id="13" name="Picture 12">
            <a:extLst>
              <a:ext uri="{FF2B5EF4-FFF2-40B4-BE49-F238E27FC236}">
                <a16:creationId xmlns:a16="http://schemas.microsoft.com/office/drawing/2014/main" id="{B24C3A42-784D-4080-ADA0-2E48AA24920D}"/>
              </a:ext>
            </a:extLst>
          </p:cNvPr>
          <p:cNvPicPr/>
          <p:nvPr/>
        </p:nvPicPr>
        <p:blipFill>
          <a:blip r:embed="rId7">
            <a:extLst>
              <a:ext uri="{28A0092B-C50C-407E-A947-70E740481C1C}">
                <a14:useLocalDpi xmlns:a14="http://schemas.microsoft.com/office/drawing/2010/main" val="0"/>
              </a:ext>
            </a:extLst>
          </a:blip>
          <a:stretch>
            <a:fillRect/>
          </a:stretch>
        </p:blipFill>
        <p:spPr>
          <a:xfrm>
            <a:off x="9278085" y="2031419"/>
            <a:ext cx="1339457" cy="676128"/>
          </a:xfrm>
          <a:prstGeom prst="rect">
            <a:avLst/>
          </a:prstGeom>
        </p:spPr>
      </p:pic>
      <p:pic>
        <p:nvPicPr>
          <p:cNvPr id="15" name="Picture 14">
            <a:extLst>
              <a:ext uri="{FF2B5EF4-FFF2-40B4-BE49-F238E27FC236}">
                <a16:creationId xmlns:a16="http://schemas.microsoft.com/office/drawing/2014/main" id="{FA48F8FA-4B4A-40C6-B764-A1D15F568765}"/>
              </a:ext>
            </a:extLst>
          </p:cNvPr>
          <p:cNvPicPr/>
          <p:nvPr/>
        </p:nvPicPr>
        <p:blipFill>
          <a:blip r:embed="rId8">
            <a:extLst>
              <a:ext uri="{28A0092B-C50C-407E-A947-70E740481C1C}">
                <a14:useLocalDpi xmlns:a14="http://schemas.microsoft.com/office/drawing/2010/main" val="0"/>
              </a:ext>
            </a:extLst>
          </a:blip>
          <a:stretch>
            <a:fillRect/>
          </a:stretch>
        </p:blipFill>
        <p:spPr>
          <a:xfrm>
            <a:off x="2713821" y="1237380"/>
            <a:ext cx="1734820" cy="578509"/>
          </a:xfrm>
          <a:prstGeom prst="rect">
            <a:avLst/>
          </a:prstGeom>
        </p:spPr>
      </p:pic>
      <p:pic>
        <p:nvPicPr>
          <p:cNvPr id="16" name="Picture 15">
            <a:extLst>
              <a:ext uri="{FF2B5EF4-FFF2-40B4-BE49-F238E27FC236}">
                <a16:creationId xmlns:a16="http://schemas.microsoft.com/office/drawing/2014/main" id="{3DDB7103-E439-4943-91A1-3FFA9C052A03}"/>
              </a:ext>
            </a:extLst>
          </p:cNvPr>
          <p:cNvPicPr/>
          <p:nvPr/>
        </p:nvPicPr>
        <p:blipFill>
          <a:blip r:embed="rId9">
            <a:extLst>
              <a:ext uri="{28A0092B-C50C-407E-A947-70E740481C1C}">
                <a14:useLocalDpi xmlns:a14="http://schemas.microsoft.com/office/drawing/2010/main" val="0"/>
              </a:ext>
            </a:extLst>
          </a:blip>
          <a:stretch>
            <a:fillRect/>
          </a:stretch>
        </p:blipFill>
        <p:spPr>
          <a:xfrm>
            <a:off x="6982744" y="2534940"/>
            <a:ext cx="1865957" cy="651833"/>
          </a:xfrm>
          <a:prstGeom prst="rect">
            <a:avLst/>
          </a:prstGeom>
        </p:spPr>
      </p:pic>
      <p:pic>
        <p:nvPicPr>
          <p:cNvPr id="17" name="Picture 16">
            <a:extLst>
              <a:ext uri="{FF2B5EF4-FFF2-40B4-BE49-F238E27FC236}">
                <a16:creationId xmlns:a16="http://schemas.microsoft.com/office/drawing/2014/main" id="{EA6BA773-E519-4735-86B7-0A950DA87D8A}"/>
              </a:ext>
            </a:extLst>
          </p:cNvPr>
          <p:cNvPicPr/>
          <p:nvPr/>
        </p:nvPicPr>
        <p:blipFill>
          <a:blip r:embed="rId10">
            <a:extLst>
              <a:ext uri="{28A0092B-C50C-407E-A947-70E740481C1C}">
                <a14:useLocalDpi xmlns:a14="http://schemas.microsoft.com/office/drawing/2010/main" val="0"/>
              </a:ext>
            </a:extLst>
          </a:blip>
          <a:stretch>
            <a:fillRect/>
          </a:stretch>
        </p:blipFill>
        <p:spPr>
          <a:xfrm>
            <a:off x="2881817" y="3813399"/>
            <a:ext cx="1957841" cy="777976"/>
          </a:xfrm>
          <a:prstGeom prst="rect">
            <a:avLst/>
          </a:prstGeom>
        </p:spPr>
      </p:pic>
      <p:pic>
        <p:nvPicPr>
          <p:cNvPr id="18" name="Picture 17">
            <a:extLst>
              <a:ext uri="{FF2B5EF4-FFF2-40B4-BE49-F238E27FC236}">
                <a16:creationId xmlns:a16="http://schemas.microsoft.com/office/drawing/2014/main" id="{E2D9AA41-450A-496E-9EFB-917EF7BC983A}"/>
              </a:ext>
            </a:extLst>
          </p:cNvPr>
          <p:cNvPicPr>
            <a:picLocks noChangeAspect="1"/>
          </p:cNvPicPr>
          <p:nvPr/>
        </p:nvPicPr>
        <p:blipFill>
          <a:blip r:embed="rId11"/>
          <a:stretch>
            <a:fillRect/>
          </a:stretch>
        </p:blipFill>
        <p:spPr>
          <a:xfrm>
            <a:off x="10341990" y="5639892"/>
            <a:ext cx="1260677" cy="1004387"/>
          </a:xfrm>
          <a:prstGeom prst="rect">
            <a:avLst/>
          </a:prstGeom>
        </p:spPr>
      </p:pic>
      <p:pic>
        <p:nvPicPr>
          <p:cNvPr id="19" name="Picture 18">
            <a:extLst>
              <a:ext uri="{FF2B5EF4-FFF2-40B4-BE49-F238E27FC236}">
                <a16:creationId xmlns:a16="http://schemas.microsoft.com/office/drawing/2014/main" id="{9639FF63-5AF7-49C0-B6FD-946082DD4CF3}"/>
              </a:ext>
            </a:extLst>
          </p:cNvPr>
          <p:cNvPicPr>
            <a:picLocks noChangeAspect="1"/>
          </p:cNvPicPr>
          <p:nvPr/>
        </p:nvPicPr>
        <p:blipFill>
          <a:blip r:embed="rId12"/>
          <a:stretch>
            <a:fillRect/>
          </a:stretch>
        </p:blipFill>
        <p:spPr>
          <a:xfrm>
            <a:off x="4835345" y="1957346"/>
            <a:ext cx="1520056" cy="1045911"/>
          </a:xfrm>
          <a:prstGeom prst="rect">
            <a:avLst/>
          </a:prstGeom>
        </p:spPr>
      </p:pic>
      <p:pic>
        <p:nvPicPr>
          <p:cNvPr id="20" name="Picture 19">
            <a:extLst>
              <a:ext uri="{FF2B5EF4-FFF2-40B4-BE49-F238E27FC236}">
                <a16:creationId xmlns:a16="http://schemas.microsoft.com/office/drawing/2014/main" id="{140B6A36-23B9-432D-9977-82BC20FCE0B9}"/>
              </a:ext>
            </a:extLst>
          </p:cNvPr>
          <p:cNvPicPr>
            <a:picLocks noChangeAspect="1"/>
          </p:cNvPicPr>
          <p:nvPr/>
        </p:nvPicPr>
        <p:blipFill>
          <a:blip r:embed="rId13"/>
          <a:stretch>
            <a:fillRect/>
          </a:stretch>
        </p:blipFill>
        <p:spPr>
          <a:xfrm>
            <a:off x="5743786" y="3471621"/>
            <a:ext cx="1238959" cy="690121"/>
          </a:xfrm>
          <a:prstGeom prst="rect">
            <a:avLst/>
          </a:prstGeom>
        </p:spPr>
      </p:pic>
      <p:pic>
        <p:nvPicPr>
          <p:cNvPr id="21" name="Picture 20">
            <a:extLst>
              <a:ext uri="{FF2B5EF4-FFF2-40B4-BE49-F238E27FC236}">
                <a16:creationId xmlns:a16="http://schemas.microsoft.com/office/drawing/2014/main" id="{EFE457DC-464F-4D4E-9397-722483685A1D}"/>
              </a:ext>
            </a:extLst>
          </p:cNvPr>
          <p:cNvPicPr>
            <a:picLocks noChangeAspect="1"/>
          </p:cNvPicPr>
          <p:nvPr/>
        </p:nvPicPr>
        <p:blipFill>
          <a:blip r:embed="rId14"/>
          <a:stretch>
            <a:fillRect/>
          </a:stretch>
        </p:blipFill>
        <p:spPr>
          <a:xfrm>
            <a:off x="4556393" y="364192"/>
            <a:ext cx="1297880" cy="651632"/>
          </a:xfrm>
          <a:prstGeom prst="rect">
            <a:avLst/>
          </a:prstGeom>
        </p:spPr>
      </p:pic>
      <p:pic>
        <p:nvPicPr>
          <p:cNvPr id="24" name="Picture 23">
            <a:extLst>
              <a:ext uri="{FF2B5EF4-FFF2-40B4-BE49-F238E27FC236}">
                <a16:creationId xmlns:a16="http://schemas.microsoft.com/office/drawing/2014/main" id="{AB4951BC-90A2-42F1-85A1-D9FB637ACDE5}"/>
              </a:ext>
            </a:extLst>
          </p:cNvPr>
          <p:cNvPicPr>
            <a:picLocks noChangeAspect="1"/>
          </p:cNvPicPr>
          <p:nvPr/>
        </p:nvPicPr>
        <p:blipFill>
          <a:blip r:embed="rId15"/>
          <a:stretch>
            <a:fillRect/>
          </a:stretch>
        </p:blipFill>
        <p:spPr>
          <a:xfrm>
            <a:off x="6668455" y="1121336"/>
            <a:ext cx="1983245" cy="947875"/>
          </a:xfrm>
          <a:prstGeom prst="rect">
            <a:avLst/>
          </a:prstGeom>
        </p:spPr>
      </p:pic>
      <p:pic>
        <p:nvPicPr>
          <p:cNvPr id="25" name="Picture 24">
            <a:extLst>
              <a:ext uri="{FF2B5EF4-FFF2-40B4-BE49-F238E27FC236}">
                <a16:creationId xmlns:a16="http://schemas.microsoft.com/office/drawing/2014/main" id="{BB4BF514-A19E-4576-BD44-3A88A86914AB}"/>
              </a:ext>
            </a:extLst>
          </p:cNvPr>
          <p:cNvPicPr>
            <a:picLocks noChangeAspect="1"/>
          </p:cNvPicPr>
          <p:nvPr/>
        </p:nvPicPr>
        <p:blipFill>
          <a:blip r:embed="rId16"/>
          <a:stretch>
            <a:fillRect/>
          </a:stretch>
        </p:blipFill>
        <p:spPr>
          <a:xfrm>
            <a:off x="681560" y="2826223"/>
            <a:ext cx="944040" cy="790539"/>
          </a:xfrm>
          <a:prstGeom prst="rect">
            <a:avLst/>
          </a:prstGeom>
        </p:spPr>
      </p:pic>
      <p:pic>
        <p:nvPicPr>
          <p:cNvPr id="26" name="Picture 25">
            <a:extLst>
              <a:ext uri="{FF2B5EF4-FFF2-40B4-BE49-F238E27FC236}">
                <a16:creationId xmlns:a16="http://schemas.microsoft.com/office/drawing/2014/main" id="{29A8B5C7-6B05-4125-BA77-9E16FE5890A5}"/>
              </a:ext>
            </a:extLst>
          </p:cNvPr>
          <p:cNvPicPr/>
          <p:nvPr/>
        </p:nvPicPr>
        <p:blipFill>
          <a:blip r:embed="rId17">
            <a:extLst>
              <a:ext uri="{28A0092B-C50C-407E-A947-70E740481C1C}">
                <a14:useLocalDpi xmlns:a14="http://schemas.microsoft.com/office/drawing/2010/main" val="0"/>
              </a:ext>
            </a:extLst>
          </a:blip>
          <a:stretch>
            <a:fillRect/>
          </a:stretch>
        </p:blipFill>
        <p:spPr>
          <a:xfrm>
            <a:off x="2566139" y="390019"/>
            <a:ext cx="1674323" cy="506981"/>
          </a:xfrm>
          <a:prstGeom prst="rect">
            <a:avLst/>
          </a:prstGeom>
        </p:spPr>
      </p:pic>
      <p:pic>
        <p:nvPicPr>
          <p:cNvPr id="22" name="Picture 21">
            <a:extLst>
              <a:ext uri="{FF2B5EF4-FFF2-40B4-BE49-F238E27FC236}">
                <a16:creationId xmlns:a16="http://schemas.microsoft.com/office/drawing/2014/main" id="{BD4A6BAF-CA7D-458A-B4EF-9BA50CEB22F8}"/>
              </a:ext>
            </a:extLst>
          </p:cNvPr>
          <p:cNvPicPr/>
          <p:nvPr/>
        </p:nvPicPr>
        <p:blipFill rotWithShape="1">
          <a:blip r:embed="rId18">
            <a:extLst>
              <a:ext uri="{28A0092B-C50C-407E-A947-70E740481C1C}">
                <a14:useLocalDpi xmlns:a14="http://schemas.microsoft.com/office/drawing/2010/main" val="0"/>
              </a:ext>
            </a:extLst>
          </a:blip>
          <a:srcRect t="10884" b="11301"/>
          <a:stretch/>
        </p:blipFill>
        <p:spPr bwMode="auto">
          <a:xfrm>
            <a:off x="7939471" y="3467324"/>
            <a:ext cx="1382256" cy="1103709"/>
          </a:xfrm>
          <a:prstGeom prst="rect">
            <a:avLst/>
          </a:prstGeom>
          <a:ln>
            <a:noFill/>
          </a:ln>
          <a:extLst>
            <a:ext uri="{53640926-AAD7-44d8-BBD7-CCE9431645EC}">
              <a14:shadowObscured xmlns:a14="http://schemas.microsoft.com/office/drawing/2010/main" xmlns=""/>
            </a:ext>
          </a:extLst>
        </p:spPr>
      </p:pic>
      <p:pic>
        <p:nvPicPr>
          <p:cNvPr id="23" name="Picture 22">
            <a:extLst>
              <a:ext uri="{FF2B5EF4-FFF2-40B4-BE49-F238E27FC236}">
                <a16:creationId xmlns:a16="http://schemas.microsoft.com/office/drawing/2014/main" id="{36340E50-25DA-4593-8EA2-1ACABA40888A}"/>
              </a:ext>
            </a:extLst>
          </p:cNvPr>
          <p:cNvPicPr/>
          <p:nvPr/>
        </p:nvPicPr>
        <p:blipFill>
          <a:blip r:embed="rId19" cstate="print">
            <a:extLst>
              <a:ext uri="{28A0092B-C50C-407E-A947-70E740481C1C}">
                <a14:useLocalDpi xmlns:a14="http://schemas.microsoft.com/office/drawing/2010/main" val="0"/>
              </a:ext>
            </a:extLst>
          </a:blip>
          <a:stretch>
            <a:fillRect/>
          </a:stretch>
        </p:blipFill>
        <p:spPr>
          <a:xfrm>
            <a:off x="1007740" y="4981642"/>
            <a:ext cx="1981921" cy="690577"/>
          </a:xfrm>
          <a:prstGeom prst="rect">
            <a:avLst/>
          </a:prstGeom>
        </p:spPr>
      </p:pic>
      <p:pic>
        <p:nvPicPr>
          <p:cNvPr id="27" name="Picture 26">
            <a:extLst>
              <a:ext uri="{FF2B5EF4-FFF2-40B4-BE49-F238E27FC236}">
                <a16:creationId xmlns:a16="http://schemas.microsoft.com/office/drawing/2014/main" id="{88361B12-01B7-4539-B780-04DF8517CD41}"/>
              </a:ext>
            </a:extLst>
          </p:cNvPr>
          <p:cNvPicPr/>
          <p:nvPr/>
        </p:nvPicPr>
        <p:blipFill rotWithShape="1">
          <a:blip r:embed="rId20">
            <a:extLst>
              <a:ext uri="{28A0092B-C50C-407E-A947-70E740481C1C}">
                <a14:useLocalDpi xmlns:a14="http://schemas.microsoft.com/office/drawing/2010/main" val="0"/>
              </a:ext>
            </a:extLst>
          </a:blip>
          <a:srcRect t="25496" b="23330"/>
          <a:stretch/>
        </p:blipFill>
        <p:spPr bwMode="auto">
          <a:xfrm>
            <a:off x="3517357" y="4518279"/>
            <a:ext cx="2259753" cy="963507"/>
          </a:xfrm>
          <a:prstGeom prst="rect">
            <a:avLst/>
          </a:prstGeom>
          <a:ln>
            <a:noFill/>
          </a:ln>
          <a:extLst>
            <a:ext uri="{53640926-AAD7-44d8-BBD7-CCE9431645EC}">
              <a14:shadowObscured xmlns:a14="http://schemas.microsoft.com/office/drawing/2010/main" xmlns=""/>
            </a:ext>
          </a:extLst>
        </p:spPr>
      </p:pic>
      <p:pic>
        <p:nvPicPr>
          <p:cNvPr id="28" name="Picture 27">
            <a:extLst>
              <a:ext uri="{FF2B5EF4-FFF2-40B4-BE49-F238E27FC236}">
                <a16:creationId xmlns:a16="http://schemas.microsoft.com/office/drawing/2014/main" id="{08CE5F08-D72B-49B2-8367-469E927489EB}"/>
              </a:ext>
            </a:extLst>
          </p:cNvPr>
          <p:cNvPicPr/>
          <p:nvPr/>
        </p:nvPicPr>
        <p:blipFill>
          <a:blip r:embed="rId21" cstate="print">
            <a:extLst>
              <a:ext uri="{28A0092B-C50C-407E-A947-70E740481C1C}">
                <a14:useLocalDpi xmlns:a14="http://schemas.microsoft.com/office/drawing/2010/main" val="0"/>
              </a:ext>
            </a:extLst>
          </a:blip>
          <a:stretch>
            <a:fillRect/>
          </a:stretch>
        </p:blipFill>
        <p:spPr>
          <a:xfrm>
            <a:off x="8400504" y="4851588"/>
            <a:ext cx="1842445" cy="594977"/>
          </a:xfrm>
          <a:prstGeom prst="rect">
            <a:avLst/>
          </a:prstGeom>
        </p:spPr>
      </p:pic>
      <p:pic>
        <p:nvPicPr>
          <p:cNvPr id="29" name="Picture 28">
            <a:extLst>
              <a:ext uri="{FF2B5EF4-FFF2-40B4-BE49-F238E27FC236}">
                <a16:creationId xmlns:a16="http://schemas.microsoft.com/office/drawing/2014/main" id="{842ACDAC-26AE-4FEB-9CEB-F28141174271}"/>
              </a:ext>
            </a:extLst>
          </p:cNvPr>
          <p:cNvPicPr/>
          <p:nvPr/>
        </p:nvPicPr>
        <p:blipFill>
          <a:blip r:embed="rId22" cstate="print">
            <a:extLst>
              <a:ext uri="{28A0092B-C50C-407E-A947-70E740481C1C}">
                <a14:useLocalDpi xmlns:a14="http://schemas.microsoft.com/office/drawing/2010/main" val="0"/>
              </a:ext>
            </a:extLst>
          </a:blip>
          <a:stretch>
            <a:fillRect/>
          </a:stretch>
        </p:blipFill>
        <p:spPr>
          <a:xfrm>
            <a:off x="6056503" y="4481902"/>
            <a:ext cx="1354667" cy="667173"/>
          </a:xfrm>
          <a:prstGeom prst="rect">
            <a:avLst/>
          </a:prstGeom>
        </p:spPr>
      </p:pic>
      <p:pic>
        <p:nvPicPr>
          <p:cNvPr id="30" name="Picture 29" descr="http://noticias.universia.pt/pt/images/universia/u/um/umi/uminho.jpg">
            <a:hlinkClick r:id="rId23"/>
            <a:extLst>
              <a:ext uri="{FF2B5EF4-FFF2-40B4-BE49-F238E27FC236}">
                <a16:creationId xmlns:a16="http://schemas.microsoft.com/office/drawing/2014/main" id="{418C0EC2-109A-4B74-A2DC-8379851DBBAC}"/>
              </a:ext>
            </a:extLst>
          </p:cNvPr>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2193939" y="5889908"/>
            <a:ext cx="1079500" cy="6191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C:\Users\rromano\AppData\Local\Microsoft\Windows\INetCacheContent.Word\download (1).png">
            <a:extLst>
              <a:ext uri="{FF2B5EF4-FFF2-40B4-BE49-F238E27FC236}">
                <a16:creationId xmlns:a16="http://schemas.microsoft.com/office/drawing/2014/main" id="{6A062BF4-A5EE-4FA8-962A-E1FA9440B7BB}"/>
              </a:ext>
            </a:extLst>
          </p:cNvPr>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3984205" y="5858841"/>
            <a:ext cx="1365968" cy="744327"/>
          </a:xfrm>
          <a:prstGeom prst="rect">
            <a:avLst/>
          </a:prstGeom>
          <a:noFill/>
          <a:ln>
            <a:noFill/>
          </a:ln>
        </p:spPr>
      </p:pic>
      <p:pic>
        <p:nvPicPr>
          <p:cNvPr id="32" name="Picture 31">
            <a:extLst>
              <a:ext uri="{FF2B5EF4-FFF2-40B4-BE49-F238E27FC236}">
                <a16:creationId xmlns:a16="http://schemas.microsoft.com/office/drawing/2014/main" id="{303016CF-CF75-4141-8B93-8F4E8DE6D6C9}"/>
              </a:ext>
            </a:extLst>
          </p:cNvPr>
          <p:cNvPicPr/>
          <p:nvPr/>
        </p:nvPicPr>
        <p:blipFill rotWithShape="1">
          <a:blip r:embed="rId26">
            <a:extLst>
              <a:ext uri="{28A0092B-C50C-407E-A947-70E740481C1C}">
                <a14:useLocalDpi xmlns:a14="http://schemas.microsoft.com/office/drawing/2010/main" val="0"/>
              </a:ext>
            </a:extLst>
          </a:blip>
          <a:srcRect r="9999" b="47860"/>
          <a:stretch/>
        </p:blipFill>
        <p:spPr bwMode="auto">
          <a:xfrm>
            <a:off x="9889955" y="2900875"/>
            <a:ext cx="1576733" cy="530712"/>
          </a:xfrm>
          <a:prstGeom prst="rect">
            <a:avLst/>
          </a:prstGeom>
          <a:ln>
            <a:noFill/>
          </a:ln>
          <a:extLst>
            <a:ext uri="{53640926-AAD7-44d8-BBD7-CCE9431645EC}">
              <a14:shadowObscured xmlns:a14="http://schemas.microsoft.com/office/drawing/2010/main" xmlns=""/>
            </a:ext>
          </a:extLst>
        </p:spPr>
      </p:pic>
      <p:pic>
        <p:nvPicPr>
          <p:cNvPr id="33" name="Picture 32">
            <a:extLst>
              <a:ext uri="{FF2B5EF4-FFF2-40B4-BE49-F238E27FC236}">
                <a16:creationId xmlns:a16="http://schemas.microsoft.com/office/drawing/2014/main" id="{C6DA4AE6-9020-4529-BB68-FE1EE1C118C1}"/>
              </a:ext>
            </a:extLst>
          </p:cNvPr>
          <p:cNvPicPr/>
          <p:nvPr/>
        </p:nvPicPr>
        <p:blipFill>
          <a:blip r:embed="rId27" cstate="print">
            <a:extLst>
              <a:ext uri="{28A0092B-C50C-407E-A947-70E740481C1C}">
                <a14:useLocalDpi xmlns:a14="http://schemas.microsoft.com/office/drawing/2010/main" val="0"/>
              </a:ext>
            </a:extLst>
          </a:blip>
          <a:stretch>
            <a:fillRect/>
          </a:stretch>
        </p:blipFill>
        <p:spPr>
          <a:xfrm>
            <a:off x="6131221" y="547456"/>
            <a:ext cx="1631087" cy="294429"/>
          </a:xfrm>
          <a:prstGeom prst="rect">
            <a:avLst/>
          </a:prstGeom>
        </p:spPr>
      </p:pic>
      <p:pic>
        <p:nvPicPr>
          <p:cNvPr id="34" name="Picture 33">
            <a:extLst>
              <a:ext uri="{FF2B5EF4-FFF2-40B4-BE49-F238E27FC236}">
                <a16:creationId xmlns:a16="http://schemas.microsoft.com/office/drawing/2014/main" id="{F43A2006-040E-408E-B635-F94F652C8148}"/>
              </a:ext>
            </a:extLst>
          </p:cNvPr>
          <p:cNvPicPr/>
          <p:nvPr/>
        </p:nvPicPr>
        <p:blipFill>
          <a:blip r:embed="rId28" cstate="print">
            <a:extLst>
              <a:ext uri="{28A0092B-C50C-407E-A947-70E740481C1C}">
                <a14:useLocalDpi xmlns:a14="http://schemas.microsoft.com/office/drawing/2010/main" val="0"/>
              </a:ext>
            </a:extLst>
          </a:blip>
          <a:stretch>
            <a:fillRect/>
          </a:stretch>
        </p:blipFill>
        <p:spPr>
          <a:xfrm>
            <a:off x="7915723" y="5727117"/>
            <a:ext cx="1902909" cy="897699"/>
          </a:xfrm>
          <a:prstGeom prst="rect">
            <a:avLst/>
          </a:prstGeom>
        </p:spPr>
      </p:pic>
      <p:pic>
        <p:nvPicPr>
          <p:cNvPr id="35" name="Picture 34">
            <a:extLst>
              <a:ext uri="{FF2B5EF4-FFF2-40B4-BE49-F238E27FC236}">
                <a16:creationId xmlns:a16="http://schemas.microsoft.com/office/drawing/2014/main" id="{A8A1A8F1-B22B-495C-9AD4-BCAF59DC0050}"/>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10082558" y="3808286"/>
            <a:ext cx="1663804" cy="638521"/>
          </a:xfrm>
          <a:prstGeom prst="rect">
            <a:avLst/>
          </a:prstGeom>
        </p:spPr>
      </p:pic>
      <p:pic>
        <p:nvPicPr>
          <p:cNvPr id="36" name="Picture 35">
            <a:extLst>
              <a:ext uri="{FF2B5EF4-FFF2-40B4-BE49-F238E27FC236}">
                <a16:creationId xmlns:a16="http://schemas.microsoft.com/office/drawing/2014/main" id="{8C8DDBC6-D0B4-40AE-AC88-46663CFFEBFE}"/>
              </a:ext>
            </a:extLst>
          </p:cNvPr>
          <p:cNvPicPr>
            <a:picLocks noChangeAspect="1"/>
          </p:cNvPicPr>
          <p:nvPr/>
        </p:nvPicPr>
        <p:blipFill>
          <a:blip r:embed="rId30" cstate="print">
            <a:extLst>
              <a:ext uri="{28A0092B-C50C-407E-A947-70E740481C1C}">
                <a14:useLocalDpi xmlns:a14="http://schemas.microsoft.com/office/drawing/2010/main" val="0"/>
              </a:ext>
            </a:extLst>
          </a:blip>
          <a:stretch>
            <a:fillRect/>
          </a:stretch>
        </p:blipFill>
        <p:spPr>
          <a:xfrm>
            <a:off x="8795800" y="947445"/>
            <a:ext cx="2670889" cy="455651"/>
          </a:xfrm>
          <a:prstGeom prst="rect">
            <a:avLst/>
          </a:prstGeom>
        </p:spPr>
      </p:pic>
      <p:pic>
        <p:nvPicPr>
          <p:cNvPr id="2" name="Picture 1">
            <a:extLst>
              <a:ext uri="{FF2B5EF4-FFF2-40B4-BE49-F238E27FC236}">
                <a16:creationId xmlns:a16="http://schemas.microsoft.com/office/drawing/2014/main" id="{514A36AA-62E9-4984-A82B-C3EE2D342BF9}"/>
              </a:ext>
            </a:extLst>
          </p:cNvPr>
          <p:cNvPicPr>
            <a:picLocks noChangeAspect="1"/>
          </p:cNvPicPr>
          <p:nvPr/>
        </p:nvPicPr>
        <p:blipFill>
          <a:blip r:embed="rId31"/>
          <a:stretch>
            <a:fillRect/>
          </a:stretch>
        </p:blipFill>
        <p:spPr>
          <a:xfrm>
            <a:off x="6294836" y="5346913"/>
            <a:ext cx="849952" cy="1023599"/>
          </a:xfrm>
          <a:prstGeom prst="rect">
            <a:avLst/>
          </a:prstGeom>
        </p:spPr>
      </p:pic>
      <p:pic>
        <p:nvPicPr>
          <p:cNvPr id="3" name="Picture 2">
            <a:extLst>
              <a:ext uri="{FF2B5EF4-FFF2-40B4-BE49-F238E27FC236}">
                <a16:creationId xmlns:a16="http://schemas.microsoft.com/office/drawing/2014/main" id="{952317EE-978F-4A35-820D-FA65E3CDD1A4}"/>
              </a:ext>
            </a:extLst>
          </p:cNvPr>
          <p:cNvPicPr>
            <a:picLocks noChangeAspect="1"/>
          </p:cNvPicPr>
          <p:nvPr/>
        </p:nvPicPr>
        <p:blipFill>
          <a:blip r:embed="rId32"/>
          <a:stretch>
            <a:fillRect/>
          </a:stretch>
        </p:blipFill>
        <p:spPr>
          <a:xfrm>
            <a:off x="644494" y="207747"/>
            <a:ext cx="867084" cy="822515"/>
          </a:xfrm>
          <a:prstGeom prst="rect">
            <a:avLst/>
          </a:prstGeom>
        </p:spPr>
      </p:pic>
    </p:spTree>
    <p:extLst>
      <p:ext uri="{BB962C8B-B14F-4D97-AF65-F5344CB8AC3E}">
        <p14:creationId xmlns:p14="http://schemas.microsoft.com/office/powerpoint/2010/main" val="4067391125"/>
      </p:ext>
    </p:extLst>
  </p:cSld>
  <p:clrMapOvr>
    <a:masterClrMapping/>
  </p:clrMapOvr>
  <mc:AlternateContent xmlns:mc="http://schemas.openxmlformats.org/markup-compatibility/2006" xmlns:p14="http://schemas.microsoft.com/office/powerpoint/2010/main">
    <mc:Choice Requires="p14">
      <p:transition spd="slow" p14:dur="2000" advTm="3000">
        <p:fade/>
      </p:transition>
    </mc:Choice>
    <mc:Fallback xmlns="">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buClr>
                <a:srgbClr val="0072C6"/>
              </a:buClr>
            </a:pPr>
            <a:r>
              <a:rPr lang="en-US" sz="5882" dirty="0"/>
              <a:t>Agenda</a:t>
            </a:r>
          </a:p>
        </p:txBody>
      </p:sp>
    </p:spTree>
    <p:extLst>
      <p:ext uri="{BB962C8B-B14F-4D97-AF65-F5344CB8AC3E}">
        <p14:creationId xmlns:p14="http://schemas.microsoft.com/office/powerpoint/2010/main" val="1700690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en-US"/>
              <a:t>Agenda</a:t>
            </a:r>
            <a:endParaRPr lang="en-US" dirty="0"/>
          </a:p>
        </p:txBody>
      </p:sp>
      <p:sp>
        <p:nvSpPr>
          <p:cNvPr id="3" name="Content Placeholder 2"/>
          <p:cNvSpPr>
            <a:spLocks noGrp="1"/>
          </p:cNvSpPr>
          <p:nvPr>
            <p:ph idx="1"/>
          </p:nvPr>
        </p:nvSpPr>
        <p:spPr>
          <a:xfrm>
            <a:off x="838200" y="1825625"/>
            <a:ext cx="10515600" cy="4351338"/>
          </a:xfrm>
        </p:spPr>
        <p:txBody>
          <a:bodyPr>
            <a:normAutofit fontScale="92500"/>
          </a:bodyPr>
          <a:lstStyle/>
          <a:p>
            <a:r>
              <a:rPr lang="en-US" dirty="0"/>
              <a:t>ASP.NET Core 2.0 Fundamentals</a:t>
            </a:r>
          </a:p>
          <a:p>
            <a:r>
              <a:rPr lang="en-US" dirty="0"/>
              <a:t>Deployment Microsoft Azure</a:t>
            </a:r>
          </a:p>
          <a:p>
            <a:r>
              <a:rPr lang="en-US" dirty="0"/>
              <a:t>In this hands-on lab, you will learn how to:</a:t>
            </a:r>
          </a:p>
          <a:p>
            <a:pPr lvl="1"/>
            <a:r>
              <a:rPr lang="en-US" dirty="0"/>
              <a:t>Create a Web site based on the </a:t>
            </a:r>
            <a:r>
              <a:rPr lang="en-US" b="1" dirty="0"/>
              <a:t>ASP.NET Core 2.0</a:t>
            </a:r>
            <a:r>
              <a:rPr lang="en-US" dirty="0"/>
              <a:t> template</a:t>
            </a:r>
          </a:p>
          <a:p>
            <a:pPr lvl="1"/>
            <a:r>
              <a:rPr lang="en-US" dirty="0"/>
              <a:t>Build Web UI and Web APIs in the same project</a:t>
            </a:r>
          </a:p>
          <a:p>
            <a:pPr lvl="1"/>
            <a:r>
              <a:rPr lang="en-US" dirty="0"/>
              <a:t>Identify the main components of an </a:t>
            </a:r>
            <a:r>
              <a:rPr lang="en-US" b="1" dirty="0"/>
              <a:t>ASP.NET Core</a:t>
            </a:r>
            <a:r>
              <a:rPr lang="en-US" dirty="0"/>
              <a:t> application</a:t>
            </a:r>
          </a:p>
          <a:p>
            <a:pPr lvl="1"/>
            <a:r>
              <a:rPr lang="en-US" dirty="0"/>
              <a:t>Take advantage of the </a:t>
            </a:r>
            <a:r>
              <a:rPr lang="en-US" b="1" dirty="0"/>
              <a:t>ASP.NET Scaffolding</a:t>
            </a:r>
            <a:r>
              <a:rPr lang="en-US" dirty="0"/>
              <a:t> framework to automatically create Controllers and Views to perform CRUD operations based on your model classes</a:t>
            </a:r>
          </a:p>
          <a:p>
            <a:pPr lvl="1"/>
            <a:r>
              <a:rPr lang="en-US" dirty="0"/>
              <a:t>Expose the same set of information in machine- and human-readable formats using the right tool for each job</a:t>
            </a:r>
          </a:p>
          <a:p>
            <a:pPr lvl="1"/>
            <a:r>
              <a:rPr lang="en-US" dirty="0"/>
              <a:t>Deploy solution </a:t>
            </a:r>
            <a:r>
              <a:rPr lang="en-US"/>
              <a:t>to Microsoft Azure</a:t>
            </a:r>
            <a:endParaRPr lang="en-US" dirty="0"/>
          </a:p>
          <a:p>
            <a:endParaRPr lang="en-US" dirty="0"/>
          </a:p>
        </p:txBody>
      </p:sp>
    </p:spTree>
    <p:extLst>
      <p:ext uri="{BB962C8B-B14F-4D97-AF65-F5344CB8AC3E}">
        <p14:creationId xmlns:p14="http://schemas.microsoft.com/office/powerpoint/2010/main" val="246317636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C9AC3EA-F3B9-4B17-96E3-D6E2577006A4}"/>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705" kern="1200">
                <a:solidFill>
                  <a:schemeClr val="tx1"/>
                </a:solidFill>
                <a:latin typeface="+mj-lt"/>
                <a:ea typeface="+mj-ea"/>
                <a:cs typeface="+mj-cs"/>
              </a:defRPr>
            </a:lvl1pPr>
          </a:lstStyle>
          <a:p>
            <a:r>
              <a:rPr lang="en-US" dirty="0" err="1"/>
              <a:t>PreRequisites</a:t>
            </a:r>
            <a:endParaRPr lang="en-US" dirty="0"/>
          </a:p>
        </p:txBody>
      </p:sp>
      <p:sp>
        <p:nvSpPr>
          <p:cNvPr id="9" name="Content Placeholder 2">
            <a:extLst>
              <a:ext uri="{FF2B5EF4-FFF2-40B4-BE49-F238E27FC236}">
                <a16:creationId xmlns:a16="http://schemas.microsoft.com/office/drawing/2014/main" id="{03617EE5-03A2-483C-A67C-B42C9EFB40B0}"/>
              </a:ext>
            </a:extLst>
          </p:cNvPr>
          <p:cNvSpPr txBox="1">
            <a:spLocks/>
          </p:cNvSpPr>
          <p:nvPr/>
        </p:nvSpPr>
        <p:spPr>
          <a:xfrm>
            <a:off x="838200" y="1825625"/>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SzPct val="100000"/>
            </a:pPr>
            <a:r>
              <a:rPr lang="en-US" dirty="0">
                <a:hlinkClick r:id="rId3"/>
              </a:rPr>
              <a:t>FREE DreamSpark Azure Account (Students)</a:t>
            </a:r>
            <a:endParaRPr lang="en-US" dirty="0"/>
          </a:p>
          <a:p>
            <a:pPr>
              <a:buSzPct val="100000"/>
            </a:pPr>
            <a:r>
              <a:rPr lang="pt-PT" altLang="pt-PT" dirty="0">
                <a:solidFill>
                  <a:srgbClr val="24292E"/>
                </a:solidFill>
                <a:latin typeface="-apple-system"/>
              </a:rPr>
              <a:t>Visual </a:t>
            </a:r>
            <a:r>
              <a:rPr lang="pt-PT" altLang="pt-PT" dirty="0" err="1">
                <a:solidFill>
                  <a:srgbClr val="24292E"/>
                </a:solidFill>
                <a:latin typeface="-apple-system"/>
              </a:rPr>
              <a:t>Studio</a:t>
            </a:r>
            <a:r>
              <a:rPr lang="pt-PT" altLang="pt-PT" dirty="0">
                <a:solidFill>
                  <a:srgbClr val="24292E"/>
                </a:solidFill>
                <a:latin typeface="-apple-system"/>
              </a:rPr>
              <a:t> </a:t>
            </a:r>
            <a:r>
              <a:rPr lang="pt-PT" altLang="pt-PT" dirty="0" err="1">
                <a:solidFill>
                  <a:srgbClr val="24292E"/>
                </a:solidFill>
                <a:latin typeface="-apple-system"/>
              </a:rPr>
              <a:t>Community</a:t>
            </a:r>
            <a:r>
              <a:rPr lang="pt-PT" altLang="pt-PT" dirty="0">
                <a:solidFill>
                  <a:srgbClr val="24292E"/>
                </a:solidFill>
                <a:latin typeface="-apple-system"/>
              </a:rPr>
              <a:t> 2017</a:t>
            </a:r>
          </a:p>
          <a:p>
            <a:pPr>
              <a:buSzPct val="100000"/>
            </a:pPr>
            <a:r>
              <a:rPr lang="en-US" dirty="0"/>
              <a:t>A copy (fork/clone) of DevScope repository</a:t>
            </a:r>
          </a:p>
          <a:p>
            <a:pPr>
              <a:buSzPct val="100000"/>
            </a:pPr>
            <a:r>
              <a:rPr lang="en-US" dirty="0"/>
              <a:t>Git client (We recommend </a:t>
            </a:r>
            <a:r>
              <a:rPr lang="en-US" dirty="0">
                <a:hlinkClick r:id="rId4"/>
              </a:rPr>
              <a:t>SourceTree</a:t>
            </a:r>
            <a:r>
              <a:rPr lang="en-US" dirty="0"/>
              <a:t> for Windows and </a:t>
            </a:r>
            <a:r>
              <a:rPr lang="en-US" dirty="0" err="1"/>
              <a:t>MacOSX</a:t>
            </a:r>
            <a:r>
              <a:rPr lang="en-US" dirty="0"/>
              <a:t> users)</a:t>
            </a:r>
          </a:p>
          <a:p>
            <a:pPr marL="0" indent="0">
              <a:buNone/>
            </a:pPr>
            <a:endParaRPr lang="en-US" dirty="0"/>
          </a:p>
        </p:txBody>
      </p:sp>
    </p:spTree>
    <p:extLst>
      <p:ext uri="{BB962C8B-B14F-4D97-AF65-F5344CB8AC3E}">
        <p14:creationId xmlns:p14="http://schemas.microsoft.com/office/powerpoint/2010/main" val="1484611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buClr>
                <a:srgbClr val="0072C6"/>
              </a:buClr>
            </a:pPr>
            <a:r>
              <a:rPr lang="en-US" sz="5882" dirty="0"/>
              <a:t>ASP.NET Core 2.0 Fundamentals</a:t>
            </a:r>
          </a:p>
        </p:txBody>
      </p:sp>
    </p:spTree>
    <p:extLst>
      <p:ext uri="{BB962C8B-B14F-4D97-AF65-F5344CB8AC3E}">
        <p14:creationId xmlns:p14="http://schemas.microsoft.com/office/powerpoint/2010/main" val="1177435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6DF27A9-C1D2-4D07-B7B7-E48785AD5F74}"/>
              </a:ext>
            </a:extLst>
          </p:cNvPr>
          <p:cNvPicPr>
            <a:picLocks noChangeAspect="1"/>
          </p:cNvPicPr>
          <p:nvPr/>
        </p:nvPicPr>
        <p:blipFill rotWithShape="1">
          <a:blip r:embed="rId2">
            <a:extLst>
              <a:ext uri="{28A0092B-C50C-407E-A947-70E740481C1C}">
                <a14:useLocalDpi xmlns:a14="http://schemas.microsoft.com/office/drawing/2010/main" val="0"/>
              </a:ext>
            </a:extLst>
          </a:blip>
          <a:srcRect b="12164"/>
          <a:stretch/>
        </p:blipFill>
        <p:spPr>
          <a:xfrm>
            <a:off x="733378" y="861127"/>
            <a:ext cx="10725243" cy="5108035"/>
          </a:xfrm>
          <a:prstGeom prst="rect">
            <a:avLst/>
          </a:prstGeom>
        </p:spPr>
      </p:pic>
    </p:spTree>
    <p:extLst>
      <p:ext uri="{BB962C8B-B14F-4D97-AF65-F5344CB8AC3E}">
        <p14:creationId xmlns:p14="http://schemas.microsoft.com/office/powerpoint/2010/main" val="353462130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with “Classic” ASP.NET Architecture</a:t>
            </a:r>
          </a:p>
        </p:txBody>
      </p:sp>
      <p:sp>
        <p:nvSpPr>
          <p:cNvPr id="3" name="Content Placeholder 2"/>
          <p:cNvSpPr>
            <a:spLocks noGrp="1"/>
          </p:cNvSpPr>
          <p:nvPr>
            <p:ph idx="1"/>
          </p:nvPr>
        </p:nvSpPr>
        <p:spPr>
          <a:xfrm>
            <a:off x="838200" y="1825625"/>
            <a:ext cx="10693400" cy="4351338"/>
          </a:xfrm>
        </p:spPr>
        <p:txBody>
          <a:bodyPr>
            <a:normAutofit/>
          </a:bodyPr>
          <a:lstStyle/>
          <a:p>
            <a:r>
              <a:rPr lang="en-US" dirty="0"/>
              <a:t>Limited hosting capabilities (IIS only)</a:t>
            </a:r>
          </a:p>
          <a:p>
            <a:r>
              <a:rPr lang="en-US" dirty="0"/>
              <a:t>Dependency on IIS environment (</a:t>
            </a:r>
            <a:r>
              <a:rPr lang="en-US" dirty="0" err="1"/>
              <a:t>System.Web</a:t>
            </a:r>
            <a:r>
              <a:rPr lang="en-US" dirty="0"/>
              <a:t>)</a:t>
            </a:r>
          </a:p>
          <a:p>
            <a:r>
              <a:rPr lang="en-US" dirty="0"/>
              <a:t>Web evolves faster than the .NET Framework</a:t>
            </a:r>
          </a:p>
          <a:p>
            <a:r>
              <a:rPr lang="en-US" dirty="0"/>
              <a:t>Requires full .NET Framework</a:t>
            </a:r>
          </a:p>
          <a:p>
            <a:pPr lvl="1"/>
            <a:r>
              <a:rPr lang="en-US" dirty="0"/>
              <a:t>Resource-intensive and not Web/Cloud friendly</a:t>
            </a:r>
          </a:p>
          <a:p>
            <a:r>
              <a:rPr lang="en-US" dirty="0"/>
              <a:t>Hard to optimize and scale down for lightweight apps</a:t>
            </a:r>
          </a:p>
          <a:p>
            <a:r>
              <a:rPr lang="en-US" dirty="0"/>
              <a:t>How much server-side processing do you really need?</a:t>
            </a:r>
          </a:p>
        </p:txBody>
      </p:sp>
    </p:spTree>
    <p:extLst>
      <p:ext uri="{BB962C8B-B14F-4D97-AF65-F5344CB8AC3E}">
        <p14:creationId xmlns:p14="http://schemas.microsoft.com/office/powerpoint/2010/main" val="247971948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ASP.NET Core?</a:t>
            </a:r>
          </a:p>
        </p:txBody>
      </p:sp>
      <p:sp>
        <p:nvSpPr>
          <p:cNvPr id="3" name="Content Placeholder 2"/>
          <p:cNvSpPr>
            <a:spLocks noGrp="1"/>
          </p:cNvSpPr>
          <p:nvPr>
            <p:ph idx="1"/>
          </p:nvPr>
        </p:nvSpPr>
        <p:spPr>
          <a:xfrm>
            <a:off x="838200" y="1825625"/>
            <a:ext cx="10693400" cy="4351338"/>
          </a:xfrm>
        </p:spPr>
        <p:txBody>
          <a:bodyPr>
            <a:normAutofit fontScale="85000" lnSpcReduction="20000"/>
          </a:bodyPr>
          <a:lstStyle/>
          <a:p>
            <a:r>
              <a:rPr lang="en-US" dirty="0"/>
              <a:t>ASP.NET Core is a complete re-write of ASP.NET</a:t>
            </a:r>
          </a:p>
          <a:p>
            <a:r>
              <a:rPr lang="en-US" dirty="0"/>
              <a:t>Modular and not platform dependent</a:t>
            </a:r>
          </a:p>
          <a:p>
            <a:pPr lvl="1"/>
            <a:r>
              <a:rPr lang="en-US" dirty="0"/>
              <a:t>The ASP.NET Framework now comes in lots of tiny packages that are brought in through NuGet</a:t>
            </a:r>
          </a:p>
          <a:p>
            <a:pPr lvl="1"/>
            <a:r>
              <a:rPr lang="en-US" dirty="0"/>
              <a:t>Pick and choose the features and components you would like to use</a:t>
            </a:r>
          </a:p>
          <a:p>
            <a:r>
              <a:rPr lang="en-US" dirty="0"/>
              <a:t>No separate </a:t>
            </a:r>
            <a:r>
              <a:rPr lang="en-US" dirty="0" err="1"/>
              <a:t>WebAPI</a:t>
            </a:r>
            <a:r>
              <a:rPr lang="en-US" dirty="0"/>
              <a:t>, no more </a:t>
            </a:r>
            <a:r>
              <a:rPr lang="en-US" dirty="0" err="1"/>
              <a:t>WebForms</a:t>
            </a:r>
            <a:endParaRPr lang="en-US" dirty="0"/>
          </a:p>
          <a:p>
            <a:r>
              <a:rPr lang="pt-PT" dirty="0"/>
              <a:t>Cross </a:t>
            </a:r>
            <a:r>
              <a:rPr lang="pt-PT" dirty="0" err="1"/>
              <a:t>platform</a:t>
            </a:r>
            <a:r>
              <a:rPr lang="pt-PT" dirty="0"/>
              <a:t> (Windows, Mac, </a:t>
            </a:r>
            <a:r>
              <a:rPr lang="pt-PT" dirty="0" err="1"/>
              <a:t>various</a:t>
            </a:r>
            <a:r>
              <a:rPr lang="pt-PT" dirty="0"/>
              <a:t> </a:t>
            </a:r>
            <a:r>
              <a:rPr lang="pt-PT" dirty="0" err="1"/>
              <a:t>flavors</a:t>
            </a:r>
            <a:r>
              <a:rPr lang="pt-PT" dirty="0"/>
              <a:t> </a:t>
            </a:r>
            <a:r>
              <a:rPr lang="pt-PT" dirty="0" err="1"/>
              <a:t>of</a:t>
            </a:r>
            <a:r>
              <a:rPr lang="pt-PT" dirty="0"/>
              <a:t> Linux, </a:t>
            </a:r>
            <a:r>
              <a:rPr lang="pt-PT" dirty="0" err="1"/>
              <a:t>containers</a:t>
            </a:r>
            <a:r>
              <a:rPr lang="pt-PT" dirty="0"/>
              <a:t>) </a:t>
            </a:r>
          </a:p>
          <a:p>
            <a:r>
              <a:rPr lang="pt-PT" dirty="0" err="1"/>
              <a:t>It’s</a:t>
            </a:r>
            <a:r>
              <a:rPr lang="pt-PT" dirty="0"/>
              <a:t> </a:t>
            </a:r>
            <a:r>
              <a:rPr lang="pt-PT" dirty="0" err="1"/>
              <a:t>just</a:t>
            </a:r>
            <a:r>
              <a:rPr lang="pt-PT" dirty="0"/>
              <a:t> a console app </a:t>
            </a:r>
          </a:p>
          <a:p>
            <a:r>
              <a:rPr lang="pt-PT" dirty="0"/>
              <a:t>Runs </a:t>
            </a:r>
            <a:r>
              <a:rPr lang="pt-PT" dirty="0" err="1"/>
              <a:t>on</a:t>
            </a:r>
            <a:r>
              <a:rPr lang="pt-PT" dirty="0"/>
              <a:t> .NET Framework </a:t>
            </a:r>
            <a:r>
              <a:rPr lang="pt-PT" dirty="0" err="1"/>
              <a:t>and</a:t>
            </a:r>
            <a:r>
              <a:rPr lang="pt-PT" dirty="0"/>
              <a:t> .NET Core</a:t>
            </a:r>
          </a:p>
          <a:p>
            <a:r>
              <a:rPr lang="en-US" dirty="0"/>
              <a:t>How to see if your code can run on .NET Core </a:t>
            </a:r>
          </a:p>
          <a:p>
            <a:pPr lvl="1"/>
            <a:r>
              <a:rPr lang="en-US" dirty="0">
                <a:hlinkClick r:id="rId3"/>
              </a:rPr>
              <a:t>.NET Portability Analyzer </a:t>
            </a:r>
            <a:endParaRPr lang="en-US" dirty="0"/>
          </a:p>
          <a:p>
            <a:r>
              <a:rPr lang="en-US" dirty="0"/>
              <a:t>ASP.NET Core runs on top of .NET Core (and .NET Framework)</a:t>
            </a:r>
          </a:p>
          <a:p>
            <a:r>
              <a:rPr lang="en-US" dirty="0"/>
              <a:t>ASP.NET Core 2.0 added a ton of API’s from 1.0</a:t>
            </a:r>
          </a:p>
        </p:txBody>
      </p:sp>
    </p:spTree>
    <p:extLst>
      <p:ext uri="{BB962C8B-B14F-4D97-AF65-F5344CB8AC3E}">
        <p14:creationId xmlns:p14="http://schemas.microsoft.com/office/powerpoint/2010/main" val="421763138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592AC0B-6B35-4197-B71B-F84261BF62F8}"/>
              </a:ext>
            </a:extLst>
          </p:cNvPr>
          <p:cNvSpPr>
            <a:spLocks noChangeArrowheads="1"/>
          </p:cNvSpPr>
          <p:nvPr/>
        </p:nvSpPr>
        <p:spPr bwMode="auto">
          <a:xfrm>
            <a:off x="8350108" y="487"/>
            <a:ext cx="3873018" cy="6857027"/>
          </a:xfrm>
          <a:prstGeom prst="rect">
            <a:avLst/>
          </a:prstGeom>
          <a:solidFill>
            <a:schemeClr val="accent1"/>
          </a:solidFill>
          <a:ln>
            <a:noFill/>
          </a:ln>
        </p:spPr>
        <p:txBody>
          <a:bodyPr vert="horz" wrap="square" lIns="89642" tIns="44821" rIns="89642" bIns="44821" numCol="1" anchor="t" anchorCtr="0" compatLnSpc="1">
            <a:prstTxWarp prst="textNoShape">
              <a:avLst/>
            </a:prstTxWarp>
          </a:bodyPr>
          <a:lstStyle/>
          <a:p>
            <a:endParaRPr lang="en-US" sz="1765"/>
          </a:p>
        </p:txBody>
      </p:sp>
      <p:sp>
        <p:nvSpPr>
          <p:cNvPr id="48" name="Rectangle 47">
            <a:extLst>
              <a:ext uri="{FF2B5EF4-FFF2-40B4-BE49-F238E27FC236}">
                <a16:creationId xmlns:a16="http://schemas.microsoft.com/office/drawing/2014/main" id="{2B3797AA-7616-4B3D-A086-8124D06079B6}"/>
              </a:ext>
            </a:extLst>
          </p:cNvPr>
          <p:cNvSpPr>
            <a:spLocks noChangeArrowheads="1"/>
          </p:cNvSpPr>
          <p:nvPr/>
        </p:nvSpPr>
        <p:spPr bwMode="auto">
          <a:xfrm>
            <a:off x="10690563" y="2501665"/>
            <a:ext cx="460882" cy="4639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49" name="Rectangle 48">
            <a:extLst>
              <a:ext uri="{FF2B5EF4-FFF2-40B4-BE49-F238E27FC236}">
                <a16:creationId xmlns:a16="http://schemas.microsoft.com/office/drawing/2014/main" id="{96EF65AA-B412-4DEF-9721-D86540F2467B}"/>
              </a:ext>
            </a:extLst>
          </p:cNvPr>
          <p:cNvSpPr>
            <a:spLocks noChangeArrowheads="1"/>
          </p:cNvSpPr>
          <p:nvPr/>
        </p:nvSpPr>
        <p:spPr bwMode="auto">
          <a:xfrm>
            <a:off x="10690563" y="2501666"/>
            <a:ext cx="460882" cy="39240"/>
          </a:xfrm>
          <a:prstGeom prst="rect">
            <a:avLst/>
          </a:prstGeom>
          <a:solidFill>
            <a:srgbClr val="D6D6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0" name="Rectangle 49">
            <a:extLst>
              <a:ext uri="{FF2B5EF4-FFF2-40B4-BE49-F238E27FC236}">
                <a16:creationId xmlns:a16="http://schemas.microsoft.com/office/drawing/2014/main" id="{967F6E0C-CD55-4370-AD56-9859CF2AF020}"/>
              </a:ext>
            </a:extLst>
          </p:cNvPr>
          <p:cNvSpPr>
            <a:spLocks noChangeArrowheads="1"/>
          </p:cNvSpPr>
          <p:nvPr/>
        </p:nvSpPr>
        <p:spPr bwMode="auto">
          <a:xfrm>
            <a:off x="10731342" y="2601690"/>
            <a:ext cx="379324" cy="86175"/>
          </a:xfrm>
          <a:prstGeom prst="rect">
            <a:avLst/>
          </a:prstGeom>
          <a:solidFill>
            <a:srgbClr val="40C5A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1" name="Rectangle 50">
            <a:extLst>
              <a:ext uri="{FF2B5EF4-FFF2-40B4-BE49-F238E27FC236}">
                <a16:creationId xmlns:a16="http://schemas.microsoft.com/office/drawing/2014/main" id="{271B89DA-FAA5-40CD-A17B-D4727796E9D7}"/>
              </a:ext>
            </a:extLst>
          </p:cNvPr>
          <p:cNvSpPr>
            <a:spLocks noChangeArrowheads="1"/>
          </p:cNvSpPr>
          <p:nvPr/>
        </p:nvSpPr>
        <p:spPr bwMode="auto">
          <a:xfrm>
            <a:off x="10788280" y="2716333"/>
            <a:ext cx="322386" cy="86175"/>
          </a:xfrm>
          <a:prstGeom prst="rect">
            <a:avLst/>
          </a:prstGeom>
          <a:solidFill>
            <a:srgbClr val="5C2D9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2" name="Rectangle 51">
            <a:extLst>
              <a:ext uri="{FF2B5EF4-FFF2-40B4-BE49-F238E27FC236}">
                <a16:creationId xmlns:a16="http://schemas.microsoft.com/office/drawing/2014/main" id="{51FC7ABD-CD19-4D70-9925-CE69B94258DC}"/>
              </a:ext>
            </a:extLst>
          </p:cNvPr>
          <p:cNvSpPr>
            <a:spLocks noChangeArrowheads="1"/>
          </p:cNvSpPr>
          <p:nvPr/>
        </p:nvSpPr>
        <p:spPr bwMode="auto">
          <a:xfrm>
            <a:off x="10731342" y="2830977"/>
            <a:ext cx="379324" cy="86175"/>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3" name="Rectangle 52">
            <a:extLst>
              <a:ext uri="{FF2B5EF4-FFF2-40B4-BE49-F238E27FC236}">
                <a16:creationId xmlns:a16="http://schemas.microsoft.com/office/drawing/2014/main" id="{27477C0D-D17A-45F8-8322-C5335F4E8678}"/>
              </a:ext>
            </a:extLst>
          </p:cNvPr>
          <p:cNvSpPr>
            <a:spLocks noChangeArrowheads="1"/>
          </p:cNvSpPr>
          <p:nvPr/>
        </p:nvSpPr>
        <p:spPr bwMode="auto">
          <a:xfrm>
            <a:off x="10769044" y="2637853"/>
            <a:ext cx="302382" cy="13081"/>
          </a:xfrm>
          <a:prstGeom prst="rect">
            <a:avLst/>
          </a:prstGeom>
          <a:solidFill>
            <a:srgbClr val="002F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4" name="Freeform 13">
            <a:extLst>
              <a:ext uri="{FF2B5EF4-FFF2-40B4-BE49-F238E27FC236}">
                <a16:creationId xmlns:a16="http://schemas.microsoft.com/office/drawing/2014/main" id="{F72B74C2-B235-42E9-B07B-F9C4162D12A0}"/>
              </a:ext>
            </a:extLst>
          </p:cNvPr>
          <p:cNvSpPr>
            <a:spLocks/>
          </p:cNvSpPr>
          <p:nvPr/>
        </p:nvSpPr>
        <p:spPr bwMode="auto">
          <a:xfrm>
            <a:off x="10769044" y="2637853"/>
            <a:ext cx="302382" cy="13081"/>
          </a:xfrm>
          <a:custGeom>
            <a:avLst/>
            <a:gdLst>
              <a:gd name="T0" fmla="*/ 0 w 393"/>
              <a:gd name="T1" fmla="*/ 17 h 17"/>
              <a:gd name="T2" fmla="*/ 393 w 393"/>
              <a:gd name="T3" fmla="*/ 17 h 17"/>
              <a:gd name="T4" fmla="*/ 393 w 393"/>
              <a:gd name="T5" fmla="*/ 0 h 17"/>
              <a:gd name="T6" fmla="*/ 0 w 393"/>
              <a:gd name="T7" fmla="*/ 0 h 17"/>
            </a:gdLst>
            <a:ahLst/>
            <a:cxnLst>
              <a:cxn ang="0">
                <a:pos x="T0" y="T1"/>
              </a:cxn>
              <a:cxn ang="0">
                <a:pos x="T2" y="T3"/>
              </a:cxn>
              <a:cxn ang="0">
                <a:pos x="T4" y="T5"/>
              </a:cxn>
              <a:cxn ang="0">
                <a:pos x="T6" y="T7"/>
              </a:cxn>
            </a:cxnLst>
            <a:rect l="0" t="0" r="r" b="b"/>
            <a:pathLst>
              <a:path w="393" h="17">
                <a:moveTo>
                  <a:pt x="0" y="17"/>
                </a:moveTo>
                <a:lnTo>
                  <a:pt x="393" y="17"/>
                </a:lnTo>
                <a:lnTo>
                  <a:pt x="393"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5" name="Rectangle 54">
            <a:extLst>
              <a:ext uri="{FF2B5EF4-FFF2-40B4-BE49-F238E27FC236}">
                <a16:creationId xmlns:a16="http://schemas.microsoft.com/office/drawing/2014/main" id="{2D69171D-1F5D-4CE7-B21E-04484EEE099A}"/>
              </a:ext>
            </a:extLst>
          </p:cNvPr>
          <p:cNvSpPr>
            <a:spLocks noChangeArrowheads="1"/>
          </p:cNvSpPr>
          <p:nvPr/>
        </p:nvSpPr>
        <p:spPr bwMode="auto">
          <a:xfrm>
            <a:off x="10825981" y="2752496"/>
            <a:ext cx="245445" cy="13849"/>
          </a:xfrm>
          <a:prstGeom prst="rect">
            <a:avLst/>
          </a:prstGeom>
          <a:solidFill>
            <a:srgbClr val="002F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6" name="Freeform 15">
            <a:extLst>
              <a:ext uri="{FF2B5EF4-FFF2-40B4-BE49-F238E27FC236}">
                <a16:creationId xmlns:a16="http://schemas.microsoft.com/office/drawing/2014/main" id="{B691EF90-8CA2-44E6-A7AB-6A52A5E9BCF5}"/>
              </a:ext>
            </a:extLst>
          </p:cNvPr>
          <p:cNvSpPr>
            <a:spLocks/>
          </p:cNvSpPr>
          <p:nvPr/>
        </p:nvSpPr>
        <p:spPr bwMode="auto">
          <a:xfrm>
            <a:off x="10825981" y="2752496"/>
            <a:ext cx="245445" cy="13849"/>
          </a:xfrm>
          <a:custGeom>
            <a:avLst/>
            <a:gdLst>
              <a:gd name="T0" fmla="*/ 0 w 319"/>
              <a:gd name="T1" fmla="*/ 18 h 18"/>
              <a:gd name="T2" fmla="*/ 319 w 319"/>
              <a:gd name="T3" fmla="*/ 18 h 18"/>
              <a:gd name="T4" fmla="*/ 319 w 319"/>
              <a:gd name="T5" fmla="*/ 0 h 18"/>
              <a:gd name="T6" fmla="*/ 0 w 319"/>
              <a:gd name="T7" fmla="*/ 0 h 18"/>
            </a:gdLst>
            <a:ahLst/>
            <a:cxnLst>
              <a:cxn ang="0">
                <a:pos x="T0" y="T1"/>
              </a:cxn>
              <a:cxn ang="0">
                <a:pos x="T2" y="T3"/>
              </a:cxn>
              <a:cxn ang="0">
                <a:pos x="T4" y="T5"/>
              </a:cxn>
              <a:cxn ang="0">
                <a:pos x="T6" y="T7"/>
              </a:cxn>
            </a:cxnLst>
            <a:rect l="0" t="0" r="r" b="b"/>
            <a:pathLst>
              <a:path w="319" h="18">
                <a:moveTo>
                  <a:pt x="0" y="18"/>
                </a:moveTo>
                <a:lnTo>
                  <a:pt x="319" y="18"/>
                </a:lnTo>
                <a:lnTo>
                  <a:pt x="319"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7" name="Rectangle 56">
            <a:extLst>
              <a:ext uri="{FF2B5EF4-FFF2-40B4-BE49-F238E27FC236}">
                <a16:creationId xmlns:a16="http://schemas.microsoft.com/office/drawing/2014/main" id="{AE62D8B7-4B32-4B89-91A1-5EA301C3DE87}"/>
              </a:ext>
            </a:extLst>
          </p:cNvPr>
          <p:cNvSpPr>
            <a:spLocks noChangeArrowheads="1"/>
          </p:cNvSpPr>
          <p:nvPr/>
        </p:nvSpPr>
        <p:spPr bwMode="auto">
          <a:xfrm>
            <a:off x="10769044" y="2867908"/>
            <a:ext cx="302382" cy="13081"/>
          </a:xfrm>
          <a:prstGeom prst="rect">
            <a:avLst/>
          </a:prstGeom>
          <a:solidFill>
            <a:srgbClr val="002F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8" name="Freeform 17">
            <a:extLst>
              <a:ext uri="{FF2B5EF4-FFF2-40B4-BE49-F238E27FC236}">
                <a16:creationId xmlns:a16="http://schemas.microsoft.com/office/drawing/2014/main" id="{3C14FE42-691F-4295-8770-683C9912EC7E}"/>
              </a:ext>
            </a:extLst>
          </p:cNvPr>
          <p:cNvSpPr>
            <a:spLocks/>
          </p:cNvSpPr>
          <p:nvPr/>
        </p:nvSpPr>
        <p:spPr bwMode="auto">
          <a:xfrm>
            <a:off x="10769044" y="2867908"/>
            <a:ext cx="302382" cy="13081"/>
          </a:xfrm>
          <a:custGeom>
            <a:avLst/>
            <a:gdLst>
              <a:gd name="T0" fmla="*/ 0 w 393"/>
              <a:gd name="T1" fmla="*/ 17 h 17"/>
              <a:gd name="T2" fmla="*/ 393 w 393"/>
              <a:gd name="T3" fmla="*/ 17 h 17"/>
              <a:gd name="T4" fmla="*/ 393 w 393"/>
              <a:gd name="T5" fmla="*/ 0 h 17"/>
              <a:gd name="T6" fmla="*/ 0 w 393"/>
              <a:gd name="T7" fmla="*/ 0 h 17"/>
            </a:gdLst>
            <a:ahLst/>
            <a:cxnLst>
              <a:cxn ang="0">
                <a:pos x="T0" y="T1"/>
              </a:cxn>
              <a:cxn ang="0">
                <a:pos x="T2" y="T3"/>
              </a:cxn>
              <a:cxn ang="0">
                <a:pos x="T4" y="T5"/>
              </a:cxn>
              <a:cxn ang="0">
                <a:pos x="T6" y="T7"/>
              </a:cxn>
            </a:cxnLst>
            <a:rect l="0" t="0" r="r" b="b"/>
            <a:pathLst>
              <a:path w="393" h="17">
                <a:moveTo>
                  <a:pt x="0" y="17"/>
                </a:moveTo>
                <a:lnTo>
                  <a:pt x="393" y="17"/>
                </a:lnTo>
                <a:lnTo>
                  <a:pt x="393"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9" name="Freeform 18">
            <a:extLst>
              <a:ext uri="{FF2B5EF4-FFF2-40B4-BE49-F238E27FC236}">
                <a16:creationId xmlns:a16="http://schemas.microsoft.com/office/drawing/2014/main" id="{1A56132C-8ECF-4920-9E8D-1F0E1CB0A035}"/>
              </a:ext>
            </a:extLst>
          </p:cNvPr>
          <p:cNvSpPr>
            <a:spLocks/>
          </p:cNvSpPr>
          <p:nvPr/>
        </p:nvSpPr>
        <p:spPr bwMode="auto">
          <a:xfrm>
            <a:off x="11119898" y="2514745"/>
            <a:ext cx="16158" cy="15388"/>
          </a:xfrm>
          <a:custGeom>
            <a:avLst/>
            <a:gdLst>
              <a:gd name="T0" fmla="*/ 4 w 21"/>
              <a:gd name="T1" fmla="*/ 20 h 20"/>
              <a:gd name="T2" fmla="*/ 0 w 21"/>
              <a:gd name="T3" fmla="*/ 16 h 20"/>
              <a:gd name="T4" fmla="*/ 19 w 21"/>
              <a:gd name="T5" fmla="*/ 0 h 20"/>
              <a:gd name="T6" fmla="*/ 21 w 21"/>
              <a:gd name="T7" fmla="*/ 4 h 20"/>
              <a:gd name="T8" fmla="*/ 4 w 21"/>
              <a:gd name="T9" fmla="*/ 20 h 20"/>
            </a:gdLst>
            <a:ahLst/>
            <a:cxnLst>
              <a:cxn ang="0">
                <a:pos x="T0" y="T1"/>
              </a:cxn>
              <a:cxn ang="0">
                <a:pos x="T2" y="T3"/>
              </a:cxn>
              <a:cxn ang="0">
                <a:pos x="T4" y="T5"/>
              </a:cxn>
              <a:cxn ang="0">
                <a:pos x="T6" y="T7"/>
              </a:cxn>
              <a:cxn ang="0">
                <a:pos x="T8" y="T9"/>
              </a:cxn>
            </a:cxnLst>
            <a:rect l="0" t="0" r="r" b="b"/>
            <a:pathLst>
              <a:path w="21" h="20">
                <a:moveTo>
                  <a:pt x="4" y="20"/>
                </a:moveTo>
                <a:lnTo>
                  <a:pt x="0" y="16"/>
                </a:lnTo>
                <a:lnTo>
                  <a:pt x="19" y="0"/>
                </a:lnTo>
                <a:lnTo>
                  <a:pt x="21" y="4"/>
                </a:lnTo>
                <a:lnTo>
                  <a:pt x="4" y="2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0" name="Freeform 19">
            <a:extLst>
              <a:ext uri="{FF2B5EF4-FFF2-40B4-BE49-F238E27FC236}">
                <a16:creationId xmlns:a16="http://schemas.microsoft.com/office/drawing/2014/main" id="{F84F7039-7E61-4DC3-BFA7-EE3DB7CA7D9B}"/>
              </a:ext>
            </a:extLst>
          </p:cNvPr>
          <p:cNvSpPr>
            <a:spLocks/>
          </p:cNvSpPr>
          <p:nvPr/>
        </p:nvSpPr>
        <p:spPr bwMode="auto">
          <a:xfrm>
            <a:off x="11119898" y="2514745"/>
            <a:ext cx="16158" cy="15388"/>
          </a:xfrm>
          <a:custGeom>
            <a:avLst/>
            <a:gdLst>
              <a:gd name="T0" fmla="*/ 19 w 21"/>
              <a:gd name="T1" fmla="*/ 20 h 20"/>
              <a:gd name="T2" fmla="*/ 0 w 21"/>
              <a:gd name="T3" fmla="*/ 4 h 20"/>
              <a:gd name="T4" fmla="*/ 4 w 21"/>
              <a:gd name="T5" fmla="*/ 0 h 20"/>
              <a:gd name="T6" fmla="*/ 21 w 21"/>
              <a:gd name="T7" fmla="*/ 16 h 20"/>
              <a:gd name="T8" fmla="*/ 19 w 21"/>
              <a:gd name="T9" fmla="*/ 20 h 20"/>
            </a:gdLst>
            <a:ahLst/>
            <a:cxnLst>
              <a:cxn ang="0">
                <a:pos x="T0" y="T1"/>
              </a:cxn>
              <a:cxn ang="0">
                <a:pos x="T2" y="T3"/>
              </a:cxn>
              <a:cxn ang="0">
                <a:pos x="T4" y="T5"/>
              </a:cxn>
              <a:cxn ang="0">
                <a:pos x="T6" y="T7"/>
              </a:cxn>
              <a:cxn ang="0">
                <a:pos x="T8" y="T9"/>
              </a:cxn>
            </a:cxnLst>
            <a:rect l="0" t="0" r="r" b="b"/>
            <a:pathLst>
              <a:path w="21" h="20">
                <a:moveTo>
                  <a:pt x="19" y="20"/>
                </a:moveTo>
                <a:lnTo>
                  <a:pt x="0" y="4"/>
                </a:lnTo>
                <a:lnTo>
                  <a:pt x="4" y="0"/>
                </a:lnTo>
                <a:lnTo>
                  <a:pt x="21" y="16"/>
                </a:lnTo>
                <a:lnTo>
                  <a:pt x="19" y="2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1" name="Freeform 20">
            <a:extLst>
              <a:ext uri="{FF2B5EF4-FFF2-40B4-BE49-F238E27FC236}">
                <a16:creationId xmlns:a16="http://schemas.microsoft.com/office/drawing/2014/main" id="{224F0E7A-BEB0-40B6-BF21-EF3ABD162175}"/>
              </a:ext>
            </a:extLst>
          </p:cNvPr>
          <p:cNvSpPr>
            <a:spLocks noEditPoints="1"/>
          </p:cNvSpPr>
          <p:nvPr/>
        </p:nvSpPr>
        <p:spPr bwMode="auto">
          <a:xfrm>
            <a:off x="11063731" y="2514745"/>
            <a:ext cx="13849" cy="15388"/>
          </a:xfrm>
          <a:custGeom>
            <a:avLst/>
            <a:gdLst>
              <a:gd name="T0" fmla="*/ 18 w 18"/>
              <a:gd name="T1" fmla="*/ 20 h 20"/>
              <a:gd name="T2" fmla="*/ 0 w 18"/>
              <a:gd name="T3" fmla="*/ 20 h 20"/>
              <a:gd name="T4" fmla="*/ 0 w 18"/>
              <a:gd name="T5" fmla="*/ 0 h 20"/>
              <a:gd name="T6" fmla="*/ 18 w 18"/>
              <a:gd name="T7" fmla="*/ 0 h 20"/>
              <a:gd name="T8" fmla="*/ 18 w 18"/>
              <a:gd name="T9" fmla="*/ 20 h 20"/>
              <a:gd name="T10" fmla="*/ 4 w 18"/>
              <a:gd name="T11" fmla="*/ 14 h 20"/>
              <a:gd name="T12" fmla="*/ 14 w 18"/>
              <a:gd name="T13" fmla="*/ 14 h 20"/>
              <a:gd name="T14" fmla="*/ 14 w 18"/>
              <a:gd name="T15" fmla="*/ 4 h 20"/>
              <a:gd name="T16" fmla="*/ 4 w 18"/>
              <a:gd name="T17" fmla="*/ 4 h 20"/>
              <a:gd name="T18" fmla="*/ 4 w 18"/>
              <a:gd name="T19" fmla="*/ 1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20">
                <a:moveTo>
                  <a:pt x="18" y="20"/>
                </a:moveTo>
                <a:lnTo>
                  <a:pt x="0" y="20"/>
                </a:lnTo>
                <a:lnTo>
                  <a:pt x="0" y="0"/>
                </a:lnTo>
                <a:lnTo>
                  <a:pt x="18" y="0"/>
                </a:lnTo>
                <a:lnTo>
                  <a:pt x="18" y="20"/>
                </a:lnTo>
                <a:close/>
                <a:moveTo>
                  <a:pt x="4" y="14"/>
                </a:moveTo>
                <a:lnTo>
                  <a:pt x="14" y="14"/>
                </a:lnTo>
                <a:lnTo>
                  <a:pt x="14" y="4"/>
                </a:lnTo>
                <a:lnTo>
                  <a:pt x="4" y="4"/>
                </a:lnTo>
                <a:lnTo>
                  <a:pt x="4" y="14"/>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2" name="Rectangle 61">
            <a:extLst>
              <a:ext uri="{FF2B5EF4-FFF2-40B4-BE49-F238E27FC236}">
                <a16:creationId xmlns:a16="http://schemas.microsoft.com/office/drawing/2014/main" id="{3637A737-9899-4721-8691-64FBC670CC04}"/>
              </a:ext>
            </a:extLst>
          </p:cNvPr>
          <p:cNvSpPr>
            <a:spLocks noChangeArrowheads="1"/>
          </p:cNvSpPr>
          <p:nvPr/>
        </p:nvSpPr>
        <p:spPr bwMode="auto">
          <a:xfrm>
            <a:off x="11008332" y="2520901"/>
            <a:ext cx="10772" cy="3077"/>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3" name="Freeform 22">
            <a:extLst>
              <a:ext uri="{FF2B5EF4-FFF2-40B4-BE49-F238E27FC236}">
                <a16:creationId xmlns:a16="http://schemas.microsoft.com/office/drawing/2014/main" id="{1CA4892B-227D-43ED-B39E-F4CB22C4DDA8}"/>
              </a:ext>
            </a:extLst>
          </p:cNvPr>
          <p:cNvSpPr>
            <a:spLocks/>
          </p:cNvSpPr>
          <p:nvPr/>
        </p:nvSpPr>
        <p:spPr bwMode="auto">
          <a:xfrm>
            <a:off x="9698782" y="2826360"/>
            <a:ext cx="941000" cy="1498059"/>
          </a:xfrm>
          <a:custGeom>
            <a:avLst/>
            <a:gdLst>
              <a:gd name="T0" fmla="*/ 574 w 598"/>
              <a:gd name="T1" fmla="*/ 957 h 957"/>
              <a:gd name="T2" fmla="*/ 24 w 598"/>
              <a:gd name="T3" fmla="*/ 957 h 957"/>
              <a:gd name="T4" fmla="*/ 0 w 598"/>
              <a:gd name="T5" fmla="*/ 933 h 957"/>
              <a:gd name="T6" fmla="*/ 0 w 598"/>
              <a:gd name="T7" fmla="*/ 24 h 957"/>
              <a:gd name="T8" fmla="*/ 24 w 598"/>
              <a:gd name="T9" fmla="*/ 0 h 957"/>
              <a:gd name="T10" fmla="*/ 574 w 598"/>
              <a:gd name="T11" fmla="*/ 0 h 957"/>
              <a:gd name="T12" fmla="*/ 598 w 598"/>
              <a:gd name="T13" fmla="*/ 24 h 957"/>
              <a:gd name="T14" fmla="*/ 598 w 598"/>
              <a:gd name="T15" fmla="*/ 933 h 957"/>
              <a:gd name="T16" fmla="*/ 574 w 598"/>
              <a:gd name="T17" fmla="*/ 957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8" h="957">
                <a:moveTo>
                  <a:pt x="574" y="957"/>
                </a:moveTo>
                <a:cubicBezTo>
                  <a:pt x="24" y="957"/>
                  <a:pt x="24" y="957"/>
                  <a:pt x="24" y="957"/>
                </a:cubicBezTo>
                <a:cubicBezTo>
                  <a:pt x="11" y="957"/>
                  <a:pt x="0" y="946"/>
                  <a:pt x="0" y="933"/>
                </a:cubicBezTo>
                <a:cubicBezTo>
                  <a:pt x="0" y="24"/>
                  <a:pt x="0" y="24"/>
                  <a:pt x="0" y="24"/>
                </a:cubicBezTo>
                <a:cubicBezTo>
                  <a:pt x="0" y="11"/>
                  <a:pt x="11" y="0"/>
                  <a:pt x="24" y="0"/>
                </a:cubicBezTo>
                <a:cubicBezTo>
                  <a:pt x="574" y="0"/>
                  <a:pt x="574" y="0"/>
                  <a:pt x="574" y="0"/>
                </a:cubicBezTo>
                <a:cubicBezTo>
                  <a:pt x="587" y="0"/>
                  <a:pt x="598" y="11"/>
                  <a:pt x="598" y="24"/>
                </a:cubicBezTo>
                <a:cubicBezTo>
                  <a:pt x="598" y="933"/>
                  <a:pt x="598" y="933"/>
                  <a:pt x="598" y="933"/>
                </a:cubicBezTo>
                <a:cubicBezTo>
                  <a:pt x="598" y="946"/>
                  <a:pt x="587" y="957"/>
                  <a:pt x="574" y="957"/>
                </a:cubicBezTo>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4" name="Freeform 23">
            <a:extLst>
              <a:ext uri="{FF2B5EF4-FFF2-40B4-BE49-F238E27FC236}">
                <a16:creationId xmlns:a16="http://schemas.microsoft.com/office/drawing/2014/main" id="{2936EBFD-8EEC-40F7-83B8-6DFEF0986E24}"/>
              </a:ext>
            </a:extLst>
          </p:cNvPr>
          <p:cNvSpPr>
            <a:spLocks/>
          </p:cNvSpPr>
          <p:nvPr/>
        </p:nvSpPr>
        <p:spPr bwMode="auto">
          <a:xfrm>
            <a:off x="9692626" y="2819435"/>
            <a:ext cx="954080" cy="1511139"/>
          </a:xfrm>
          <a:custGeom>
            <a:avLst/>
            <a:gdLst>
              <a:gd name="T0" fmla="*/ 578 w 606"/>
              <a:gd name="T1" fmla="*/ 961 h 965"/>
              <a:gd name="T2" fmla="*/ 578 w 606"/>
              <a:gd name="T3" fmla="*/ 957 h 965"/>
              <a:gd name="T4" fmla="*/ 28 w 606"/>
              <a:gd name="T5" fmla="*/ 957 h 965"/>
              <a:gd name="T6" fmla="*/ 14 w 606"/>
              <a:gd name="T7" fmla="*/ 951 h 965"/>
              <a:gd name="T8" fmla="*/ 8 w 606"/>
              <a:gd name="T9" fmla="*/ 937 h 965"/>
              <a:gd name="T10" fmla="*/ 8 w 606"/>
              <a:gd name="T11" fmla="*/ 28 h 965"/>
              <a:gd name="T12" fmla="*/ 14 w 606"/>
              <a:gd name="T13" fmla="*/ 14 h 965"/>
              <a:gd name="T14" fmla="*/ 28 w 606"/>
              <a:gd name="T15" fmla="*/ 8 h 965"/>
              <a:gd name="T16" fmla="*/ 578 w 606"/>
              <a:gd name="T17" fmla="*/ 8 h 965"/>
              <a:gd name="T18" fmla="*/ 592 w 606"/>
              <a:gd name="T19" fmla="*/ 14 h 965"/>
              <a:gd name="T20" fmla="*/ 598 w 606"/>
              <a:gd name="T21" fmla="*/ 28 h 965"/>
              <a:gd name="T22" fmla="*/ 598 w 606"/>
              <a:gd name="T23" fmla="*/ 937 h 965"/>
              <a:gd name="T24" fmla="*/ 592 w 606"/>
              <a:gd name="T25" fmla="*/ 951 h 965"/>
              <a:gd name="T26" fmla="*/ 578 w 606"/>
              <a:gd name="T27" fmla="*/ 957 h 965"/>
              <a:gd name="T28" fmla="*/ 578 w 606"/>
              <a:gd name="T29" fmla="*/ 961 h 965"/>
              <a:gd name="T30" fmla="*/ 578 w 606"/>
              <a:gd name="T31" fmla="*/ 965 h 965"/>
              <a:gd name="T32" fmla="*/ 606 w 606"/>
              <a:gd name="T33" fmla="*/ 937 h 965"/>
              <a:gd name="T34" fmla="*/ 606 w 606"/>
              <a:gd name="T35" fmla="*/ 28 h 965"/>
              <a:gd name="T36" fmla="*/ 578 w 606"/>
              <a:gd name="T37" fmla="*/ 0 h 965"/>
              <a:gd name="T38" fmla="*/ 28 w 606"/>
              <a:gd name="T39" fmla="*/ 0 h 965"/>
              <a:gd name="T40" fmla="*/ 0 w 606"/>
              <a:gd name="T41" fmla="*/ 28 h 965"/>
              <a:gd name="T42" fmla="*/ 0 w 606"/>
              <a:gd name="T43" fmla="*/ 937 h 965"/>
              <a:gd name="T44" fmla="*/ 28 w 606"/>
              <a:gd name="T45" fmla="*/ 965 h 965"/>
              <a:gd name="T46" fmla="*/ 578 w 606"/>
              <a:gd name="T47" fmla="*/ 965 h 965"/>
              <a:gd name="T48" fmla="*/ 578 w 606"/>
              <a:gd name="T49" fmla="*/ 961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06" h="965">
                <a:moveTo>
                  <a:pt x="578" y="961"/>
                </a:moveTo>
                <a:cubicBezTo>
                  <a:pt x="578" y="957"/>
                  <a:pt x="578" y="957"/>
                  <a:pt x="578" y="957"/>
                </a:cubicBezTo>
                <a:cubicBezTo>
                  <a:pt x="28" y="957"/>
                  <a:pt x="28" y="957"/>
                  <a:pt x="28" y="957"/>
                </a:cubicBezTo>
                <a:cubicBezTo>
                  <a:pt x="22" y="957"/>
                  <a:pt x="17" y="955"/>
                  <a:pt x="14" y="951"/>
                </a:cubicBezTo>
                <a:cubicBezTo>
                  <a:pt x="10" y="948"/>
                  <a:pt x="8" y="943"/>
                  <a:pt x="8" y="937"/>
                </a:cubicBezTo>
                <a:cubicBezTo>
                  <a:pt x="8" y="28"/>
                  <a:pt x="8" y="28"/>
                  <a:pt x="8" y="28"/>
                </a:cubicBezTo>
                <a:cubicBezTo>
                  <a:pt x="8" y="23"/>
                  <a:pt x="10" y="18"/>
                  <a:pt x="14" y="14"/>
                </a:cubicBezTo>
                <a:cubicBezTo>
                  <a:pt x="17" y="11"/>
                  <a:pt x="22" y="8"/>
                  <a:pt x="28" y="8"/>
                </a:cubicBezTo>
                <a:cubicBezTo>
                  <a:pt x="578" y="8"/>
                  <a:pt x="578" y="8"/>
                  <a:pt x="578" y="8"/>
                </a:cubicBezTo>
                <a:cubicBezTo>
                  <a:pt x="583" y="8"/>
                  <a:pt x="588" y="11"/>
                  <a:pt x="592" y="14"/>
                </a:cubicBezTo>
                <a:cubicBezTo>
                  <a:pt x="596" y="18"/>
                  <a:pt x="598" y="23"/>
                  <a:pt x="598" y="28"/>
                </a:cubicBezTo>
                <a:cubicBezTo>
                  <a:pt x="598" y="937"/>
                  <a:pt x="598" y="937"/>
                  <a:pt x="598" y="937"/>
                </a:cubicBezTo>
                <a:cubicBezTo>
                  <a:pt x="598" y="943"/>
                  <a:pt x="596" y="948"/>
                  <a:pt x="592" y="951"/>
                </a:cubicBezTo>
                <a:cubicBezTo>
                  <a:pt x="588" y="955"/>
                  <a:pt x="583" y="957"/>
                  <a:pt x="578" y="957"/>
                </a:cubicBezTo>
                <a:cubicBezTo>
                  <a:pt x="578" y="961"/>
                  <a:pt x="578" y="961"/>
                  <a:pt x="578" y="961"/>
                </a:cubicBezTo>
                <a:cubicBezTo>
                  <a:pt x="578" y="965"/>
                  <a:pt x="578" y="965"/>
                  <a:pt x="578" y="965"/>
                </a:cubicBezTo>
                <a:cubicBezTo>
                  <a:pt x="593" y="965"/>
                  <a:pt x="606" y="953"/>
                  <a:pt x="606" y="937"/>
                </a:cubicBezTo>
                <a:cubicBezTo>
                  <a:pt x="606" y="28"/>
                  <a:pt x="606" y="28"/>
                  <a:pt x="606" y="28"/>
                </a:cubicBezTo>
                <a:cubicBezTo>
                  <a:pt x="606" y="13"/>
                  <a:pt x="593" y="0"/>
                  <a:pt x="578" y="0"/>
                </a:cubicBezTo>
                <a:cubicBezTo>
                  <a:pt x="28" y="0"/>
                  <a:pt x="28" y="0"/>
                  <a:pt x="28" y="0"/>
                </a:cubicBezTo>
                <a:cubicBezTo>
                  <a:pt x="12" y="0"/>
                  <a:pt x="0" y="13"/>
                  <a:pt x="0" y="28"/>
                </a:cubicBezTo>
                <a:cubicBezTo>
                  <a:pt x="0" y="937"/>
                  <a:pt x="0" y="937"/>
                  <a:pt x="0" y="937"/>
                </a:cubicBezTo>
                <a:cubicBezTo>
                  <a:pt x="0" y="953"/>
                  <a:pt x="12" y="965"/>
                  <a:pt x="28" y="965"/>
                </a:cubicBezTo>
                <a:cubicBezTo>
                  <a:pt x="578" y="965"/>
                  <a:pt x="578" y="965"/>
                  <a:pt x="578" y="965"/>
                </a:cubicBezTo>
                <a:cubicBezTo>
                  <a:pt x="578" y="961"/>
                  <a:pt x="578" y="961"/>
                  <a:pt x="578" y="961"/>
                </a:cubicBezTo>
              </a:path>
            </a:pathLst>
          </a:custGeom>
          <a:solidFill>
            <a:srgbClr val="9E9E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5" name="Freeform 24">
            <a:extLst>
              <a:ext uri="{FF2B5EF4-FFF2-40B4-BE49-F238E27FC236}">
                <a16:creationId xmlns:a16="http://schemas.microsoft.com/office/drawing/2014/main" id="{C4086EF9-8396-4C06-BEA0-609706B91C14}"/>
              </a:ext>
            </a:extLst>
          </p:cNvPr>
          <p:cNvSpPr>
            <a:spLocks/>
          </p:cNvSpPr>
          <p:nvPr/>
        </p:nvSpPr>
        <p:spPr bwMode="auto">
          <a:xfrm>
            <a:off x="9704938" y="2832515"/>
            <a:ext cx="928689" cy="1485749"/>
          </a:xfrm>
          <a:custGeom>
            <a:avLst/>
            <a:gdLst>
              <a:gd name="T0" fmla="*/ 570 w 590"/>
              <a:gd name="T1" fmla="*/ 0 h 949"/>
              <a:gd name="T2" fmla="*/ 20 w 590"/>
              <a:gd name="T3" fmla="*/ 0 h 949"/>
              <a:gd name="T4" fmla="*/ 6 w 590"/>
              <a:gd name="T5" fmla="*/ 6 h 949"/>
              <a:gd name="T6" fmla="*/ 0 w 590"/>
              <a:gd name="T7" fmla="*/ 20 h 949"/>
              <a:gd name="T8" fmla="*/ 0 w 590"/>
              <a:gd name="T9" fmla="*/ 929 h 949"/>
              <a:gd name="T10" fmla="*/ 6 w 590"/>
              <a:gd name="T11" fmla="*/ 943 h 949"/>
              <a:gd name="T12" fmla="*/ 20 w 590"/>
              <a:gd name="T13" fmla="*/ 949 h 949"/>
              <a:gd name="T14" fmla="*/ 570 w 590"/>
              <a:gd name="T15" fmla="*/ 949 h 949"/>
              <a:gd name="T16" fmla="*/ 584 w 590"/>
              <a:gd name="T17" fmla="*/ 943 h 949"/>
              <a:gd name="T18" fmla="*/ 590 w 590"/>
              <a:gd name="T19" fmla="*/ 929 h 949"/>
              <a:gd name="T20" fmla="*/ 590 w 590"/>
              <a:gd name="T21" fmla="*/ 20 h 949"/>
              <a:gd name="T22" fmla="*/ 584 w 590"/>
              <a:gd name="T23" fmla="*/ 6 h 949"/>
              <a:gd name="T24" fmla="*/ 570 w 590"/>
              <a:gd name="T25" fmla="*/ 0 h 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0" h="949">
                <a:moveTo>
                  <a:pt x="570" y="0"/>
                </a:moveTo>
                <a:cubicBezTo>
                  <a:pt x="20" y="0"/>
                  <a:pt x="20" y="0"/>
                  <a:pt x="20" y="0"/>
                </a:cubicBezTo>
                <a:cubicBezTo>
                  <a:pt x="14" y="0"/>
                  <a:pt x="9" y="3"/>
                  <a:pt x="6" y="6"/>
                </a:cubicBezTo>
                <a:cubicBezTo>
                  <a:pt x="2" y="10"/>
                  <a:pt x="0" y="15"/>
                  <a:pt x="0" y="20"/>
                </a:cubicBezTo>
                <a:cubicBezTo>
                  <a:pt x="0" y="929"/>
                  <a:pt x="0" y="929"/>
                  <a:pt x="0" y="929"/>
                </a:cubicBezTo>
                <a:cubicBezTo>
                  <a:pt x="0" y="935"/>
                  <a:pt x="2" y="940"/>
                  <a:pt x="6" y="943"/>
                </a:cubicBezTo>
                <a:cubicBezTo>
                  <a:pt x="9" y="947"/>
                  <a:pt x="14" y="949"/>
                  <a:pt x="20" y="949"/>
                </a:cubicBezTo>
                <a:cubicBezTo>
                  <a:pt x="570" y="949"/>
                  <a:pt x="570" y="949"/>
                  <a:pt x="570" y="949"/>
                </a:cubicBezTo>
                <a:cubicBezTo>
                  <a:pt x="575" y="949"/>
                  <a:pt x="580" y="947"/>
                  <a:pt x="584" y="943"/>
                </a:cubicBezTo>
                <a:cubicBezTo>
                  <a:pt x="588" y="940"/>
                  <a:pt x="590" y="935"/>
                  <a:pt x="590" y="929"/>
                </a:cubicBezTo>
                <a:cubicBezTo>
                  <a:pt x="590" y="20"/>
                  <a:pt x="590" y="20"/>
                  <a:pt x="590" y="20"/>
                </a:cubicBezTo>
                <a:cubicBezTo>
                  <a:pt x="590" y="15"/>
                  <a:pt x="588" y="10"/>
                  <a:pt x="584" y="6"/>
                </a:cubicBezTo>
                <a:cubicBezTo>
                  <a:pt x="580" y="3"/>
                  <a:pt x="575" y="0"/>
                  <a:pt x="570" y="0"/>
                </a:cubicBezTo>
              </a:path>
            </a:pathLst>
          </a:custGeom>
          <a:solidFill>
            <a:srgbClr val="0034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6" name="Freeform 25">
            <a:extLst>
              <a:ext uri="{FF2B5EF4-FFF2-40B4-BE49-F238E27FC236}">
                <a16:creationId xmlns:a16="http://schemas.microsoft.com/office/drawing/2014/main" id="{259605FE-44B6-429E-8910-131C82BACD8A}"/>
              </a:ext>
            </a:extLst>
          </p:cNvPr>
          <p:cNvSpPr>
            <a:spLocks noEditPoints="1"/>
          </p:cNvSpPr>
          <p:nvPr/>
        </p:nvSpPr>
        <p:spPr bwMode="auto">
          <a:xfrm>
            <a:off x="9698782" y="2826360"/>
            <a:ext cx="941000" cy="1498059"/>
          </a:xfrm>
          <a:custGeom>
            <a:avLst/>
            <a:gdLst>
              <a:gd name="T0" fmla="*/ 24 w 598"/>
              <a:gd name="T1" fmla="*/ 953 h 957"/>
              <a:gd name="T2" fmla="*/ 10 w 598"/>
              <a:gd name="T3" fmla="*/ 947 h 957"/>
              <a:gd name="T4" fmla="*/ 4 w 598"/>
              <a:gd name="T5" fmla="*/ 933 h 957"/>
              <a:gd name="T6" fmla="*/ 4 w 598"/>
              <a:gd name="T7" fmla="*/ 24 h 957"/>
              <a:gd name="T8" fmla="*/ 10 w 598"/>
              <a:gd name="T9" fmla="*/ 10 h 957"/>
              <a:gd name="T10" fmla="*/ 24 w 598"/>
              <a:gd name="T11" fmla="*/ 4 h 957"/>
              <a:gd name="T12" fmla="*/ 574 w 598"/>
              <a:gd name="T13" fmla="*/ 4 h 957"/>
              <a:gd name="T14" fmla="*/ 588 w 598"/>
              <a:gd name="T15" fmla="*/ 10 h 957"/>
              <a:gd name="T16" fmla="*/ 594 w 598"/>
              <a:gd name="T17" fmla="*/ 24 h 957"/>
              <a:gd name="T18" fmla="*/ 594 w 598"/>
              <a:gd name="T19" fmla="*/ 933 h 957"/>
              <a:gd name="T20" fmla="*/ 588 w 598"/>
              <a:gd name="T21" fmla="*/ 947 h 957"/>
              <a:gd name="T22" fmla="*/ 574 w 598"/>
              <a:gd name="T23" fmla="*/ 953 h 957"/>
              <a:gd name="T24" fmla="*/ 574 w 598"/>
              <a:gd name="T25" fmla="*/ 953 h 957"/>
              <a:gd name="T26" fmla="*/ 24 w 598"/>
              <a:gd name="T27" fmla="*/ 953 h 957"/>
              <a:gd name="T28" fmla="*/ 574 w 598"/>
              <a:gd name="T29" fmla="*/ 0 h 957"/>
              <a:gd name="T30" fmla="*/ 24 w 598"/>
              <a:gd name="T31" fmla="*/ 0 h 957"/>
              <a:gd name="T32" fmla="*/ 0 w 598"/>
              <a:gd name="T33" fmla="*/ 24 h 957"/>
              <a:gd name="T34" fmla="*/ 0 w 598"/>
              <a:gd name="T35" fmla="*/ 933 h 957"/>
              <a:gd name="T36" fmla="*/ 24 w 598"/>
              <a:gd name="T37" fmla="*/ 957 h 957"/>
              <a:gd name="T38" fmla="*/ 574 w 598"/>
              <a:gd name="T39" fmla="*/ 957 h 957"/>
              <a:gd name="T40" fmla="*/ 598 w 598"/>
              <a:gd name="T41" fmla="*/ 933 h 957"/>
              <a:gd name="T42" fmla="*/ 598 w 598"/>
              <a:gd name="T43" fmla="*/ 24 h 957"/>
              <a:gd name="T44" fmla="*/ 574 w 598"/>
              <a:gd name="T45" fmla="*/ 0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8" h="957">
                <a:moveTo>
                  <a:pt x="24" y="953"/>
                </a:moveTo>
                <a:cubicBezTo>
                  <a:pt x="18" y="953"/>
                  <a:pt x="13" y="951"/>
                  <a:pt x="10" y="947"/>
                </a:cubicBezTo>
                <a:cubicBezTo>
                  <a:pt x="6" y="944"/>
                  <a:pt x="4" y="939"/>
                  <a:pt x="4" y="933"/>
                </a:cubicBezTo>
                <a:cubicBezTo>
                  <a:pt x="4" y="24"/>
                  <a:pt x="4" y="24"/>
                  <a:pt x="4" y="24"/>
                </a:cubicBezTo>
                <a:cubicBezTo>
                  <a:pt x="4" y="19"/>
                  <a:pt x="6" y="14"/>
                  <a:pt x="10" y="10"/>
                </a:cubicBezTo>
                <a:cubicBezTo>
                  <a:pt x="13" y="7"/>
                  <a:pt x="18" y="4"/>
                  <a:pt x="24" y="4"/>
                </a:cubicBezTo>
                <a:cubicBezTo>
                  <a:pt x="574" y="4"/>
                  <a:pt x="574" y="4"/>
                  <a:pt x="574" y="4"/>
                </a:cubicBezTo>
                <a:cubicBezTo>
                  <a:pt x="579" y="4"/>
                  <a:pt x="584" y="7"/>
                  <a:pt x="588" y="10"/>
                </a:cubicBezTo>
                <a:cubicBezTo>
                  <a:pt x="592" y="14"/>
                  <a:pt x="594" y="19"/>
                  <a:pt x="594" y="24"/>
                </a:cubicBezTo>
                <a:cubicBezTo>
                  <a:pt x="594" y="933"/>
                  <a:pt x="594" y="933"/>
                  <a:pt x="594" y="933"/>
                </a:cubicBezTo>
                <a:cubicBezTo>
                  <a:pt x="594" y="939"/>
                  <a:pt x="592" y="944"/>
                  <a:pt x="588" y="947"/>
                </a:cubicBezTo>
                <a:cubicBezTo>
                  <a:pt x="584" y="951"/>
                  <a:pt x="579" y="953"/>
                  <a:pt x="574" y="953"/>
                </a:cubicBezTo>
                <a:cubicBezTo>
                  <a:pt x="574" y="953"/>
                  <a:pt x="574" y="953"/>
                  <a:pt x="574" y="953"/>
                </a:cubicBezTo>
                <a:cubicBezTo>
                  <a:pt x="24" y="953"/>
                  <a:pt x="24" y="953"/>
                  <a:pt x="24" y="953"/>
                </a:cubicBezTo>
                <a:moveTo>
                  <a:pt x="574" y="0"/>
                </a:moveTo>
                <a:cubicBezTo>
                  <a:pt x="24" y="0"/>
                  <a:pt x="24" y="0"/>
                  <a:pt x="24" y="0"/>
                </a:cubicBezTo>
                <a:cubicBezTo>
                  <a:pt x="11" y="0"/>
                  <a:pt x="0" y="11"/>
                  <a:pt x="0" y="24"/>
                </a:cubicBezTo>
                <a:cubicBezTo>
                  <a:pt x="0" y="933"/>
                  <a:pt x="0" y="933"/>
                  <a:pt x="0" y="933"/>
                </a:cubicBezTo>
                <a:cubicBezTo>
                  <a:pt x="0" y="946"/>
                  <a:pt x="11" y="957"/>
                  <a:pt x="24" y="957"/>
                </a:cubicBezTo>
                <a:cubicBezTo>
                  <a:pt x="574" y="957"/>
                  <a:pt x="574" y="957"/>
                  <a:pt x="574" y="957"/>
                </a:cubicBezTo>
                <a:cubicBezTo>
                  <a:pt x="587" y="957"/>
                  <a:pt x="598" y="946"/>
                  <a:pt x="598" y="933"/>
                </a:cubicBezTo>
                <a:cubicBezTo>
                  <a:pt x="598" y="24"/>
                  <a:pt x="598" y="24"/>
                  <a:pt x="598" y="24"/>
                </a:cubicBezTo>
                <a:cubicBezTo>
                  <a:pt x="598" y="11"/>
                  <a:pt x="587" y="0"/>
                  <a:pt x="574" y="0"/>
                </a:cubicBezTo>
              </a:path>
            </a:pathLst>
          </a:custGeom>
          <a:solidFill>
            <a:srgbClr val="6E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7" name="Rectangle 66">
            <a:extLst>
              <a:ext uri="{FF2B5EF4-FFF2-40B4-BE49-F238E27FC236}">
                <a16:creationId xmlns:a16="http://schemas.microsoft.com/office/drawing/2014/main" id="{136F9BC2-C6D9-4304-95AD-7E1448F29438}"/>
              </a:ext>
            </a:extLst>
          </p:cNvPr>
          <p:cNvSpPr>
            <a:spLocks noChangeArrowheads="1"/>
          </p:cNvSpPr>
          <p:nvPr/>
        </p:nvSpPr>
        <p:spPr bwMode="auto">
          <a:xfrm>
            <a:off x="9774185" y="2902532"/>
            <a:ext cx="790194" cy="134725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8" name="Rectangle 67">
            <a:extLst>
              <a:ext uri="{FF2B5EF4-FFF2-40B4-BE49-F238E27FC236}">
                <a16:creationId xmlns:a16="http://schemas.microsoft.com/office/drawing/2014/main" id="{7640D0D0-C8D2-4372-8D55-870F02814C7E}"/>
              </a:ext>
            </a:extLst>
          </p:cNvPr>
          <p:cNvSpPr>
            <a:spLocks noChangeArrowheads="1"/>
          </p:cNvSpPr>
          <p:nvPr/>
        </p:nvSpPr>
        <p:spPr bwMode="auto">
          <a:xfrm>
            <a:off x="9774185" y="2902533"/>
            <a:ext cx="790194" cy="176966"/>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9" name="Freeform 28">
            <a:extLst>
              <a:ext uri="{FF2B5EF4-FFF2-40B4-BE49-F238E27FC236}">
                <a16:creationId xmlns:a16="http://schemas.microsoft.com/office/drawing/2014/main" id="{648AD9D1-A4CA-4EA3-BC91-FA293E3BF2DA}"/>
              </a:ext>
            </a:extLst>
          </p:cNvPr>
          <p:cNvSpPr>
            <a:spLocks/>
          </p:cNvSpPr>
          <p:nvPr/>
        </p:nvSpPr>
        <p:spPr bwMode="auto">
          <a:xfrm>
            <a:off x="8774709" y="2556294"/>
            <a:ext cx="758648" cy="844053"/>
          </a:xfrm>
          <a:custGeom>
            <a:avLst/>
            <a:gdLst>
              <a:gd name="T0" fmla="*/ 442 w 482"/>
              <a:gd name="T1" fmla="*/ 431 h 539"/>
              <a:gd name="T2" fmla="*/ 281 w 482"/>
              <a:gd name="T3" fmla="*/ 524 h 539"/>
              <a:gd name="T4" fmla="*/ 201 w 482"/>
              <a:gd name="T5" fmla="*/ 524 h 539"/>
              <a:gd name="T6" fmla="*/ 40 w 482"/>
              <a:gd name="T7" fmla="*/ 431 h 539"/>
              <a:gd name="T8" fmla="*/ 0 w 482"/>
              <a:gd name="T9" fmla="*/ 362 h 539"/>
              <a:gd name="T10" fmla="*/ 0 w 482"/>
              <a:gd name="T11" fmla="*/ 176 h 539"/>
              <a:gd name="T12" fmla="*/ 40 w 482"/>
              <a:gd name="T13" fmla="*/ 107 h 539"/>
              <a:gd name="T14" fmla="*/ 201 w 482"/>
              <a:gd name="T15" fmla="*/ 14 h 539"/>
              <a:gd name="T16" fmla="*/ 281 w 482"/>
              <a:gd name="T17" fmla="*/ 14 h 539"/>
              <a:gd name="T18" fmla="*/ 442 w 482"/>
              <a:gd name="T19" fmla="*/ 107 h 539"/>
              <a:gd name="T20" fmla="*/ 482 w 482"/>
              <a:gd name="T21" fmla="*/ 176 h 539"/>
              <a:gd name="T22" fmla="*/ 482 w 482"/>
              <a:gd name="T23" fmla="*/ 362 h 539"/>
              <a:gd name="T24" fmla="*/ 442 w 482"/>
              <a:gd name="T25" fmla="*/ 43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2" h="539">
                <a:moveTo>
                  <a:pt x="442" y="431"/>
                </a:moveTo>
                <a:cubicBezTo>
                  <a:pt x="281" y="524"/>
                  <a:pt x="281" y="524"/>
                  <a:pt x="281" y="524"/>
                </a:cubicBezTo>
                <a:cubicBezTo>
                  <a:pt x="256" y="539"/>
                  <a:pt x="226" y="539"/>
                  <a:pt x="201" y="524"/>
                </a:cubicBezTo>
                <a:cubicBezTo>
                  <a:pt x="40" y="431"/>
                  <a:pt x="40" y="431"/>
                  <a:pt x="40" y="431"/>
                </a:cubicBezTo>
                <a:cubicBezTo>
                  <a:pt x="15" y="417"/>
                  <a:pt x="0" y="391"/>
                  <a:pt x="0" y="362"/>
                </a:cubicBezTo>
                <a:cubicBezTo>
                  <a:pt x="0" y="176"/>
                  <a:pt x="0" y="176"/>
                  <a:pt x="0" y="176"/>
                </a:cubicBezTo>
                <a:cubicBezTo>
                  <a:pt x="0" y="148"/>
                  <a:pt x="15" y="121"/>
                  <a:pt x="40" y="107"/>
                </a:cubicBezTo>
                <a:cubicBezTo>
                  <a:pt x="201" y="14"/>
                  <a:pt x="201" y="14"/>
                  <a:pt x="201" y="14"/>
                </a:cubicBezTo>
                <a:cubicBezTo>
                  <a:pt x="226" y="0"/>
                  <a:pt x="256" y="0"/>
                  <a:pt x="281" y="14"/>
                </a:cubicBezTo>
                <a:cubicBezTo>
                  <a:pt x="442" y="107"/>
                  <a:pt x="442" y="107"/>
                  <a:pt x="442" y="107"/>
                </a:cubicBezTo>
                <a:cubicBezTo>
                  <a:pt x="467" y="121"/>
                  <a:pt x="482" y="148"/>
                  <a:pt x="482" y="176"/>
                </a:cubicBezTo>
                <a:cubicBezTo>
                  <a:pt x="482" y="362"/>
                  <a:pt x="482" y="362"/>
                  <a:pt x="482" y="362"/>
                </a:cubicBezTo>
                <a:cubicBezTo>
                  <a:pt x="482" y="391"/>
                  <a:pt x="467" y="417"/>
                  <a:pt x="442" y="431"/>
                </a:cubicBezTo>
              </a:path>
            </a:pathLst>
          </a:custGeom>
          <a:solidFill>
            <a:srgbClr val="5C2D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0" name="Freeform 29">
            <a:extLst>
              <a:ext uri="{FF2B5EF4-FFF2-40B4-BE49-F238E27FC236}">
                <a16:creationId xmlns:a16="http://schemas.microsoft.com/office/drawing/2014/main" id="{2FFC1150-1FCE-4B54-8C8C-9E7E78EB15E6}"/>
              </a:ext>
            </a:extLst>
          </p:cNvPr>
          <p:cNvSpPr>
            <a:spLocks/>
          </p:cNvSpPr>
          <p:nvPr/>
        </p:nvSpPr>
        <p:spPr bwMode="auto">
          <a:xfrm>
            <a:off x="8968604" y="3026409"/>
            <a:ext cx="347777" cy="373938"/>
          </a:xfrm>
          <a:custGeom>
            <a:avLst/>
            <a:gdLst>
              <a:gd name="T0" fmla="*/ 0 w 221"/>
              <a:gd name="T1" fmla="*/ 0 h 239"/>
              <a:gd name="T2" fmla="*/ 0 w 221"/>
              <a:gd name="T3" fmla="*/ 179 h 239"/>
              <a:gd name="T4" fmla="*/ 78 w 221"/>
              <a:gd name="T5" fmla="*/ 224 h 239"/>
              <a:gd name="T6" fmla="*/ 158 w 221"/>
              <a:gd name="T7" fmla="*/ 224 h 239"/>
              <a:gd name="T8" fmla="*/ 221 w 221"/>
              <a:gd name="T9" fmla="*/ 188 h 239"/>
              <a:gd name="T10" fmla="*/ 221 w 221"/>
              <a:gd name="T11" fmla="*/ 0 h 239"/>
              <a:gd name="T12" fmla="*/ 0 w 221"/>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221" h="239">
                <a:moveTo>
                  <a:pt x="0" y="0"/>
                </a:moveTo>
                <a:cubicBezTo>
                  <a:pt x="0" y="179"/>
                  <a:pt x="0" y="179"/>
                  <a:pt x="0" y="179"/>
                </a:cubicBezTo>
                <a:cubicBezTo>
                  <a:pt x="78" y="224"/>
                  <a:pt x="78" y="224"/>
                  <a:pt x="78" y="224"/>
                </a:cubicBezTo>
                <a:cubicBezTo>
                  <a:pt x="103" y="239"/>
                  <a:pt x="133" y="239"/>
                  <a:pt x="158" y="224"/>
                </a:cubicBezTo>
                <a:cubicBezTo>
                  <a:pt x="221" y="188"/>
                  <a:pt x="221" y="188"/>
                  <a:pt x="221" y="188"/>
                </a:cubicBezTo>
                <a:cubicBezTo>
                  <a:pt x="221" y="0"/>
                  <a:pt x="221" y="0"/>
                  <a:pt x="221" y="0"/>
                </a:cubicBezTo>
                <a:lnTo>
                  <a:pt x="0" y="0"/>
                </a:lnTo>
                <a:close/>
              </a:path>
            </a:pathLst>
          </a:custGeom>
          <a:solidFill>
            <a:srgbClr val="FFF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1" name="Freeform 30">
            <a:extLst>
              <a:ext uri="{FF2B5EF4-FFF2-40B4-BE49-F238E27FC236}">
                <a16:creationId xmlns:a16="http://schemas.microsoft.com/office/drawing/2014/main" id="{8B584FAC-94A0-4EE9-960B-6DD8BDBAE93D}"/>
              </a:ext>
            </a:extLst>
          </p:cNvPr>
          <p:cNvSpPr>
            <a:spLocks/>
          </p:cNvSpPr>
          <p:nvPr/>
        </p:nvSpPr>
        <p:spPr bwMode="auto">
          <a:xfrm>
            <a:off x="8774709" y="3751201"/>
            <a:ext cx="758648" cy="844053"/>
          </a:xfrm>
          <a:custGeom>
            <a:avLst/>
            <a:gdLst>
              <a:gd name="T0" fmla="*/ 442 w 482"/>
              <a:gd name="T1" fmla="*/ 432 h 539"/>
              <a:gd name="T2" fmla="*/ 281 w 482"/>
              <a:gd name="T3" fmla="*/ 525 h 539"/>
              <a:gd name="T4" fmla="*/ 201 w 482"/>
              <a:gd name="T5" fmla="*/ 525 h 539"/>
              <a:gd name="T6" fmla="*/ 40 w 482"/>
              <a:gd name="T7" fmla="*/ 432 h 539"/>
              <a:gd name="T8" fmla="*/ 0 w 482"/>
              <a:gd name="T9" fmla="*/ 362 h 539"/>
              <a:gd name="T10" fmla="*/ 0 w 482"/>
              <a:gd name="T11" fmla="*/ 176 h 539"/>
              <a:gd name="T12" fmla="*/ 40 w 482"/>
              <a:gd name="T13" fmla="*/ 107 h 539"/>
              <a:gd name="T14" fmla="*/ 201 w 482"/>
              <a:gd name="T15" fmla="*/ 14 h 539"/>
              <a:gd name="T16" fmla="*/ 281 w 482"/>
              <a:gd name="T17" fmla="*/ 14 h 539"/>
              <a:gd name="T18" fmla="*/ 442 w 482"/>
              <a:gd name="T19" fmla="*/ 107 h 539"/>
              <a:gd name="T20" fmla="*/ 482 w 482"/>
              <a:gd name="T21" fmla="*/ 176 h 539"/>
              <a:gd name="T22" fmla="*/ 482 w 482"/>
              <a:gd name="T23" fmla="*/ 362 h 539"/>
              <a:gd name="T24" fmla="*/ 442 w 482"/>
              <a:gd name="T25" fmla="*/ 432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2" h="539">
                <a:moveTo>
                  <a:pt x="442" y="432"/>
                </a:moveTo>
                <a:cubicBezTo>
                  <a:pt x="281" y="525"/>
                  <a:pt x="281" y="525"/>
                  <a:pt x="281" y="525"/>
                </a:cubicBezTo>
                <a:cubicBezTo>
                  <a:pt x="256" y="539"/>
                  <a:pt x="226" y="539"/>
                  <a:pt x="201" y="525"/>
                </a:cubicBezTo>
                <a:cubicBezTo>
                  <a:pt x="40" y="432"/>
                  <a:pt x="40" y="432"/>
                  <a:pt x="40" y="432"/>
                </a:cubicBezTo>
                <a:cubicBezTo>
                  <a:pt x="15" y="417"/>
                  <a:pt x="0" y="391"/>
                  <a:pt x="0" y="362"/>
                </a:cubicBezTo>
                <a:cubicBezTo>
                  <a:pt x="0" y="176"/>
                  <a:pt x="0" y="176"/>
                  <a:pt x="0" y="176"/>
                </a:cubicBezTo>
                <a:cubicBezTo>
                  <a:pt x="0" y="148"/>
                  <a:pt x="15" y="121"/>
                  <a:pt x="40" y="107"/>
                </a:cubicBezTo>
                <a:cubicBezTo>
                  <a:pt x="201" y="14"/>
                  <a:pt x="201" y="14"/>
                  <a:pt x="201" y="14"/>
                </a:cubicBezTo>
                <a:cubicBezTo>
                  <a:pt x="226" y="0"/>
                  <a:pt x="256" y="0"/>
                  <a:pt x="281" y="14"/>
                </a:cubicBezTo>
                <a:cubicBezTo>
                  <a:pt x="442" y="107"/>
                  <a:pt x="442" y="107"/>
                  <a:pt x="442" y="107"/>
                </a:cubicBezTo>
                <a:cubicBezTo>
                  <a:pt x="467" y="121"/>
                  <a:pt x="482" y="148"/>
                  <a:pt x="482" y="176"/>
                </a:cubicBezTo>
                <a:cubicBezTo>
                  <a:pt x="482" y="362"/>
                  <a:pt x="482" y="362"/>
                  <a:pt x="482" y="362"/>
                </a:cubicBezTo>
                <a:cubicBezTo>
                  <a:pt x="482" y="391"/>
                  <a:pt x="467" y="417"/>
                  <a:pt x="442" y="432"/>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2" name="Freeform 31">
            <a:extLst>
              <a:ext uri="{FF2B5EF4-FFF2-40B4-BE49-F238E27FC236}">
                <a16:creationId xmlns:a16="http://schemas.microsoft.com/office/drawing/2014/main" id="{24495BE5-3550-4451-8281-AC61D0235896}"/>
              </a:ext>
            </a:extLst>
          </p:cNvPr>
          <p:cNvSpPr>
            <a:spLocks/>
          </p:cNvSpPr>
          <p:nvPr/>
        </p:nvSpPr>
        <p:spPr bwMode="auto">
          <a:xfrm>
            <a:off x="8947830" y="4174381"/>
            <a:ext cx="385479" cy="420873"/>
          </a:xfrm>
          <a:custGeom>
            <a:avLst/>
            <a:gdLst>
              <a:gd name="T0" fmla="*/ 245 w 245"/>
              <a:gd name="T1" fmla="*/ 0 h 269"/>
              <a:gd name="T2" fmla="*/ 0 w 245"/>
              <a:gd name="T3" fmla="*/ 0 h 269"/>
              <a:gd name="T4" fmla="*/ 0 w 245"/>
              <a:gd name="T5" fmla="*/ 202 h 269"/>
              <a:gd name="T6" fmla="*/ 91 w 245"/>
              <a:gd name="T7" fmla="*/ 255 h 269"/>
              <a:gd name="T8" fmla="*/ 171 w 245"/>
              <a:gd name="T9" fmla="*/ 255 h 269"/>
              <a:gd name="T10" fmla="*/ 245 w 245"/>
              <a:gd name="T11" fmla="*/ 212 h 269"/>
              <a:gd name="T12" fmla="*/ 245 w 245"/>
              <a:gd name="T13" fmla="*/ 0 h 269"/>
            </a:gdLst>
            <a:ahLst/>
            <a:cxnLst>
              <a:cxn ang="0">
                <a:pos x="T0" y="T1"/>
              </a:cxn>
              <a:cxn ang="0">
                <a:pos x="T2" y="T3"/>
              </a:cxn>
              <a:cxn ang="0">
                <a:pos x="T4" y="T5"/>
              </a:cxn>
              <a:cxn ang="0">
                <a:pos x="T6" y="T7"/>
              </a:cxn>
              <a:cxn ang="0">
                <a:pos x="T8" y="T9"/>
              </a:cxn>
              <a:cxn ang="0">
                <a:pos x="T10" y="T11"/>
              </a:cxn>
              <a:cxn ang="0">
                <a:pos x="T12" y="T13"/>
              </a:cxn>
            </a:cxnLst>
            <a:rect l="0" t="0" r="r" b="b"/>
            <a:pathLst>
              <a:path w="245" h="269">
                <a:moveTo>
                  <a:pt x="245" y="0"/>
                </a:moveTo>
                <a:cubicBezTo>
                  <a:pt x="0" y="0"/>
                  <a:pt x="0" y="0"/>
                  <a:pt x="0" y="0"/>
                </a:cubicBezTo>
                <a:cubicBezTo>
                  <a:pt x="0" y="202"/>
                  <a:pt x="0" y="202"/>
                  <a:pt x="0" y="202"/>
                </a:cubicBezTo>
                <a:cubicBezTo>
                  <a:pt x="91" y="255"/>
                  <a:pt x="91" y="255"/>
                  <a:pt x="91" y="255"/>
                </a:cubicBezTo>
                <a:cubicBezTo>
                  <a:pt x="116" y="269"/>
                  <a:pt x="146" y="269"/>
                  <a:pt x="171" y="255"/>
                </a:cubicBezTo>
                <a:cubicBezTo>
                  <a:pt x="245" y="212"/>
                  <a:pt x="245" y="212"/>
                  <a:pt x="245" y="212"/>
                </a:cubicBezTo>
                <a:cubicBezTo>
                  <a:pt x="245" y="0"/>
                  <a:pt x="245" y="0"/>
                  <a:pt x="245"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3" name="Freeform 32">
            <a:extLst>
              <a:ext uri="{FF2B5EF4-FFF2-40B4-BE49-F238E27FC236}">
                <a16:creationId xmlns:a16="http://schemas.microsoft.com/office/drawing/2014/main" id="{9115F141-38F9-46D7-A7F9-8463DBFBBC23}"/>
              </a:ext>
            </a:extLst>
          </p:cNvPr>
          <p:cNvSpPr>
            <a:spLocks/>
          </p:cNvSpPr>
          <p:nvPr/>
        </p:nvSpPr>
        <p:spPr bwMode="auto">
          <a:xfrm>
            <a:off x="9533357" y="2971780"/>
            <a:ext cx="83867" cy="1207219"/>
          </a:xfrm>
          <a:custGeom>
            <a:avLst/>
            <a:gdLst>
              <a:gd name="T0" fmla="*/ 0 w 109"/>
              <a:gd name="T1" fmla="*/ 16 h 1569"/>
              <a:gd name="T2" fmla="*/ 92 w 109"/>
              <a:gd name="T3" fmla="*/ 16 h 1569"/>
              <a:gd name="T4" fmla="*/ 92 w 109"/>
              <a:gd name="T5" fmla="*/ 1553 h 1569"/>
              <a:gd name="T6" fmla="*/ 0 w 109"/>
              <a:gd name="T7" fmla="*/ 1553 h 1569"/>
              <a:gd name="T8" fmla="*/ 0 w 109"/>
              <a:gd name="T9" fmla="*/ 1569 h 1569"/>
              <a:gd name="T10" fmla="*/ 109 w 109"/>
              <a:gd name="T11" fmla="*/ 1569 h 1569"/>
              <a:gd name="T12" fmla="*/ 109 w 109"/>
              <a:gd name="T13" fmla="*/ 0 h 1569"/>
              <a:gd name="T14" fmla="*/ 0 w 109"/>
              <a:gd name="T15" fmla="*/ 0 h 1569"/>
              <a:gd name="T16" fmla="*/ 0 w 109"/>
              <a:gd name="T17" fmla="*/ 16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569">
                <a:moveTo>
                  <a:pt x="0" y="16"/>
                </a:moveTo>
                <a:lnTo>
                  <a:pt x="92" y="16"/>
                </a:lnTo>
                <a:lnTo>
                  <a:pt x="92" y="1553"/>
                </a:lnTo>
                <a:lnTo>
                  <a:pt x="0" y="1553"/>
                </a:lnTo>
                <a:lnTo>
                  <a:pt x="0" y="1569"/>
                </a:lnTo>
                <a:lnTo>
                  <a:pt x="109" y="1569"/>
                </a:lnTo>
                <a:lnTo>
                  <a:pt x="109" y="0"/>
                </a:lnTo>
                <a:lnTo>
                  <a:pt x="0" y="0"/>
                </a:lnTo>
                <a:lnTo>
                  <a:pt x="0"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4" name="Freeform 33">
            <a:extLst>
              <a:ext uri="{FF2B5EF4-FFF2-40B4-BE49-F238E27FC236}">
                <a16:creationId xmlns:a16="http://schemas.microsoft.com/office/drawing/2014/main" id="{13FFFB91-11D6-489C-8DF1-A6074D239437}"/>
              </a:ext>
            </a:extLst>
          </p:cNvPr>
          <p:cNvSpPr>
            <a:spLocks/>
          </p:cNvSpPr>
          <p:nvPr/>
        </p:nvSpPr>
        <p:spPr bwMode="auto">
          <a:xfrm>
            <a:off x="9533357" y="2971780"/>
            <a:ext cx="83867" cy="1207219"/>
          </a:xfrm>
          <a:custGeom>
            <a:avLst/>
            <a:gdLst>
              <a:gd name="T0" fmla="*/ 0 w 109"/>
              <a:gd name="T1" fmla="*/ 16 h 1569"/>
              <a:gd name="T2" fmla="*/ 92 w 109"/>
              <a:gd name="T3" fmla="*/ 16 h 1569"/>
              <a:gd name="T4" fmla="*/ 92 w 109"/>
              <a:gd name="T5" fmla="*/ 1553 h 1569"/>
              <a:gd name="T6" fmla="*/ 0 w 109"/>
              <a:gd name="T7" fmla="*/ 1553 h 1569"/>
              <a:gd name="T8" fmla="*/ 0 w 109"/>
              <a:gd name="T9" fmla="*/ 1569 h 1569"/>
              <a:gd name="T10" fmla="*/ 109 w 109"/>
              <a:gd name="T11" fmla="*/ 1569 h 1569"/>
              <a:gd name="T12" fmla="*/ 109 w 109"/>
              <a:gd name="T13" fmla="*/ 0 h 1569"/>
              <a:gd name="T14" fmla="*/ 0 w 109"/>
              <a:gd name="T15" fmla="*/ 0 h 1569"/>
              <a:gd name="T16" fmla="*/ 0 w 109"/>
              <a:gd name="T17" fmla="*/ 16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569">
                <a:moveTo>
                  <a:pt x="0" y="16"/>
                </a:moveTo>
                <a:lnTo>
                  <a:pt x="92" y="16"/>
                </a:lnTo>
                <a:lnTo>
                  <a:pt x="92" y="1553"/>
                </a:lnTo>
                <a:lnTo>
                  <a:pt x="0" y="1553"/>
                </a:lnTo>
                <a:lnTo>
                  <a:pt x="0" y="1569"/>
                </a:lnTo>
                <a:lnTo>
                  <a:pt x="109" y="1569"/>
                </a:lnTo>
                <a:lnTo>
                  <a:pt x="109" y="0"/>
                </a:lnTo>
                <a:lnTo>
                  <a:pt x="0" y="0"/>
                </a:lnTo>
                <a:lnTo>
                  <a:pt x="0"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5" name="Rectangle 74">
            <a:extLst>
              <a:ext uri="{FF2B5EF4-FFF2-40B4-BE49-F238E27FC236}">
                <a16:creationId xmlns:a16="http://schemas.microsoft.com/office/drawing/2014/main" id="{E1105FA7-42BA-431B-8197-A3B5FB69B72F}"/>
              </a:ext>
            </a:extLst>
          </p:cNvPr>
          <p:cNvSpPr>
            <a:spLocks noChangeArrowheads="1"/>
          </p:cNvSpPr>
          <p:nvPr/>
        </p:nvSpPr>
        <p:spPr bwMode="auto">
          <a:xfrm>
            <a:off x="9610298" y="3569619"/>
            <a:ext cx="88484" cy="1308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6" name="Freeform 35">
            <a:extLst>
              <a:ext uri="{FF2B5EF4-FFF2-40B4-BE49-F238E27FC236}">
                <a16:creationId xmlns:a16="http://schemas.microsoft.com/office/drawing/2014/main" id="{C87A575A-13BA-410A-931D-227A9CFC19D4}"/>
              </a:ext>
            </a:extLst>
          </p:cNvPr>
          <p:cNvSpPr>
            <a:spLocks/>
          </p:cNvSpPr>
          <p:nvPr/>
        </p:nvSpPr>
        <p:spPr bwMode="auto">
          <a:xfrm>
            <a:off x="9610298" y="3569619"/>
            <a:ext cx="88484" cy="13081"/>
          </a:xfrm>
          <a:custGeom>
            <a:avLst/>
            <a:gdLst>
              <a:gd name="T0" fmla="*/ 0 w 115"/>
              <a:gd name="T1" fmla="*/ 17 h 17"/>
              <a:gd name="T2" fmla="*/ 115 w 115"/>
              <a:gd name="T3" fmla="*/ 17 h 17"/>
              <a:gd name="T4" fmla="*/ 115 w 115"/>
              <a:gd name="T5" fmla="*/ 0 h 17"/>
              <a:gd name="T6" fmla="*/ 0 w 115"/>
              <a:gd name="T7" fmla="*/ 0 h 17"/>
            </a:gdLst>
            <a:ahLst/>
            <a:cxnLst>
              <a:cxn ang="0">
                <a:pos x="T0" y="T1"/>
              </a:cxn>
              <a:cxn ang="0">
                <a:pos x="T2" y="T3"/>
              </a:cxn>
              <a:cxn ang="0">
                <a:pos x="T4" y="T5"/>
              </a:cxn>
              <a:cxn ang="0">
                <a:pos x="T6" y="T7"/>
              </a:cxn>
            </a:cxnLst>
            <a:rect l="0" t="0" r="r" b="b"/>
            <a:pathLst>
              <a:path w="115" h="17">
                <a:moveTo>
                  <a:pt x="0" y="17"/>
                </a:moveTo>
                <a:lnTo>
                  <a:pt x="115" y="17"/>
                </a:lnTo>
                <a:lnTo>
                  <a:pt x="115"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7" name="Rectangle 76">
            <a:extLst>
              <a:ext uri="{FF2B5EF4-FFF2-40B4-BE49-F238E27FC236}">
                <a16:creationId xmlns:a16="http://schemas.microsoft.com/office/drawing/2014/main" id="{2ED37EC9-90AE-4742-BF60-22EBC405FE04}"/>
              </a:ext>
            </a:extLst>
          </p:cNvPr>
          <p:cNvSpPr>
            <a:spLocks noChangeArrowheads="1"/>
          </p:cNvSpPr>
          <p:nvPr/>
        </p:nvSpPr>
        <p:spPr bwMode="auto">
          <a:xfrm>
            <a:off x="9828044" y="3661950"/>
            <a:ext cx="262372" cy="20774"/>
          </a:xfrm>
          <a:prstGeom prst="rect">
            <a:avLst/>
          </a:prstGeom>
          <a:solidFill>
            <a:srgbClr val="5C2D9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8" name="Rectangle 77">
            <a:extLst>
              <a:ext uri="{FF2B5EF4-FFF2-40B4-BE49-F238E27FC236}">
                <a16:creationId xmlns:a16="http://schemas.microsoft.com/office/drawing/2014/main" id="{E1E86FEF-E68B-4C2A-BEFB-E443A8C99646}"/>
              </a:ext>
            </a:extLst>
          </p:cNvPr>
          <p:cNvSpPr>
            <a:spLocks noChangeArrowheads="1"/>
          </p:cNvSpPr>
          <p:nvPr/>
        </p:nvSpPr>
        <p:spPr bwMode="auto">
          <a:xfrm>
            <a:off x="10090416" y="3661950"/>
            <a:ext cx="403175" cy="20774"/>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9" name="Rectangle 78">
            <a:extLst>
              <a:ext uri="{FF2B5EF4-FFF2-40B4-BE49-F238E27FC236}">
                <a16:creationId xmlns:a16="http://schemas.microsoft.com/office/drawing/2014/main" id="{4987D2B3-3B9D-44F4-A4D7-C2C87D5D7655}"/>
              </a:ext>
            </a:extLst>
          </p:cNvPr>
          <p:cNvSpPr>
            <a:spLocks noChangeArrowheads="1"/>
          </p:cNvSpPr>
          <p:nvPr/>
        </p:nvSpPr>
        <p:spPr bwMode="auto">
          <a:xfrm>
            <a:off x="9828044" y="3745046"/>
            <a:ext cx="665547" cy="19235"/>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80" name="Rectangle 79">
            <a:extLst>
              <a:ext uri="{FF2B5EF4-FFF2-40B4-BE49-F238E27FC236}">
                <a16:creationId xmlns:a16="http://schemas.microsoft.com/office/drawing/2014/main" id="{B1125BD5-AC02-449B-B45E-D5B429174638}"/>
              </a:ext>
            </a:extLst>
          </p:cNvPr>
          <p:cNvSpPr>
            <a:spLocks noChangeArrowheads="1"/>
          </p:cNvSpPr>
          <p:nvPr/>
        </p:nvSpPr>
        <p:spPr bwMode="auto">
          <a:xfrm>
            <a:off x="9828044" y="3826604"/>
            <a:ext cx="665547" cy="18466"/>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81" name="Rectangle 80">
            <a:extLst>
              <a:ext uri="{FF2B5EF4-FFF2-40B4-BE49-F238E27FC236}">
                <a16:creationId xmlns:a16="http://schemas.microsoft.com/office/drawing/2014/main" id="{11C92AAB-8ABA-4246-9CF4-AD37B2385F69}"/>
              </a:ext>
            </a:extLst>
          </p:cNvPr>
          <p:cNvSpPr>
            <a:spLocks noChangeArrowheads="1"/>
          </p:cNvSpPr>
          <p:nvPr/>
        </p:nvSpPr>
        <p:spPr bwMode="auto">
          <a:xfrm>
            <a:off x="9828044" y="3908163"/>
            <a:ext cx="665547" cy="18466"/>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82" name="Rectangle 81">
            <a:extLst>
              <a:ext uri="{FF2B5EF4-FFF2-40B4-BE49-F238E27FC236}">
                <a16:creationId xmlns:a16="http://schemas.microsoft.com/office/drawing/2014/main" id="{6AE972A5-45C1-4568-BC21-5333530B33D9}"/>
              </a:ext>
            </a:extLst>
          </p:cNvPr>
          <p:cNvSpPr>
            <a:spLocks noChangeArrowheads="1"/>
          </p:cNvSpPr>
          <p:nvPr/>
        </p:nvSpPr>
        <p:spPr bwMode="auto">
          <a:xfrm>
            <a:off x="10194288" y="3908163"/>
            <a:ext cx="299304" cy="20005"/>
          </a:xfrm>
          <a:prstGeom prst="rect">
            <a:avLst/>
          </a:prstGeom>
          <a:solidFill>
            <a:srgbClr val="40C5A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83" name="Rectangle 82">
            <a:extLst>
              <a:ext uri="{FF2B5EF4-FFF2-40B4-BE49-F238E27FC236}">
                <a16:creationId xmlns:a16="http://schemas.microsoft.com/office/drawing/2014/main" id="{4ABE587A-A129-44D7-8556-8BF18BE0F025}"/>
              </a:ext>
            </a:extLst>
          </p:cNvPr>
          <p:cNvSpPr>
            <a:spLocks noChangeArrowheads="1"/>
          </p:cNvSpPr>
          <p:nvPr/>
        </p:nvSpPr>
        <p:spPr bwMode="auto">
          <a:xfrm>
            <a:off x="9828044" y="3989721"/>
            <a:ext cx="665547" cy="18466"/>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84" name="Rectangle 83">
            <a:extLst>
              <a:ext uri="{FF2B5EF4-FFF2-40B4-BE49-F238E27FC236}">
                <a16:creationId xmlns:a16="http://schemas.microsoft.com/office/drawing/2014/main" id="{A42537B4-A5E9-47DB-926E-2FFDC5F6780F}"/>
              </a:ext>
            </a:extLst>
          </p:cNvPr>
          <p:cNvSpPr>
            <a:spLocks noChangeArrowheads="1"/>
          </p:cNvSpPr>
          <p:nvPr/>
        </p:nvSpPr>
        <p:spPr bwMode="auto">
          <a:xfrm>
            <a:off x="9828044" y="4071280"/>
            <a:ext cx="665547" cy="18466"/>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85" name="Rectangle 84">
            <a:extLst>
              <a:ext uri="{FF2B5EF4-FFF2-40B4-BE49-F238E27FC236}">
                <a16:creationId xmlns:a16="http://schemas.microsoft.com/office/drawing/2014/main" id="{D278E41A-8999-48FC-BA17-E1206833EFF0}"/>
              </a:ext>
            </a:extLst>
          </p:cNvPr>
          <p:cNvSpPr>
            <a:spLocks noChangeArrowheads="1"/>
          </p:cNvSpPr>
          <p:nvPr/>
        </p:nvSpPr>
        <p:spPr bwMode="auto">
          <a:xfrm>
            <a:off x="9828044" y="4071280"/>
            <a:ext cx="366243" cy="18466"/>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86" name="Freeform 45">
            <a:extLst>
              <a:ext uri="{FF2B5EF4-FFF2-40B4-BE49-F238E27FC236}">
                <a16:creationId xmlns:a16="http://schemas.microsoft.com/office/drawing/2014/main" id="{F6EFCF06-6D3A-4710-9F8A-2E8BC0A960FB}"/>
              </a:ext>
            </a:extLst>
          </p:cNvPr>
          <p:cNvSpPr>
            <a:spLocks/>
          </p:cNvSpPr>
          <p:nvPr/>
        </p:nvSpPr>
        <p:spPr bwMode="auto">
          <a:xfrm>
            <a:off x="9807270" y="3309556"/>
            <a:ext cx="303921" cy="358549"/>
          </a:xfrm>
          <a:custGeom>
            <a:avLst/>
            <a:gdLst>
              <a:gd name="T0" fmla="*/ 164 w 193"/>
              <a:gd name="T1" fmla="*/ 113 h 229"/>
              <a:gd name="T2" fmla="*/ 97 w 193"/>
              <a:gd name="T3" fmla="*/ 229 h 229"/>
              <a:gd name="T4" fmla="*/ 30 w 193"/>
              <a:gd name="T5" fmla="*/ 113 h 229"/>
              <a:gd name="T6" fmla="*/ 95 w 193"/>
              <a:gd name="T7" fmla="*/ 0 h 229"/>
              <a:gd name="T8" fmla="*/ 98 w 193"/>
              <a:gd name="T9" fmla="*/ 0 h 229"/>
              <a:gd name="T10" fmla="*/ 164 w 193"/>
              <a:gd name="T11" fmla="*/ 113 h 229"/>
            </a:gdLst>
            <a:ahLst/>
            <a:cxnLst>
              <a:cxn ang="0">
                <a:pos x="T0" y="T1"/>
              </a:cxn>
              <a:cxn ang="0">
                <a:pos x="T2" y="T3"/>
              </a:cxn>
              <a:cxn ang="0">
                <a:pos x="T4" y="T5"/>
              </a:cxn>
              <a:cxn ang="0">
                <a:pos x="T6" y="T7"/>
              </a:cxn>
              <a:cxn ang="0">
                <a:pos x="T8" y="T9"/>
              </a:cxn>
              <a:cxn ang="0">
                <a:pos x="T10" y="T11"/>
              </a:cxn>
            </a:cxnLst>
            <a:rect l="0" t="0" r="r" b="b"/>
            <a:pathLst>
              <a:path w="193" h="229">
                <a:moveTo>
                  <a:pt x="164" y="113"/>
                </a:moveTo>
                <a:cubicBezTo>
                  <a:pt x="97" y="229"/>
                  <a:pt x="97" y="229"/>
                  <a:pt x="97" y="229"/>
                </a:cubicBezTo>
                <a:cubicBezTo>
                  <a:pt x="30" y="113"/>
                  <a:pt x="30" y="113"/>
                  <a:pt x="30" y="113"/>
                </a:cubicBezTo>
                <a:cubicBezTo>
                  <a:pt x="0" y="63"/>
                  <a:pt x="37" y="0"/>
                  <a:pt x="95" y="0"/>
                </a:cubicBezTo>
                <a:cubicBezTo>
                  <a:pt x="98" y="0"/>
                  <a:pt x="98" y="0"/>
                  <a:pt x="98" y="0"/>
                </a:cubicBezTo>
                <a:cubicBezTo>
                  <a:pt x="156" y="0"/>
                  <a:pt x="193" y="63"/>
                  <a:pt x="164" y="113"/>
                </a:cubicBezTo>
                <a:close/>
              </a:path>
            </a:pathLst>
          </a:custGeom>
          <a:solidFill>
            <a:srgbClr val="5C2D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87" name="Freeform 46">
            <a:extLst>
              <a:ext uri="{FF2B5EF4-FFF2-40B4-BE49-F238E27FC236}">
                <a16:creationId xmlns:a16="http://schemas.microsoft.com/office/drawing/2014/main" id="{B1B66AC3-8A39-417C-B684-6A9439A1E122}"/>
              </a:ext>
            </a:extLst>
          </p:cNvPr>
          <p:cNvSpPr>
            <a:spLocks/>
          </p:cNvSpPr>
          <p:nvPr/>
        </p:nvSpPr>
        <p:spPr bwMode="auto">
          <a:xfrm>
            <a:off x="9895753" y="3347256"/>
            <a:ext cx="126954" cy="230057"/>
          </a:xfrm>
          <a:custGeom>
            <a:avLst/>
            <a:gdLst>
              <a:gd name="T0" fmla="*/ 81 w 81"/>
              <a:gd name="T1" fmla="*/ 78 h 147"/>
              <a:gd name="T2" fmla="*/ 78 w 81"/>
              <a:gd name="T3" fmla="*/ 71 h 147"/>
              <a:gd name="T4" fmla="*/ 78 w 81"/>
              <a:gd name="T5" fmla="*/ 64 h 147"/>
              <a:gd name="T6" fmla="*/ 78 w 81"/>
              <a:gd name="T7" fmla="*/ 57 h 147"/>
              <a:gd name="T8" fmla="*/ 58 w 81"/>
              <a:gd name="T9" fmla="*/ 24 h 147"/>
              <a:gd name="T10" fmla="*/ 59 w 81"/>
              <a:gd name="T11" fmla="*/ 18 h 147"/>
              <a:gd name="T12" fmla="*/ 41 w 81"/>
              <a:gd name="T13" fmla="*/ 0 h 147"/>
              <a:gd name="T14" fmla="*/ 23 w 81"/>
              <a:gd name="T15" fmla="*/ 18 h 147"/>
              <a:gd name="T16" fmla="*/ 23 w 81"/>
              <a:gd name="T17" fmla="*/ 24 h 147"/>
              <a:gd name="T18" fmla="*/ 3 w 81"/>
              <a:gd name="T19" fmla="*/ 57 h 147"/>
              <a:gd name="T20" fmla="*/ 3 w 81"/>
              <a:gd name="T21" fmla="*/ 64 h 147"/>
              <a:gd name="T22" fmla="*/ 3 w 81"/>
              <a:gd name="T23" fmla="*/ 72 h 147"/>
              <a:gd name="T24" fmla="*/ 0 w 81"/>
              <a:gd name="T25" fmla="*/ 78 h 147"/>
              <a:gd name="T26" fmla="*/ 3 w 81"/>
              <a:gd name="T27" fmla="*/ 84 h 147"/>
              <a:gd name="T28" fmla="*/ 3 w 81"/>
              <a:gd name="T29" fmla="*/ 96 h 147"/>
              <a:gd name="T30" fmla="*/ 8 w 81"/>
              <a:gd name="T31" fmla="*/ 110 h 147"/>
              <a:gd name="T32" fmla="*/ 8 w 81"/>
              <a:gd name="T33" fmla="*/ 110 h 147"/>
              <a:gd name="T34" fmla="*/ 8 w 81"/>
              <a:gd name="T35" fmla="*/ 92 h 147"/>
              <a:gd name="T36" fmla="*/ 24 w 81"/>
              <a:gd name="T37" fmla="*/ 111 h 147"/>
              <a:gd name="T38" fmla="*/ 24 w 81"/>
              <a:gd name="T39" fmla="*/ 122 h 147"/>
              <a:gd name="T40" fmla="*/ 15 w 81"/>
              <a:gd name="T41" fmla="*/ 122 h 147"/>
              <a:gd name="T42" fmla="*/ 41 w 81"/>
              <a:gd name="T43" fmla="*/ 147 h 147"/>
              <a:gd name="T44" fmla="*/ 66 w 81"/>
              <a:gd name="T45" fmla="*/ 122 h 147"/>
              <a:gd name="T46" fmla="*/ 58 w 81"/>
              <a:gd name="T47" fmla="*/ 122 h 147"/>
              <a:gd name="T48" fmla="*/ 58 w 81"/>
              <a:gd name="T49" fmla="*/ 111 h 147"/>
              <a:gd name="T50" fmla="*/ 73 w 81"/>
              <a:gd name="T51" fmla="*/ 92 h 147"/>
              <a:gd name="T52" fmla="*/ 73 w 81"/>
              <a:gd name="T53" fmla="*/ 110 h 147"/>
              <a:gd name="T54" fmla="*/ 73 w 81"/>
              <a:gd name="T55" fmla="*/ 110 h 147"/>
              <a:gd name="T56" fmla="*/ 78 w 81"/>
              <a:gd name="T57" fmla="*/ 96 h 147"/>
              <a:gd name="T58" fmla="*/ 78 w 81"/>
              <a:gd name="T59" fmla="*/ 84 h 147"/>
              <a:gd name="T60" fmla="*/ 81 w 81"/>
              <a:gd name="T61" fmla="*/ 7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1" h="147">
                <a:moveTo>
                  <a:pt x="81" y="78"/>
                </a:moveTo>
                <a:cubicBezTo>
                  <a:pt x="81" y="75"/>
                  <a:pt x="80" y="73"/>
                  <a:pt x="78" y="71"/>
                </a:cubicBezTo>
                <a:cubicBezTo>
                  <a:pt x="78" y="64"/>
                  <a:pt x="78" y="64"/>
                  <a:pt x="78" y="64"/>
                </a:cubicBezTo>
                <a:cubicBezTo>
                  <a:pt x="78" y="57"/>
                  <a:pt x="78" y="57"/>
                  <a:pt x="78" y="57"/>
                </a:cubicBezTo>
                <a:cubicBezTo>
                  <a:pt x="78" y="42"/>
                  <a:pt x="70" y="30"/>
                  <a:pt x="58" y="24"/>
                </a:cubicBezTo>
                <a:cubicBezTo>
                  <a:pt x="58" y="22"/>
                  <a:pt x="59" y="20"/>
                  <a:pt x="59" y="18"/>
                </a:cubicBezTo>
                <a:cubicBezTo>
                  <a:pt x="59" y="8"/>
                  <a:pt x="51" y="0"/>
                  <a:pt x="41" y="0"/>
                </a:cubicBezTo>
                <a:cubicBezTo>
                  <a:pt x="31" y="0"/>
                  <a:pt x="23" y="8"/>
                  <a:pt x="23" y="18"/>
                </a:cubicBezTo>
                <a:cubicBezTo>
                  <a:pt x="23" y="20"/>
                  <a:pt x="23" y="22"/>
                  <a:pt x="23" y="24"/>
                </a:cubicBezTo>
                <a:cubicBezTo>
                  <a:pt x="11" y="30"/>
                  <a:pt x="3" y="42"/>
                  <a:pt x="3" y="57"/>
                </a:cubicBezTo>
                <a:cubicBezTo>
                  <a:pt x="3" y="64"/>
                  <a:pt x="3" y="64"/>
                  <a:pt x="3" y="64"/>
                </a:cubicBezTo>
                <a:cubicBezTo>
                  <a:pt x="3" y="72"/>
                  <a:pt x="3" y="72"/>
                  <a:pt x="3" y="72"/>
                </a:cubicBezTo>
                <a:cubicBezTo>
                  <a:pt x="1" y="73"/>
                  <a:pt x="0" y="75"/>
                  <a:pt x="0" y="78"/>
                </a:cubicBezTo>
                <a:cubicBezTo>
                  <a:pt x="0" y="80"/>
                  <a:pt x="1" y="83"/>
                  <a:pt x="3" y="84"/>
                </a:cubicBezTo>
                <a:cubicBezTo>
                  <a:pt x="3" y="96"/>
                  <a:pt x="3" y="96"/>
                  <a:pt x="3" y="96"/>
                </a:cubicBezTo>
                <a:cubicBezTo>
                  <a:pt x="3" y="101"/>
                  <a:pt x="5" y="106"/>
                  <a:pt x="8" y="110"/>
                </a:cubicBezTo>
                <a:cubicBezTo>
                  <a:pt x="8" y="110"/>
                  <a:pt x="8" y="110"/>
                  <a:pt x="8" y="110"/>
                </a:cubicBezTo>
                <a:cubicBezTo>
                  <a:pt x="8" y="92"/>
                  <a:pt x="8" y="92"/>
                  <a:pt x="8" y="92"/>
                </a:cubicBezTo>
                <a:cubicBezTo>
                  <a:pt x="11" y="100"/>
                  <a:pt x="16" y="107"/>
                  <a:pt x="24" y="111"/>
                </a:cubicBezTo>
                <a:cubicBezTo>
                  <a:pt x="24" y="122"/>
                  <a:pt x="24" y="122"/>
                  <a:pt x="24" y="122"/>
                </a:cubicBezTo>
                <a:cubicBezTo>
                  <a:pt x="15" y="122"/>
                  <a:pt x="15" y="122"/>
                  <a:pt x="15" y="122"/>
                </a:cubicBezTo>
                <a:cubicBezTo>
                  <a:pt x="15" y="136"/>
                  <a:pt x="27" y="147"/>
                  <a:pt x="41" y="147"/>
                </a:cubicBezTo>
                <a:cubicBezTo>
                  <a:pt x="55" y="147"/>
                  <a:pt x="66" y="136"/>
                  <a:pt x="66" y="122"/>
                </a:cubicBezTo>
                <a:cubicBezTo>
                  <a:pt x="58" y="122"/>
                  <a:pt x="58" y="122"/>
                  <a:pt x="58" y="122"/>
                </a:cubicBezTo>
                <a:cubicBezTo>
                  <a:pt x="58" y="111"/>
                  <a:pt x="58" y="111"/>
                  <a:pt x="58" y="111"/>
                </a:cubicBezTo>
                <a:cubicBezTo>
                  <a:pt x="65" y="107"/>
                  <a:pt x="70" y="100"/>
                  <a:pt x="73" y="92"/>
                </a:cubicBezTo>
                <a:cubicBezTo>
                  <a:pt x="73" y="110"/>
                  <a:pt x="73" y="110"/>
                  <a:pt x="73" y="110"/>
                </a:cubicBezTo>
                <a:cubicBezTo>
                  <a:pt x="73" y="110"/>
                  <a:pt x="73" y="110"/>
                  <a:pt x="73" y="110"/>
                </a:cubicBezTo>
                <a:cubicBezTo>
                  <a:pt x="76" y="106"/>
                  <a:pt x="78" y="101"/>
                  <a:pt x="78" y="96"/>
                </a:cubicBezTo>
                <a:cubicBezTo>
                  <a:pt x="78" y="84"/>
                  <a:pt x="78" y="84"/>
                  <a:pt x="78" y="84"/>
                </a:cubicBezTo>
                <a:cubicBezTo>
                  <a:pt x="80" y="83"/>
                  <a:pt x="81" y="80"/>
                  <a:pt x="81" y="7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88" name="Freeform 47">
            <a:extLst>
              <a:ext uri="{FF2B5EF4-FFF2-40B4-BE49-F238E27FC236}">
                <a16:creationId xmlns:a16="http://schemas.microsoft.com/office/drawing/2014/main" id="{D1B51885-ABAA-4D72-B374-1AD2479A47F5}"/>
              </a:ext>
            </a:extLst>
          </p:cNvPr>
          <p:cNvSpPr>
            <a:spLocks/>
          </p:cNvSpPr>
          <p:nvPr/>
        </p:nvSpPr>
        <p:spPr bwMode="auto">
          <a:xfrm>
            <a:off x="10192749" y="3555770"/>
            <a:ext cx="302382" cy="360088"/>
          </a:xfrm>
          <a:custGeom>
            <a:avLst/>
            <a:gdLst>
              <a:gd name="T0" fmla="*/ 163 w 192"/>
              <a:gd name="T1" fmla="*/ 114 h 230"/>
              <a:gd name="T2" fmla="*/ 96 w 192"/>
              <a:gd name="T3" fmla="*/ 230 h 230"/>
              <a:gd name="T4" fmla="*/ 29 w 192"/>
              <a:gd name="T5" fmla="*/ 114 h 230"/>
              <a:gd name="T6" fmla="*/ 95 w 192"/>
              <a:gd name="T7" fmla="*/ 0 h 230"/>
              <a:gd name="T8" fmla="*/ 97 w 192"/>
              <a:gd name="T9" fmla="*/ 0 h 230"/>
              <a:gd name="T10" fmla="*/ 163 w 192"/>
              <a:gd name="T11" fmla="*/ 114 h 230"/>
            </a:gdLst>
            <a:ahLst/>
            <a:cxnLst>
              <a:cxn ang="0">
                <a:pos x="T0" y="T1"/>
              </a:cxn>
              <a:cxn ang="0">
                <a:pos x="T2" y="T3"/>
              </a:cxn>
              <a:cxn ang="0">
                <a:pos x="T4" y="T5"/>
              </a:cxn>
              <a:cxn ang="0">
                <a:pos x="T6" y="T7"/>
              </a:cxn>
              <a:cxn ang="0">
                <a:pos x="T8" y="T9"/>
              </a:cxn>
              <a:cxn ang="0">
                <a:pos x="T10" y="T11"/>
              </a:cxn>
            </a:cxnLst>
            <a:rect l="0" t="0" r="r" b="b"/>
            <a:pathLst>
              <a:path w="192" h="230">
                <a:moveTo>
                  <a:pt x="163" y="114"/>
                </a:moveTo>
                <a:cubicBezTo>
                  <a:pt x="96" y="230"/>
                  <a:pt x="96" y="230"/>
                  <a:pt x="96" y="230"/>
                </a:cubicBezTo>
                <a:cubicBezTo>
                  <a:pt x="29" y="114"/>
                  <a:pt x="29" y="114"/>
                  <a:pt x="29" y="114"/>
                </a:cubicBezTo>
                <a:cubicBezTo>
                  <a:pt x="0" y="64"/>
                  <a:pt x="36" y="0"/>
                  <a:pt x="95" y="0"/>
                </a:cubicBezTo>
                <a:cubicBezTo>
                  <a:pt x="97" y="0"/>
                  <a:pt x="97" y="0"/>
                  <a:pt x="97" y="0"/>
                </a:cubicBezTo>
                <a:cubicBezTo>
                  <a:pt x="156" y="0"/>
                  <a:pt x="192" y="63"/>
                  <a:pt x="163" y="114"/>
                </a:cubicBezTo>
                <a:close/>
              </a:path>
            </a:pathLst>
          </a:custGeom>
          <a:solidFill>
            <a:srgbClr val="40C5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89" name="Freeform 48">
            <a:extLst>
              <a:ext uri="{FF2B5EF4-FFF2-40B4-BE49-F238E27FC236}">
                <a16:creationId xmlns:a16="http://schemas.microsoft.com/office/drawing/2014/main" id="{5AD3A239-D204-49D8-A84F-875A4CB50F5E}"/>
              </a:ext>
            </a:extLst>
          </p:cNvPr>
          <p:cNvSpPr>
            <a:spLocks/>
          </p:cNvSpPr>
          <p:nvPr/>
        </p:nvSpPr>
        <p:spPr bwMode="auto">
          <a:xfrm>
            <a:off x="9859590" y="3720425"/>
            <a:ext cx="301612" cy="360088"/>
          </a:xfrm>
          <a:custGeom>
            <a:avLst/>
            <a:gdLst>
              <a:gd name="T0" fmla="*/ 163 w 192"/>
              <a:gd name="T1" fmla="*/ 114 h 230"/>
              <a:gd name="T2" fmla="*/ 96 w 192"/>
              <a:gd name="T3" fmla="*/ 230 h 230"/>
              <a:gd name="T4" fmla="*/ 29 w 192"/>
              <a:gd name="T5" fmla="*/ 114 h 230"/>
              <a:gd name="T6" fmla="*/ 94 w 192"/>
              <a:gd name="T7" fmla="*/ 0 h 230"/>
              <a:gd name="T8" fmla="*/ 97 w 192"/>
              <a:gd name="T9" fmla="*/ 0 h 230"/>
              <a:gd name="T10" fmla="*/ 163 w 192"/>
              <a:gd name="T11" fmla="*/ 114 h 230"/>
            </a:gdLst>
            <a:ahLst/>
            <a:cxnLst>
              <a:cxn ang="0">
                <a:pos x="T0" y="T1"/>
              </a:cxn>
              <a:cxn ang="0">
                <a:pos x="T2" y="T3"/>
              </a:cxn>
              <a:cxn ang="0">
                <a:pos x="T4" y="T5"/>
              </a:cxn>
              <a:cxn ang="0">
                <a:pos x="T6" y="T7"/>
              </a:cxn>
              <a:cxn ang="0">
                <a:pos x="T8" y="T9"/>
              </a:cxn>
              <a:cxn ang="0">
                <a:pos x="T10" y="T11"/>
              </a:cxn>
            </a:cxnLst>
            <a:rect l="0" t="0" r="r" b="b"/>
            <a:pathLst>
              <a:path w="192" h="230">
                <a:moveTo>
                  <a:pt x="163" y="114"/>
                </a:moveTo>
                <a:cubicBezTo>
                  <a:pt x="96" y="230"/>
                  <a:pt x="96" y="230"/>
                  <a:pt x="96" y="230"/>
                </a:cubicBezTo>
                <a:cubicBezTo>
                  <a:pt x="29" y="114"/>
                  <a:pt x="29" y="114"/>
                  <a:pt x="29" y="114"/>
                </a:cubicBezTo>
                <a:cubicBezTo>
                  <a:pt x="0" y="64"/>
                  <a:pt x="36" y="0"/>
                  <a:pt x="94" y="0"/>
                </a:cubicBezTo>
                <a:cubicBezTo>
                  <a:pt x="97" y="0"/>
                  <a:pt x="97" y="0"/>
                  <a:pt x="97" y="0"/>
                </a:cubicBezTo>
                <a:cubicBezTo>
                  <a:pt x="155" y="0"/>
                  <a:pt x="192" y="64"/>
                  <a:pt x="163" y="114"/>
                </a:cubicBez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90" name="Rectangle 89">
            <a:extLst>
              <a:ext uri="{FF2B5EF4-FFF2-40B4-BE49-F238E27FC236}">
                <a16:creationId xmlns:a16="http://schemas.microsoft.com/office/drawing/2014/main" id="{1386AA25-3EA7-4934-9483-876CF7588C22}"/>
              </a:ext>
            </a:extLst>
          </p:cNvPr>
          <p:cNvSpPr>
            <a:spLocks noChangeArrowheads="1"/>
          </p:cNvSpPr>
          <p:nvPr/>
        </p:nvSpPr>
        <p:spPr bwMode="auto">
          <a:xfrm>
            <a:off x="10639781" y="3569619"/>
            <a:ext cx="165425" cy="1308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91" name="Freeform 50">
            <a:extLst>
              <a:ext uri="{FF2B5EF4-FFF2-40B4-BE49-F238E27FC236}">
                <a16:creationId xmlns:a16="http://schemas.microsoft.com/office/drawing/2014/main" id="{471FBFCD-9AD3-4552-95CF-BFA994056A31}"/>
              </a:ext>
            </a:extLst>
          </p:cNvPr>
          <p:cNvSpPr>
            <a:spLocks/>
          </p:cNvSpPr>
          <p:nvPr/>
        </p:nvSpPr>
        <p:spPr bwMode="auto">
          <a:xfrm>
            <a:off x="10639781" y="3569619"/>
            <a:ext cx="165425" cy="13081"/>
          </a:xfrm>
          <a:custGeom>
            <a:avLst/>
            <a:gdLst>
              <a:gd name="T0" fmla="*/ 215 w 215"/>
              <a:gd name="T1" fmla="*/ 0 h 17"/>
              <a:gd name="T2" fmla="*/ 0 w 215"/>
              <a:gd name="T3" fmla="*/ 0 h 17"/>
              <a:gd name="T4" fmla="*/ 0 w 215"/>
              <a:gd name="T5" fmla="*/ 17 h 17"/>
              <a:gd name="T6" fmla="*/ 215 w 215"/>
              <a:gd name="T7" fmla="*/ 17 h 17"/>
            </a:gdLst>
            <a:ahLst/>
            <a:cxnLst>
              <a:cxn ang="0">
                <a:pos x="T0" y="T1"/>
              </a:cxn>
              <a:cxn ang="0">
                <a:pos x="T2" y="T3"/>
              </a:cxn>
              <a:cxn ang="0">
                <a:pos x="T4" y="T5"/>
              </a:cxn>
              <a:cxn ang="0">
                <a:pos x="T6" y="T7"/>
              </a:cxn>
            </a:cxnLst>
            <a:rect l="0" t="0" r="r" b="b"/>
            <a:pathLst>
              <a:path w="215" h="17">
                <a:moveTo>
                  <a:pt x="215" y="0"/>
                </a:moveTo>
                <a:lnTo>
                  <a:pt x="0" y="0"/>
                </a:lnTo>
                <a:lnTo>
                  <a:pt x="0" y="17"/>
                </a:lnTo>
                <a:lnTo>
                  <a:pt x="215" y="1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92" name="Freeform 51">
            <a:extLst>
              <a:ext uri="{FF2B5EF4-FFF2-40B4-BE49-F238E27FC236}">
                <a16:creationId xmlns:a16="http://schemas.microsoft.com/office/drawing/2014/main" id="{8360B0FB-49A8-4DAD-B844-F0DC1BEFFF4A}"/>
              </a:ext>
            </a:extLst>
          </p:cNvPr>
          <p:cNvSpPr>
            <a:spLocks/>
          </p:cNvSpPr>
          <p:nvPr/>
        </p:nvSpPr>
        <p:spPr bwMode="auto">
          <a:xfrm>
            <a:off x="10276615" y="3595010"/>
            <a:ext cx="135418" cy="213129"/>
          </a:xfrm>
          <a:custGeom>
            <a:avLst/>
            <a:gdLst>
              <a:gd name="T0" fmla="*/ 86 w 86"/>
              <a:gd name="T1" fmla="*/ 62 h 136"/>
              <a:gd name="T2" fmla="*/ 84 w 86"/>
              <a:gd name="T3" fmla="*/ 57 h 136"/>
              <a:gd name="T4" fmla="*/ 84 w 86"/>
              <a:gd name="T5" fmla="*/ 40 h 136"/>
              <a:gd name="T6" fmla="*/ 43 w 86"/>
              <a:gd name="T7" fmla="*/ 0 h 136"/>
              <a:gd name="T8" fmla="*/ 42 w 86"/>
              <a:gd name="T9" fmla="*/ 0 h 136"/>
              <a:gd name="T10" fmla="*/ 2 w 86"/>
              <a:gd name="T11" fmla="*/ 40 h 136"/>
              <a:gd name="T12" fmla="*/ 2 w 86"/>
              <a:gd name="T13" fmla="*/ 57 h 136"/>
              <a:gd name="T14" fmla="*/ 0 w 86"/>
              <a:gd name="T15" fmla="*/ 62 h 136"/>
              <a:gd name="T16" fmla="*/ 2 w 86"/>
              <a:gd name="T17" fmla="*/ 68 h 136"/>
              <a:gd name="T18" fmla="*/ 2 w 86"/>
              <a:gd name="T19" fmla="*/ 102 h 136"/>
              <a:gd name="T20" fmla="*/ 3 w 86"/>
              <a:gd name="T21" fmla="*/ 102 h 136"/>
              <a:gd name="T22" fmla="*/ 23 w 86"/>
              <a:gd name="T23" fmla="*/ 96 h 136"/>
              <a:gd name="T24" fmla="*/ 25 w 86"/>
              <a:gd name="T25" fmla="*/ 97 h 136"/>
              <a:gd name="T26" fmla="*/ 25 w 86"/>
              <a:gd name="T27" fmla="*/ 109 h 136"/>
              <a:gd name="T28" fmla="*/ 16 w 86"/>
              <a:gd name="T29" fmla="*/ 109 h 136"/>
              <a:gd name="T30" fmla="*/ 43 w 86"/>
              <a:gd name="T31" fmla="*/ 136 h 136"/>
              <a:gd name="T32" fmla="*/ 70 w 86"/>
              <a:gd name="T33" fmla="*/ 109 h 136"/>
              <a:gd name="T34" fmla="*/ 61 w 86"/>
              <a:gd name="T35" fmla="*/ 109 h 136"/>
              <a:gd name="T36" fmla="*/ 61 w 86"/>
              <a:gd name="T37" fmla="*/ 97 h 136"/>
              <a:gd name="T38" fmla="*/ 63 w 86"/>
              <a:gd name="T39" fmla="*/ 96 h 136"/>
              <a:gd name="T40" fmla="*/ 83 w 86"/>
              <a:gd name="T41" fmla="*/ 102 h 136"/>
              <a:gd name="T42" fmla="*/ 84 w 86"/>
              <a:gd name="T43" fmla="*/ 102 h 136"/>
              <a:gd name="T44" fmla="*/ 84 w 86"/>
              <a:gd name="T45" fmla="*/ 68 h 136"/>
              <a:gd name="T46" fmla="*/ 86 w 86"/>
              <a:gd name="T47" fmla="*/ 6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136">
                <a:moveTo>
                  <a:pt x="86" y="62"/>
                </a:moveTo>
                <a:cubicBezTo>
                  <a:pt x="86" y="60"/>
                  <a:pt x="85" y="58"/>
                  <a:pt x="84" y="57"/>
                </a:cubicBezTo>
                <a:cubicBezTo>
                  <a:pt x="84" y="40"/>
                  <a:pt x="84" y="40"/>
                  <a:pt x="84" y="40"/>
                </a:cubicBezTo>
                <a:cubicBezTo>
                  <a:pt x="84" y="18"/>
                  <a:pt x="66" y="0"/>
                  <a:pt x="43" y="0"/>
                </a:cubicBezTo>
                <a:cubicBezTo>
                  <a:pt x="42" y="0"/>
                  <a:pt x="42" y="0"/>
                  <a:pt x="42" y="0"/>
                </a:cubicBezTo>
                <a:cubicBezTo>
                  <a:pt x="20" y="0"/>
                  <a:pt x="2" y="18"/>
                  <a:pt x="2" y="40"/>
                </a:cubicBezTo>
                <a:cubicBezTo>
                  <a:pt x="2" y="57"/>
                  <a:pt x="2" y="57"/>
                  <a:pt x="2" y="57"/>
                </a:cubicBezTo>
                <a:cubicBezTo>
                  <a:pt x="1" y="58"/>
                  <a:pt x="0" y="60"/>
                  <a:pt x="0" y="62"/>
                </a:cubicBezTo>
                <a:cubicBezTo>
                  <a:pt x="0" y="64"/>
                  <a:pt x="1" y="66"/>
                  <a:pt x="2" y="68"/>
                </a:cubicBezTo>
                <a:cubicBezTo>
                  <a:pt x="2" y="102"/>
                  <a:pt x="2" y="102"/>
                  <a:pt x="2" y="102"/>
                </a:cubicBezTo>
                <a:cubicBezTo>
                  <a:pt x="3" y="102"/>
                  <a:pt x="3" y="102"/>
                  <a:pt x="3" y="102"/>
                </a:cubicBezTo>
                <a:cubicBezTo>
                  <a:pt x="10" y="102"/>
                  <a:pt x="17" y="100"/>
                  <a:pt x="23" y="96"/>
                </a:cubicBezTo>
                <a:cubicBezTo>
                  <a:pt x="24" y="97"/>
                  <a:pt x="24" y="97"/>
                  <a:pt x="25" y="97"/>
                </a:cubicBezTo>
                <a:cubicBezTo>
                  <a:pt x="25" y="109"/>
                  <a:pt x="25" y="109"/>
                  <a:pt x="25" y="109"/>
                </a:cubicBezTo>
                <a:cubicBezTo>
                  <a:pt x="16" y="109"/>
                  <a:pt x="16" y="109"/>
                  <a:pt x="16" y="109"/>
                </a:cubicBezTo>
                <a:cubicBezTo>
                  <a:pt x="16" y="124"/>
                  <a:pt x="28" y="136"/>
                  <a:pt x="43" y="136"/>
                </a:cubicBezTo>
                <a:cubicBezTo>
                  <a:pt x="58" y="136"/>
                  <a:pt x="70" y="124"/>
                  <a:pt x="70" y="109"/>
                </a:cubicBezTo>
                <a:cubicBezTo>
                  <a:pt x="61" y="109"/>
                  <a:pt x="61" y="109"/>
                  <a:pt x="61" y="109"/>
                </a:cubicBezTo>
                <a:cubicBezTo>
                  <a:pt x="61" y="97"/>
                  <a:pt x="61" y="97"/>
                  <a:pt x="61" y="97"/>
                </a:cubicBezTo>
                <a:cubicBezTo>
                  <a:pt x="61" y="97"/>
                  <a:pt x="62" y="97"/>
                  <a:pt x="63" y="96"/>
                </a:cubicBezTo>
                <a:cubicBezTo>
                  <a:pt x="69" y="100"/>
                  <a:pt x="76" y="102"/>
                  <a:pt x="83" y="102"/>
                </a:cubicBezTo>
                <a:cubicBezTo>
                  <a:pt x="84" y="102"/>
                  <a:pt x="84" y="102"/>
                  <a:pt x="84" y="102"/>
                </a:cubicBezTo>
                <a:cubicBezTo>
                  <a:pt x="84" y="68"/>
                  <a:pt x="84" y="68"/>
                  <a:pt x="84" y="68"/>
                </a:cubicBezTo>
                <a:cubicBezTo>
                  <a:pt x="85" y="66"/>
                  <a:pt x="86" y="64"/>
                  <a:pt x="86" y="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93" name="Freeform 52">
            <a:extLst>
              <a:ext uri="{FF2B5EF4-FFF2-40B4-BE49-F238E27FC236}">
                <a16:creationId xmlns:a16="http://schemas.microsoft.com/office/drawing/2014/main" id="{0749AD56-8BCF-4A20-94C5-B84A5E9A68B0}"/>
              </a:ext>
            </a:extLst>
          </p:cNvPr>
          <p:cNvSpPr>
            <a:spLocks/>
          </p:cNvSpPr>
          <p:nvPr/>
        </p:nvSpPr>
        <p:spPr bwMode="auto">
          <a:xfrm>
            <a:off x="10805207" y="3018715"/>
            <a:ext cx="993320" cy="1113349"/>
          </a:xfrm>
          <a:custGeom>
            <a:avLst/>
            <a:gdLst>
              <a:gd name="T0" fmla="*/ 591 w 631"/>
              <a:gd name="T1" fmla="*/ 561 h 711"/>
              <a:gd name="T2" fmla="*/ 356 w 631"/>
              <a:gd name="T3" fmla="*/ 697 h 711"/>
              <a:gd name="T4" fmla="*/ 276 w 631"/>
              <a:gd name="T5" fmla="*/ 697 h 711"/>
              <a:gd name="T6" fmla="*/ 40 w 631"/>
              <a:gd name="T7" fmla="*/ 561 h 711"/>
              <a:gd name="T8" fmla="*/ 0 w 631"/>
              <a:gd name="T9" fmla="*/ 492 h 711"/>
              <a:gd name="T10" fmla="*/ 0 w 631"/>
              <a:gd name="T11" fmla="*/ 220 h 711"/>
              <a:gd name="T12" fmla="*/ 40 w 631"/>
              <a:gd name="T13" fmla="*/ 150 h 711"/>
              <a:gd name="T14" fmla="*/ 275 w 631"/>
              <a:gd name="T15" fmla="*/ 14 h 711"/>
              <a:gd name="T16" fmla="*/ 355 w 631"/>
              <a:gd name="T17" fmla="*/ 14 h 711"/>
              <a:gd name="T18" fmla="*/ 591 w 631"/>
              <a:gd name="T19" fmla="*/ 150 h 711"/>
              <a:gd name="T20" fmla="*/ 631 w 631"/>
              <a:gd name="T21" fmla="*/ 219 h 711"/>
              <a:gd name="T22" fmla="*/ 631 w 631"/>
              <a:gd name="T23" fmla="*/ 491 h 711"/>
              <a:gd name="T24" fmla="*/ 591 w 631"/>
              <a:gd name="T25" fmla="*/ 5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1" h="711">
                <a:moveTo>
                  <a:pt x="591" y="561"/>
                </a:moveTo>
                <a:cubicBezTo>
                  <a:pt x="356" y="697"/>
                  <a:pt x="356" y="697"/>
                  <a:pt x="356" y="697"/>
                </a:cubicBezTo>
                <a:cubicBezTo>
                  <a:pt x="331" y="711"/>
                  <a:pt x="301" y="711"/>
                  <a:pt x="276" y="697"/>
                </a:cubicBezTo>
                <a:cubicBezTo>
                  <a:pt x="40" y="561"/>
                  <a:pt x="40" y="561"/>
                  <a:pt x="40" y="561"/>
                </a:cubicBezTo>
                <a:cubicBezTo>
                  <a:pt x="15" y="547"/>
                  <a:pt x="0" y="520"/>
                  <a:pt x="0" y="492"/>
                </a:cubicBezTo>
                <a:cubicBezTo>
                  <a:pt x="0" y="220"/>
                  <a:pt x="0" y="220"/>
                  <a:pt x="0" y="220"/>
                </a:cubicBezTo>
                <a:cubicBezTo>
                  <a:pt x="0" y="191"/>
                  <a:pt x="15" y="165"/>
                  <a:pt x="40" y="150"/>
                </a:cubicBezTo>
                <a:cubicBezTo>
                  <a:pt x="275" y="14"/>
                  <a:pt x="275" y="14"/>
                  <a:pt x="275" y="14"/>
                </a:cubicBezTo>
                <a:cubicBezTo>
                  <a:pt x="300" y="0"/>
                  <a:pt x="330" y="0"/>
                  <a:pt x="355" y="14"/>
                </a:cubicBezTo>
                <a:cubicBezTo>
                  <a:pt x="591" y="150"/>
                  <a:pt x="591" y="150"/>
                  <a:pt x="591" y="150"/>
                </a:cubicBezTo>
                <a:cubicBezTo>
                  <a:pt x="615" y="164"/>
                  <a:pt x="631" y="191"/>
                  <a:pt x="631" y="219"/>
                </a:cubicBezTo>
                <a:cubicBezTo>
                  <a:pt x="631" y="491"/>
                  <a:pt x="631" y="491"/>
                  <a:pt x="631" y="491"/>
                </a:cubicBezTo>
                <a:cubicBezTo>
                  <a:pt x="631" y="520"/>
                  <a:pt x="616" y="546"/>
                  <a:pt x="591" y="561"/>
                </a:cubicBezTo>
              </a:path>
            </a:pathLst>
          </a:custGeom>
          <a:solidFill>
            <a:srgbClr val="40C5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94" name="Freeform 53">
            <a:extLst>
              <a:ext uri="{FF2B5EF4-FFF2-40B4-BE49-F238E27FC236}">
                <a16:creationId xmlns:a16="http://schemas.microsoft.com/office/drawing/2014/main" id="{9CA519D2-7189-43B9-BBBD-2F3C8EE7BBD0}"/>
              </a:ext>
            </a:extLst>
          </p:cNvPr>
          <p:cNvSpPr>
            <a:spLocks/>
          </p:cNvSpPr>
          <p:nvPr/>
        </p:nvSpPr>
        <p:spPr bwMode="auto">
          <a:xfrm>
            <a:off x="11042957" y="3701190"/>
            <a:ext cx="507048" cy="430875"/>
          </a:xfrm>
          <a:custGeom>
            <a:avLst/>
            <a:gdLst>
              <a:gd name="T0" fmla="*/ 0 w 322"/>
              <a:gd name="T1" fmla="*/ 0 h 275"/>
              <a:gd name="T2" fmla="*/ 0 w 322"/>
              <a:gd name="T3" fmla="*/ 189 h 275"/>
              <a:gd name="T4" fmla="*/ 125 w 322"/>
              <a:gd name="T5" fmla="*/ 261 h 275"/>
              <a:gd name="T6" fmla="*/ 205 w 322"/>
              <a:gd name="T7" fmla="*/ 261 h 275"/>
              <a:gd name="T8" fmla="*/ 322 w 322"/>
              <a:gd name="T9" fmla="*/ 193 h 275"/>
              <a:gd name="T10" fmla="*/ 322 w 322"/>
              <a:gd name="T11" fmla="*/ 0 h 275"/>
              <a:gd name="T12" fmla="*/ 0 w 322"/>
              <a:gd name="T13" fmla="*/ 0 h 275"/>
            </a:gdLst>
            <a:ahLst/>
            <a:cxnLst>
              <a:cxn ang="0">
                <a:pos x="T0" y="T1"/>
              </a:cxn>
              <a:cxn ang="0">
                <a:pos x="T2" y="T3"/>
              </a:cxn>
              <a:cxn ang="0">
                <a:pos x="T4" y="T5"/>
              </a:cxn>
              <a:cxn ang="0">
                <a:pos x="T6" y="T7"/>
              </a:cxn>
              <a:cxn ang="0">
                <a:pos x="T8" y="T9"/>
              </a:cxn>
              <a:cxn ang="0">
                <a:pos x="T10" y="T11"/>
              </a:cxn>
              <a:cxn ang="0">
                <a:pos x="T12" y="T13"/>
              </a:cxn>
            </a:cxnLst>
            <a:rect l="0" t="0" r="r" b="b"/>
            <a:pathLst>
              <a:path w="322" h="275">
                <a:moveTo>
                  <a:pt x="0" y="0"/>
                </a:moveTo>
                <a:cubicBezTo>
                  <a:pt x="0" y="189"/>
                  <a:pt x="0" y="189"/>
                  <a:pt x="0" y="189"/>
                </a:cubicBezTo>
                <a:cubicBezTo>
                  <a:pt x="125" y="261"/>
                  <a:pt x="125" y="261"/>
                  <a:pt x="125" y="261"/>
                </a:cubicBezTo>
                <a:cubicBezTo>
                  <a:pt x="150" y="275"/>
                  <a:pt x="180" y="275"/>
                  <a:pt x="205" y="261"/>
                </a:cubicBezTo>
                <a:cubicBezTo>
                  <a:pt x="322" y="193"/>
                  <a:pt x="322" y="193"/>
                  <a:pt x="322" y="193"/>
                </a:cubicBezTo>
                <a:cubicBezTo>
                  <a:pt x="322" y="0"/>
                  <a:pt x="322" y="0"/>
                  <a:pt x="322" y="0"/>
                </a:cubicBezTo>
                <a:cubicBezTo>
                  <a:pt x="0" y="0"/>
                  <a:pt x="0" y="0"/>
                  <a:pt x="0" y="0"/>
                </a:cubicBezTo>
              </a:path>
            </a:pathLst>
          </a:custGeom>
          <a:solidFill>
            <a:srgbClr val="5C2D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95" name="Freeform 54">
            <a:extLst>
              <a:ext uri="{FF2B5EF4-FFF2-40B4-BE49-F238E27FC236}">
                <a16:creationId xmlns:a16="http://schemas.microsoft.com/office/drawing/2014/main" id="{C221472B-689E-4AC4-97D4-2D2E150CC0C8}"/>
              </a:ext>
            </a:extLst>
          </p:cNvPr>
          <p:cNvSpPr>
            <a:spLocks/>
          </p:cNvSpPr>
          <p:nvPr/>
        </p:nvSpPr>
        <p:spPr bwMode="auto">
          <a:xfrm>
            <a:off x="10916771" y="2977935"/>
            <a:ext cx="38471" cy="724792"/>
          </a:xfrm>
          <a:custGeom>
            <a:avLst/>
            <a:gdLst>
              <a:gd name="T0" fmla="*/ 0 w 50"/>
              <a:gd name="T1" fmla="*/ 0 h 942"/>
              <a:gd name="T2" fmla="*/ 0 w 50"/>
              <a:gd name="T3" fmla="*/ 942 h 942"/>
              <a:gd name="T4" fmla="*/ 50 w 50"/>
              <a:gd name="T5" fmla="*/ 942 h 942"/>
              <a:gd name="T6" fmla="*/ 50 w 50"/>
              <a:gd name="T7" fmla="*/ 934 h 942"/>
              <a:gd name="T8" fmla="*/ 9 w 50"/>
              <a:gd name="T9" fmla="*/ 934 h 942"/>
              <a:gd name="T10" fmla="*/ 9 w 50"/>
              <a:gd name="T11" fmla="*/ 0 h 942"/>
              <a:gd name="T12" fmla="*/ 0 w 50"/>
              <a:gd name="T13" fmla="*/ 0 h 942"/>
              <a:gd name="T14" fmla="*/ 0 w 50"/>
              <a:gd name="T15" fmla="*/ 0 h 9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942">
                <a:moveTo>
                  <a:pt x="0" y="0"/>
                </a:moveTo>
                <a:lnTo>
                  <a:pt x="0" y="942"/>
                </a:lnTo>
                <a:lnTo>
                  <a:pt x="50" y="942"/>
                </a:lnTo>
                <a:lnTo>
                  <a:pt x="50" y="934"/>
                </a:lnTo>
                <a:lnTo>
                  <a:pt x="9" y="934"/>
                </a:lnTo>
                <a:lnTo>
                  <a:pt x="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96" name="Rectangle 95">
            <a:extLst>
              <a:ext uri="{FF2B5EF4-FFF2-40B4-BE49-F238E27FC236}">
                <a16:creationId xmlns:a16="http://schemas.microsoft.com/office/drawing/2014/main" id="{9A9D6E28-60CD-4B91-A48A-DE66CDB17EB2}"/>
              </a:ext>
            </a:extLst>
          </p:cNvPr>
          <p:cNvSpPr>
            <a:spLocks noChangeArrowheads="1"/>
          </p:cNvSpPr>
          <p:nvPr/>
        </p:nvSpPr>
        <p:spPr bwMode="auto">
          <a:xfrm>
            <a:off x="10085800" y="3154902"/>
            <a:ext cx="418564" cy="23082"/>
          </a:xfrm>
          <a:prstGeom prst="rect">
            <a:avLst/>
          </a:prstGeom>
          <a:solidFill>
            <a:srgbClr val="C4C4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97" name="Rectangle 96">
            <a:extLst>
              <a:ext uri="{FF2B5EF4-FFF2-40B4-BE49-F238E27FC236}">
                <a16:creationId xmlns:a16="http://schemas.microsoft.com/office/drawing/2014/main" id="{E2A6CDE6-715C-4B55-BFA5-974A1D7A328B}"/>
              </a:ext>
            </a:extLst>
          </p:cNvPr>
          <p:cNvSpPr>
            <a:spLocks noChangeArrowheads="1"/>
          </p:cNvSpPr>
          <p:nvPr/>
        </p:nvSpPr>
        <p:spPr bwMode="auto">
          <a:xfrm>
            <a:off x="9834200" y="3154902"/>
            <a:ext cx="84636" cy="23082"/>
          </a:xfrm>
          <a:prstGeom prst="rect">
            <a:avLst/>
          </a:prstGeom>
          <a:solidFill>
            <a:srgbClr val="C4C4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98" name="Rectangle 97">
            <a:extLst>
              <a:ext uri="{FF2B5EF4-FFF2-40B4-BE49-F238E27FC236}">
                <a16:creationId xmlns:a16="http://schemas.microsoft.com/office/drawing/2014/main" id="{95429F94-D97A-48B8-8A54-9EF613C6B6A7}"/>
              </a:ext>
            </a:extLst>
          </p:cNvPr>
          <p:cNvSpPr>
            <a:spLocks noChangeArrowheads="1"/>
          </p:cNvSpPr>
          <p:nvPr/>
        </p:nvSpPr>
        <p:spPr bwMode="auto">
          <a:xfrm>
            <a:off x="9960384" y="3154902"/>
            <a:ext cx="84636" cy="23082"/>
          </a:xfrm>
          <a:prstGeom prst="rect">
            <a:avLst/>
          </a:prstGeom>
          <a:solidFill>
            <a:srgbClr val="C4C4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99" name="Rectangle 98">
            <a:extLst>
              <a:ext uri="{FF2B5EF4-FFF2-40B4-BE49-F238E27FC236}">
                <a16:creationId xmlns:a16="http://schemas.microsoft.com/office/drawing/2014/main" id="{C3B8E595-670E-48C0-9E75-F1C8BB319BAA}"/>
              </a:ext>
            </a:extLst>
          </p:cNvPr>
          <p:cNvSpPr>
            <a:spLocks noChangeArrowheads="1"/>
          </p:cNvSpPr>
          <p:nvPr/>
        </p:nvSpPr>
        <p:spPr bwMode="auto">
          <a:xfrm>
            <a:off x="10445119" y="2962547"/>
            <a:ext cx="76942" cy="615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0" name="Freeform 59">
            <a:extLst>
              <a:ext uri="{FF2B5EF4-FFF2-40B4-BE49-F238E27FC236}">
                <a16:creationId xmlns:a16="http://schemas.microsoft.com/office/drawing/2014/main" id="{77EEEC42-DAF3-4DCA-A729-3722010293B4}"/>
              </a:ext>
            </a:extLst>
          </p:cNvPr>
          <p:cNvSpPr>
            <a:spLocks/>
          </p:cNvSpPr>
          <p:nvPr/>
        </p:nvSpPr>
        <p:spPr bwMode="auto">
          <a:xfrm>
            <a:off x="10445119" y="2962547"/>
            <a:ext cx="76942" cy="6156"/>
          </a:xfrm>
          <a:custGeom>
            <a:avLst/>
            <a:gdLst>
              <a:gd name="T0" fmla="*/ 0 w 100"/>
              <a:gd name="T1" fmla="*/ 8 h 8"/>
              <a:gd name="T2" fmla="*/ 100 w 100"/>
              <a:gd name="T3" fmla="*/ 8 h 8"/>
              <a:gd name="T4" fmla="*/ 100 w 100"/>
              <a:gd name="T5" fmla="*/ 0 h 8"/>
              <a:gd name="T6" fmla="*/ 0 w 100"/>
              <a:gd name="T7" fmla="*/ 0 h 8"/>
            </a:gdLst>
            <a:ahLst/>
            <a:cxnLst>
              <a:cxn ang="0">
                <a:pos x="T0" y="T1"/>
              </a:cxn>
              <a:cxn ang="0">
                <a:pos x="T2" y="T3"/>
              </a:cxn>
              <a:cxn ang="0">
                <a:pos x="T4" y="T5"/>
              </a:cxn>
              <a:cxn ang="0">
                <a:pos x="T6" y="T7"/>
              </a:cxn>
            </a:cxnLst>
            <a:rect l="0" t="0" r="r" b="b"/>
            <a:pathLst>
              <a:path w="100" h="8">
                <a:moveTo>
                  <a:pt x="0" y="8"/>
                </a:moveTo>
                <a:lnTo>
                  <a:pt x="100" y="8"/>
                </a:lnTo>
                <a:lnTo>
                  <a:pt x="10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1" name="Rectangle 100">
            <a:extLst>
              <a:ext uri="{FF2B5EF4-FFF2-40B4-BE49-F238E27FC236}">
                <a16:creationId xmlns:a16="http://schemas.microsoft.com/office/drawing/2014/main" id="{DBD331C1-C9D1-4977-A276-D5BF3D7F2A76}"/>
              </a:ext>
            </a:extLst>
          </p:cNvPr>
          <p:cNvSpPr>
            <a:spLocks noChangeArrowheads="1"/>
          </p:cNvSpPr>
          <p:nvPr/>
        </p:nvSpPr>
        <p:spPr bwMode="auto">
          <a:xfrm>
            <a:off x="10445119" y="2984091"/>
            <a:ext cx="76942" cy="615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2" name="Freeform 61">
            <a:extLst>
              <a:ext uri="{FF2B5EF4-FFF2-40B4-BE49-F238E27FC236}">
                <a16:creationId xmlns:a16="http://schemas.microsoft.com/office/drawing/2014/main" id="{4A2153F7-437C-4F0B-870C-2D918AC0C768}"/>
              </a:ext>
            </a:extLst>
          </p:cNvPr>
          <p:cNvSpPr>
            <a:spLocks/>
          </p:cNvSpPr>
          <p:nvPr/>
        </p:nvSpPr>
        <p:spPr bwMode="auto">
          <a:xfrm>
            <a:off x="10445119" y="2984091"/>
            <a:ext cx="76942" cy="6156"/>
          </a:xfrm>
          <a:custGeom>
            <a:avLst/>
            <a:gdLst>
              <a:gd name="T0" fmla="*/ 0 w 100"/>
              <a:gd name="T1" fmla="*/ 8 h 8"/>
              <a:gd name="T2" fmla="*/ 100 w 100"/>
              <a:gd name="T3" fmla="*/ 8 h 8"/>
              <a:gd name="T4" fmla="*/ 100 w 100"/>
              <a:gd name="T5" fmla="*/ 0 h 8"/>
              <a:gd name="T6" fmla="*/ 0 w 100"/>
              <a:gd name="T7" fmla="*/ 0 h 8"/>
            </a:gdLst>
            <a:ahLst/>
            <a:cxnLst>
              <a:cxn ang="0">
                <a:pos x="T0" y="T1"/>
              </a:cxn>
              <a:cxn ang="0">
                <a:pos x="T2" y="T3"/>
              </a:cxn>
              <a:cxn ang="0">
                <a:pos x="T4" y="T5"/>
              </a:cxn>
              <a:cxn ang="0">
                <a:pos x="T6" y="T7"/>
              </a:cxn>
            </a:cxnLst>
            <a:rect l="0" t="0" r="r" b="b"/>
            <a:pathLst>
              <a:path w="100" h="8">
                <a:moveTo>
                  <a:pt x="0" y="8"/>
                </a:moveTo>
                <a:lnTo>
                  <a:pt x="100" y="8"/>
                </a:lnTo>
                <a:lnTo>
                  <a:pt x="10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3" name="Rectangle 102">
            <a:extLst>
              <a:ext uri="{FF2B5EF4-FFF2-40B4-BE49-F238E27FC236}">
                <a16:creationId xmlns:a16="http://schemas.microsoft.com/office/drawing/2014/main" id="{70C6FE05-DBDE-48DC-B8B4-E59183AFF9E5}"/>
              </a:ext>
            </a:extLst>
          </p:cNvPr>
          <p:cNvSpPr>
            <a:spLocks noChangeArrowheads="1"/>
          </p:cNvSpPr>
          <p:nvPr/>
        </p:nvSpPr>
        <p:spPr bwMode="auto">
          <a:xfrm>
            <a:off x="10445119" y="3006404"/>
            <a:ext cx="76942" cy="615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4" name="Freeform 63">
            <a:extLst>
              <a:ext uri="{FF2B5EF4-FFF2-40B4-BE49-F238E27FC236}">
                <a16:creationId xmlns:a16="http://schemas.microsoft.com/office/drawing/2014/main" id="{8F924EB5-7263-4DEC-AA51-189D13FAEC01}"/>
              </a:ext>
            </a:extLst>
          </p:cNvPr>
          <p:cNvSpPr>
            <a:spLocks/>
          </p:cNvSpPr>
          <p:nvPr/>
        </p:nvSpPr>
        <p:spPr bwMode="auto">
          <a:xfrm>
            <a:off x="10445119" y="3006404"/>
            <a:ext cx="76942" cy="6156"/>
          </a:xfrm>
          <a:custGeom>
            <a:avLst/>
            <a:gdLst>
              <a:gd name="T0" fmla="*/ 0 w 100"/>
              <a:gd name="T1" fmla="*/ 8 h 8"/>
              <a:gd name="T2" fmla="*/ 100 w 100"/>
              <a:gd name="T3" fmla="*/ 8 h 8"/>
              <a:gd name="T4" fmla="*/ 100 w 100"/>
              <a:gd name="T5" fmla="*/ 0 h 8"/>
              <a:gd name="T6" fmla="*/ 0 w 100"/>
              <a:gd name="T7" fmla="*/ 0 h 8"/>
            </a:gdLst>
            <a:ahLst/>
            <a:cxnLst>
              <a:cxn ang="0">
                <a:pos x="T0" y="T1"/>
              </a:cxn>
              <a:cxn ang="0">
                <a:pos x="T2" y="T3"/>
              </a:cxn>
              <a:cxn ang="0">
                <a:pos x="T4" y="T5"/>
              </a:cxn>
              <a:cxn ang="0">
                <a:pos x="T6" y="T7"/>
              </a:cxn>
            </a:cxnLst>
            <a:rect l="0" t="0" r="r" b="b"/>
            <a:pathLst>
              <a:path w="100" h="8">
                <a:moveTo>
                  <a:pt x="0" y="8"/>
                </a:moveTo>
                <a:lnTo>
                  <a:pt x="100" y="8"/>
                </a:lnTo>
                <a:lnTo>
                  <a:pt x="10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5" name="Freeform 64">
            <a:extLst>
              <a:ext uri="{FF2B5EF4-FFF2-40B4-BE49-F238E27FC236}">
                <a16:creationId xmlns:a16="http://schemas.microsoft.com/office/drawing/2014/main" id="{13937CC1-9618-4841-A7C8-9525D3E5E083}"/>
              </a:ext>
            </a:extLst>
          </p:cNvPr>
          <p:cNvSpPr>
            <a:spLocks/>
          </p:cNvSpPr>
          <p:nvPr/>
        </p:nvSpPr>
        <p:spPr bwMode="auto">
          <a:xfrm>
            <a:off x="9934993" y="3762743"/>
            <a:ext cx="149267" cy="226979"/>
          </a:xfrm>
          <a:custGeom>
            <a:avLst/>
            <a:gdLst>
              <a:gd name="T0" fmla="*/ 95 w 95"/>
              <a:gd name="T1" fmla="*/ 69 h 145"/>
              <a:gd name="T2" fmla="*/ 93 w 95"/>
              <a:gd name="T3" fmla="*/ 63 h 145"/>
              <a:gd name="T4" fmla="*/ 93 w 95"/>
              <a:gd name="T5" fmla="*/ 45 h 145"/>
              <a:gd name="T6" fmla="*/ 48 w 95"/>
              <a:gd name="T7" fmla="*/ 0 h 145"/>
              <a:gd name="T8" fmla="*/ 47 w 95"/>
              <a:gd name="T9" fmla="*/ 0 h 145"/>
              <a:gd name="T10" fmla="*/ 3 w 95"/>
              <a:gd name="T11" fmla="*/ 45 h 145"/>
              <a:gd name="T12" fmla="*/ 3 w 95"/>
              <a:gd name="T13" fmla="*/ 63 h 145"/>
              <a:gd name="T14" fmla="*/ 0 w 95"/>
              <a:gd name="T15" fmla="*/ 69 h 145"/>
              <a:gd name="T16" fmla="*/ 9 w 95"/>
              <a:gd name="T17" fmla="*/ 78 h 145"/>
              <a:gd name="T18" fmla="*/ 9 w 95"/>
              <a:gd name="T19" fmla="*/ 80 h 145"/>
              <a:gd name="T20" fmla="*/ 24 w 95"/>
              <a:gd name="T21" fmla="*/ 112 h 145"/>
              <a:gd name="T22" fmla="*/ 24 w 95"/>
              <a:gd name="T23" fmla="*/ 121 h 145"/>
              <a:gd name="T24" fmla="*/ 48 w 95"/>
              <a:gd name="T25" fmla="*/ 145 h 145"/>
              <a:gd name="T26" fmla="*/ 48 w 95"/>
              <a:gd name="T27" fmla="*/ 145 h 145"/>
              <a:gd name="T28" fmla="*/ 72 w 95"/>
              <a:gd name="T29" fmla="*/ 121 h 145"/>
              <a:gd name="T30" fmla="*/ 72 w 95"/>
              <a:gd name="T31" fmla="*/ 112 h 145"/>
              <a:gd name="T32" fmla="*/ 87 w 95"/>
              <a:gd name="T33" fmla="*/ 80 h 145"/>
              <a:gd name="T34" fmla="*/ 87 w 95"/>
              <a:gd name="T35" fmla="*/ 78 h 145"/>
              <a:gd name="T36" fmla="*/ 95 w 95"/>
              <a:gd name="T37" fmla="*/ 69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5" h="145">
                <a:moveTo>
                  <a:pt x="95" y="69"/>
                </a:moveTo>
                <a:cubicBezTo>
                  <a:pt x="95" y="67"/>
                  <a:pt x="94" y="65"/>
                  <a:pt x="93" y="63"/>
                </a:cubicBezTo>
                <a:cubicBezTo>
                  <a:pt x="93" y="45"/>
                  <a:pt x="93" y="45"/>
                  <a:pt x="93" y="45"/>
                </a:cubicBezTo>
                <a:cubicBezTo>
                  <a:pt x="93" y="20"/>
                  <a:pt x="73" y="0"/>
                  <a:pt x="48" y="0"/>
                </a:cubicBezTo>
                <a:cubicBezTo>
                  <a:pt x="47" y="0"/>
                  <a:pt x="47" y="0"/>
                  <a:pt x="47" y="0"/>
                </a:cubicBezTo>
                <a:cubicBezTo>
                  <a:pt x="23" y="0"/>
                  <a:pt x="3" y="20"/>
                  <a:pt x="3" y="45"/>
                </a:cubicBezTo>
                <a:cubicBezTo>
                  <a:pt x="3" y="63"/>
                  <a:pt x="3" y="63"/>
                  <a:pt x="3" y="63"/>
                </a:cubicBezTo>
                <a:cubicBezTo>
                  <a:pt x="1" y="65"/>
                  <a:pt x="0" y="67"/>
                  <a:pt x="0" y="69"/>
                </a:cubicBezTo>
                <a:cubicBezTo>
                  <a:pt x="0" y="74"/>
                  <a:pt x="4" y="78"/>
                  <a:pt x="9" y="78"/>
                </a:cubicBezTo>
                <a:cubicBezTo>
                  <a:pt x="9" y="80"/>
                  <a:pt x="9" y="80"/>
                  <a:pt x="9" y="80"/>
                </a:cubicBezTo>
                <a:cubicBezTo>
                  <a:pt x="8" y="93"/>
                  <a:pt x="14" y="105"/>
                  <a:pt x="24" y="112"/>
                </a:cubicBezTo>
                <a:cubicBezTo>
                  <a:pt x="24" y="121"/>
                  <a:pt x="24" y="121"/>
                  <a:pt x="24" y="121"/>
                </a:cubicBezTo>
                <a:cubicBezTo>
                  <a:pt x="24" y="134"/>
                  <a:pt x="34" y="145"/>
                  <a:pt x="48" y="145"/>
                </a:cubicBezTo>
                <a:cubicBezTo>
                  <a:pt x="48" y="145"/>
                  <a:pt x="48" y="145"/>
                  <a:pt x="48" y="145"/>
                </a:cubicBezTo>
                <a:cubicBezTo>
                  <a:pt x="61" y="145"/>
                  <a:pt x="72" y="134"/>
                  <a:pt x="72" y="121"/>
                </a:cubicBezTo>
                <a:cubicBezTo>
                  <a:pt x="72" y="112"/>
                  <a:pt x="72" y="112"/>
                  <a:pt x="72" y="112"/>
                </a:cubicBezTo>
                <a:cubicBezTo>
                  <a:pt x="82" y="105"/>
                  <a:pt x="88" y="93"/>
                  <a:pt x="87" y="80"/>
                </a:cubicBezTo>
                <a:cubicBezTo>
                  <a:pt x="87" y="78"/>
                  <a:pt x="87" y="78"/>
                  <a:pt x="87" y="78"/>
                </a:cubicBezTo>
                <a:cubicBezTo>
                  <a:pt x="92" y="78"/>
                  <a:pt x="95" y="74"/>
                  <a:pt x="95" y="6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6" name="Freeform 65">
            <a:extLst>
              <a:ext uri="{FF2B5EF4-FFF2-40B4-BE49-F238E27FC236}">
                <a16:creationId xmlns:a16="http://schemas.microsoft.com/office/drawing/2014/main" id="{E8CB8339-4BB3-4D78-A508-FCB9D7078B1A}"/>
              </a:ext>
            </a:extLst>
          </p:cNvPr>
          <p:cNvSpPr>
            <a:spLocks/>
          </p:cNvSpPr>
          <p:nvPr/>
        </p:nvSpPr>
        <p:spPr bwMode="auto">
          <a:xfrm>
            <a:off x="10902922" y="3441126"/>
            <a:ext cx="784038" cy="540902"/>
          </a:xfrm>
          <a:custGeom>
            <a:avLst/>
            <a:gdLst>
              <a:gd name="T0" fmla="*/ 497 w 498"/>
              <a:gd name="T1" fmla="*/ 298 h 345"/>
              <a:gd name="T2" fmla="*/ 466 w 498"/>
              <a:gd name="T3" fmla="*/ 81 h 345"/>
              <a:gd name="T4" fmla="*/ 371 w 498"/>
              <a:gd name="T5" fmla="*/ 0 h 345"/>
              <a:gd name="T6" fmla="*/ 127 w 498"/>
              <a:gd name="T7" fmla="*/ 0 h 345"/>
              <a:gd name="T8" fmla="*/ 33 w 498"/>
              <a:gd name="T9" fmla="*/ 81 h 345"/>
              <a:gd name="T10" fmla="*/ 0 w 498"/>
              <a:gd name="T11" fmla="*/ 304 h 345"/>
              <a:gd name="T12" fmla="*/ 71 w 498"/>
              <a:gd name="T13" fmla="*/ 345 h 345"/>
              <a:gd name="T14" fmla="*/ 490 w 498"/>
              <a:gd name="T15" fmla="*/ 306 h 345"/>
              <a:gd name="T16" fmla="*/ 497 w 498"/>
              <a:gd name="T17" fmla="*/ 298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8" h="345">
                <a:moveTo>
                  <a:pt x="497" y="298"/>
                </a:moveTo>
                <a:cubicBezTo>
                  <a:pt x="466" y="81"/>
                  <a:pt x="466" y="81"/>
                  <a:pt x="466" y="81"/>
                </a:cubicBezTo>
                <a:cubicBezTo>
                  <a:pt x="459" y="34"/>
                  <a:pt x="419" y="0"/>
                  <a:pt x="371" y="0"/>
                </a:cubicBezTo>
                <a:cubicBezTo>
                  <a:pt x="127" y="0"/>
                  <a:pt x="127" y="0"/>
                  <a:pt x="127" y="0"/>
                </a:cubicBezTo>
                <a:cubicBezTo>
                  <a:pt x="80" y="0"/>
                  <a:pt x="40" y="34"/>
                  <a:pt x="33" y="81"/>
                </a:cubicBezTo>
                <a:cubicBezTo>
                  <a:pt x="0" y="304"/>
                  <a:pt x="0" y="304"/>
                  <a:pt x="0" y="304"/>
                </a:cubicBezTo>
                <a:cubicBezTo>
                  <a:pt x="71" y="345"/>
                  <a:pt x="71" y="345"/>
                  <a:pt x="71" y="345"/>
                </a:cubicBezTo>
                <a:cubicBezTo>
                  <a:pt x="490" y="306"/>
                  <a:pt x="490" y="306"/>
                  <a:pt x="490" y="306"/>
                </a:cubicBezTo>
                <a:cubicBezTo>
                  <a:pt x="494" y="306"/>
                  <a:pt x="498" y="302"/>
                  <a:pt x="497" y="298"/>
                </a:cubicBezTo>
              </a:path>
            </a:pathLst>
          </a:custGeom>
          <a:solidFill>
            <a:srgbClr val="C498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7" name="Freeform 66">
            <a:extLst>
              <a:ext uri="{FF2B5EF4-FFF2-40B4-BE49-F238E27FC236}">
                <a16:creationId xmlns:a16="http://schemas.microsoft.com/office/drawing/2014/main" id="{6E63D0FD-F4CB-4C5C-AED2-F2EEB6ABF605}"/>
              </a:ext>
            </a:extLst>
          </p:cNvPr>
          <p:cNvSpPr>
            <a:spLocks/>
          </p:cNvSpPr>
          <p:nvPr/>
        </p:nvSpPr>
        <p:spPr bwMode="auto">
          <a:xfrm>
            <a:off x="10922158" y="3441126"/>
            <a:ext cx="747106" cy="353933"/>
          </a:xfrm>
          <a:custGeom>
            <a:avLst/>
            <a:gdLst>
              <a:gd name="T0" fmla="*/ 475 w 475"/>
              <a:gd name="T1" fmla="*/ 226 h 226"/>
              <a:gd name="T2" fmla="*/ 454 w 475"/>
              <a:gd name="T3" fmla="*/ 81 h 226"/>
              <a:gd name="T4" fmla="*/ 359 w 475"/>
              <a:gd name="T5" fmla="*/ 0 h 226"/>
              <a:gd name="T6" fmla="*/ 115 w 475"/>
              <a:gd name="T7" fmla="*/ 0 h 226"/>
              <a:gd name="T8" fmla="*/ 21 w 475"/>
              <a:gd name="T9" fmla="*/ 81 h 226"/>
              <a:gd name="T10" fmla="*/ 0 w 475"/>
              <a:gd name="T11" fmla="*/ 226 h 226"/>
              <a:gd name="T12" fmla="*/ 475 w 475"/>
              <a:gd name="T13" fmla="*/ 226 h 226"/>
            </a:gdLst>
            <a:ahLst/>
            <a:cxnLst>
              <a:cxn ang="0">
                <a:pos x="T0" y="T1"/>
              </a:cxn>
              <a:cxn ang="0">
                <a:pos x="T2" y="T3"/>
              </a:cxn>
              <a:cxn ang="0">
                <a:pos x="T4" y="T5"/>
              </a:cxn>
              <a:cxn ang="0">
                <a:pos x="T6" y="T7"/>
              </a:cxn>
              <a:cxn ang="0">
                <a:pos x="T8" y="T9"/>
              </a:cxn>
              <a:cxn ang="0">
                <a:pos x="T10" y="T11"/>
              </a:cxn>
              <a:cxn ang="0">
                <a:pos x="T12" y="T13"/>
              </a:cxn>
            </a:cxnLst>
            <a:rect l="0" t="0" r="r" b="b"/>
            <a:pathLst>
              <a:path w="475" h="226">
                <a:moveTo>
                  <a:pt x="475" y="226"/>
                </a:moveTo>
                <a:cubicBezTo>
                  <a:pt x="454" y="81"/>
                  <a:pt x="454" y="81"/>
                  <a:pt x="454" y="81"/>
                </a:cubicBezTo>
                <a:cubicBezTo>
                  <a:pt x="447" y="34"/>
                  <a:pt x="407" y="0"/>
                  <a:pt x="359" y="0"/>
                </a:cubicBezTo>
                <a:cubicBezTo>
                  <a:pt x="115" y="0"/>
                  <a:pt x="115" y="0"/>
                  <a:pt x="115" y="0"/>
                </a:cubicBezTo>
                <a:cubicBezTo>
                  <a:pt x="68" y="0"/>
                  <a:pt x="28" y="34"/>
                  <a:pt x="21" y="81"/>
                </a:cubicBezTo>
                <a:cubicBezTo>
                  <a:pt x="0" y="226"/>
                  <a:pt x="0" y="226"/>
                  <a:pt x="0" y="226"/>
                </a:cubicBezTo>
                <a:cubicBezTo>
                  <a:pt x="475" y="226"/>
                  <a:pt x="475" y="226"/>
                  <a:pt x="475" y="226"/>
                </a:cubicBezTo>
              </a:path>
            </a:pathLst>
          </a:custGeom>
          <a:solidFill>
            <a:srgbClr val="5C2D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8" name="Freeform 67">
            <a:extLst>
              <a:ext uri="{FF2B5EF4-FFF2-40B4-BE49-F238E27FC236}">
                <a16:creationId xmlns:a16="http://schemas.microsoft.com/office/drawing/2014/main" id="{B136451A-1A93-48EE-818B-D15DFD641F10}"/>
              </a:ext>
            </a:extLst>
          </p:cNvPr>
          <p:cNvSpPr>
            <a:spLocks/>
          </p:cNvSpPr>
          <p:nvPr/>
        </p:nvSpPr>
        <p:spPr bwMode="auto">
          <a:xfrm>
            <a:off x="11134518" y="3297244"/>
            <a:ext cx="323926" cy="305460"/>
          </a:xfrm>
          <a:custGeom>
            <a:avLst/>
            <a:gdLst>
              <a:gd name="T0" fmla="*/ 172 w 206"/>
              <a:gd name="T1" fmla="*/ 73 h 195"/>
              <a:gd name="T2" fmla="*/ 172 w 206"/>
              <a:gd name="T3" fmla="*/ 0 h 195"/>
              <a:gd name="T4" fmla="*/ 33 w 206"/>
              <a:gd name="T5" fmla="*/ 0 h 195"/>
              <a:gd name="T6" fmla="*/ 33 w 206"/>
              <a:gd name="T7" fmla="*/ 73 h 195"/>
              <a:gd name="T8" fmla="*/ 14 w 206"/>
              <a:gd name="T9" fmla="*/ 92 h 195"/>
              <a:gd name="T10" fmla="*/ 0 w 206"/>
              <a:gd name="T11" fmla="*/ 92 h 195"/>
              <a:gd name="T12" fmla="*/ 103 w 206"/>
              <a:gd name="T13" fmla="*/ 195 h 195"/>
              <a:gd name="T14" fmla="*/ 206 w 206"/>
              <a:gd name="T15" fmla="*/ 92 h 195"/>
              <a:gd name="T16" fmla="*/ 191 w 206"/>
              <a:gd name="T17" fmla="*/ 92 h 195"/>
              <a:gd name="T18" fmla="*/ 172 w 206"/>
              <a:gd name="T19" fmla="*/ 73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195">
                <a:moveTo>
                  <a:pt x="172" y="73"/>
                </a:moveTo>
                <a:cubicBezTo>
                  <a:pt x="172" y="0"/>
                  <a:pt x="172" y="0"/>
                  <a:pt x="172" y="0"/>
                </a:cubicBezTo>
                <a:cubicBezTo>
                  <a:pt x="33" y="0"/>
                  <a:pt x="33" y="0"/>
                  <a:pt x="33" y="0"/>
                </a:cubicBezTo>
                <a:cubicBezTo>
                  <a:pt x="33" y="73"/>
                  <a:pt x="33" y="73"/>
                  <a:pt x="33" y="73"/>
                </a:cubicBezTo>
                <a:cubicBezTo>
                  <a:pt x="33" y="83"/>
                  <a:pt x="25" y="92"/>
                  <a:pt x="14" y="92"/>
                </a:cubicBezTo>
                <a:cubicBezTo>
                  <a:pt x="0" y="92"/>
                  <a:pt x="0" y="92"/>
                  <a:pt x="0" y="92"/>
                </a:cubicBezTo>
                <a:cubicBezTo>
                  <a:pt x="0" y="148"/>
                  <a:pt x="46" y="195"/>
                  <a:pt x="103" y="195"/>
                </a:cubicBezTo>
                <a:cubicBezTo>
                  <a:pt x="159" y="195"/>
                  <a:pt x="206" y="148"/>
                  <a:pt x="206" y="92"/>
                </a:cubicBezTo>
                <a:cubicBezTo>
                  <a:pt x="191" y="92"/>
                  <a:pt x="191" y="92"/>
                  <a:pt x="191" y="92"/>
                </a:cubicBezTo>
                <a:cubicBezTo>
                  <a:pt x="180" y="92"/>
                  <a:pt x="172" y="83"/>
                  <a:pt x="172" y="73"/>
                </a:cubicBezTo>
              </a:path>
            </a:pathLst>
          </a:custGeom>
          <a:solidFill>
            <a:srgbClr val="C498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9" name="Freeform 68">
            <a:extLst>
              <a:ext uri="{FF2B5EF4-FFF2-40B4-BE49-F238E27FC236}">
                <a16:creationId xmlns:a16="http://schemas.microsoft.com/office/drawing/2014/main" id="{FAD0451C-8571-4367-ABF6-C81D1A23DFF0}"/>
              </a:ext>
            </a:extLst>
          </p:cNvPr>
          <p:cNvSpPr>
            <a:spLocks/>
          </p:cNvSpPr>
          <p:nvPr/>
        </p:nvSpPr>
        <p:spPr bwMode="auto">
          <a:xfrm>
            <a:off x="11186068" y="3294167"/>
            <a:ext cx="219285" cy="131571"/>
          </a:xfrm>
          <a:custGeom>
            <a:avLst/>
            <a:gdLst>
              <a:gd name="T0" fmla="*/ 139 w 139"/>
              <a:gd name="T1" fmla="*/ 21 h 84"/>
              <a:gd name="T2" fmla="*/ 139 w 139"/>
              <a:gd name="T3" fmla="*/ 0 h 84"/>
              <a:gd name="T4" fmla="*/ 0 w 139"/>
              <a:gd name="T5" fmla="*/ 0 h 84"/>
              <a:gd name="T6" fmla="*/ 0 w 139"/>
              <a:gd name="T7" fmla="*/ 82 h 84"/>
              <a:gd name="T8" fmla="*/ 139 w 139"/>
              <a:gd name="T9" fmla="*/ 21 h 84"/>
            </a:gdLst>
            <a:ahLst/>
            <a:cxnLst>
              <a:cxn ang="0">
                <a:pos x="T0" y="T1"/>
              </a:cxn>
              <a:cxn ang="0">
                <a:pos x="T2" y="T3"/>
              </a:cxn>
              <a:cxn ang="0">
                <a:pos x="T4" y="T5"/>
              </a:cxn>
              <a:cxn ang="0">
                <a:pos x="T6" y="T7"/>
              </a:cxn>
              <a:cxn ang="0">
                <a:pos x="T8" y="T9"/>
              </a:cxn>
            </a:cxnLst>
            <a:rect l="0" t="0" r="r" b="b"/>
            <a:pathLst>
              <a:path w="139" h="84">
                <a:moveTo>
                  <a:pt x="139" y="21"/>
                </a:moveTo>
                <a:cubicBezTo>
                  <a:pt x="139" y="0"/>
                  <a:pt x="139" y="0"/>
                  <a:pt x="139" y="0"/>
                </a:cubicBezTo>
                <a:cubicBezTo>
                  <a:pt x="0" y="0"/>
                  <a:pt x="0" y="0"/>
                  <a:pt x="0" y="0"/>
                </a:cubicBezTo>
                <a:cubicBezTo>
                  <a:pt x="0" y="82"/>
                  <a:pt x="0" y="82"/>
                  <a:pt x="0" y="82"/>
                </a:cubicBezTo>
                <a:cubicBezTo>
                  <a:pt x="95" y="84"/>
                  <a:pt x="139" y="21"/>
                  <a:pt x="139" y="21"/>
                </a:cubicBezTo>
                <a:close/>
              </a:path>
            </a:pathLst>
          </a:custGeom>
          <a:solidFill>
            <a:srgbClr val="B38A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10" name="Freeform 69">
            <a:extLst>
              <a:ext uri="{FF2B5EF4-FFF2-40B4-BE49-F238E27FC236}">
                <a16:creationId xmlns:a16="http://schemas.microsoft.com/office/drawing/2014/main" id="{5743C58A-5F1E-44EB-B18C-88B8200B5B38}"/>
              </a:ext>
            </a:extLst>
          </p:cNvPr>
          <p:cNvSpPr>
            <a:spLocks/>
          </p:cNvSpPr>
          <p:nvPr/>
        </p:nvSpPr>
        <p:spPr bwMode="auto">
          <a:xfrm>
            <a:off x="11049112" y="2834054"/>
            <a:ext cx="529360" cy="524744"/>
          </a:xfrm>
          <a:custGeom>
            <a:avLst/>
            <a:gdLst>
              <a:gd name="T0" fmla="*/ 329 w 336"/>
              <a:gd name="T1" fmla="*/ 179 h 335"/>
              <a:gd name="T2" fmla="*/ 156 w 336"/>
              <a:gd name="T3" fmla="*/ 328 h 335"/>
              <a:gd name="T4" fmla="*/ 7 w 336"/>
              <a:gd name="T5" fmla="*/ 155 h 335"/>
              <a:gd name="T6" fmla="*/ 180 w 336"/>
              <a:gd name="T7" fmla="*/ 6 h 335"/>
              <a:gd name="T8" fmla="*/ 329 w 336"/>
              <a:gd name="T9" fmla="*/ 179 h 335"/>
            </a:gdLst>
            <a:ahLst/>
            <a:cxnLst>
              <a:cxn ang="0">
                <a:pos x="T0" y="T1"/>
              </a:cxn>
              <a:cxn ang="0">
                <a:pos x="T2" y="T3"/>
              </a:cxn>
              <a:cxn ang="0">
                <a:pos x="T4" y="T5"/>
              </a:cxn>
              <a:cxn ang="0">
                <a:pos x="T6" y="T7"/>
              </a:cxn>
              <a:cxn ang="0">
                <a:pos x="T8" y="T9"/>
              </a:cxn>
            </a:cxnLst>
            <a:rect l="0" t="0" r="r" b="b"/>
            <a:pathLst>
              <a:path w="336" h="335">
                <a:moveTo>
                  <a:pt x="329" y="179"/>
                </a:moveTo>
                <a:cubicBezTo>
                  <a:pt x="322" y="268"/>
                  <a:pt x="245" y="335"/>
                  <a:pt x="156" y="328"/>
                </a:cubicBezTo>
                <a:cubicBezTo>
                  <a:pt x="67" y="321"/>
                  <a:pt x="0" y="244"/>
                  <a:pt x="7" y="155"/>
                </a:cubicBezTo>
                <a:cubicBezTo>
                  <a:pt x="14" y="66"/>
                  <a:pt x="91" y="0"/>
                  <a:pt x="180" y="6"/>
                </a:cubicBezTo>
                <a:cubicBezTo>
                  <a:pt x="269" y="13"/>
                  <a:pt x="336" y="91"/>
                  <a:pt x="329" y="179"/>
                </a:cubicBezTo>
                <a:close/>
              </a:path>
            </a:pathLst>
          </a:custGeom>
          <a:solidFill>
            <a:schemeClr val="accent3"/>
          </a:solidFill>
          <a:ln>
            <a:noFill/>
          </a:ln>
        </p:spPr>
        <p:txBody>
          <a:bodyPr vert="horz" wrap="square" lIns="89642" tIns="44821" rIns="89642" bIns="44821" numCol="1" anchor="t" anchorCtr="0" compatLnSpc="1">
            <a:prstTxWarp prst="textNoShape">
              <a:avLst/>
            </a:prstTxWarp>
          </a:bodyPr>
          <a:lstStyle/>
          <a:p>
            <a:endParaRPr lang="en-US" sz="1765"/>
          </a:p>
        </p:txBody>
      </p:sp>
      <p:sp>
        <p:nvSpPr>
          <p:cNvPr id="111" name="Freeform 70">
            <a:extLst>
              <a:ext uri="{FF2B5EF4-FFF2-40B4-BE49-F238E27FC236}">
                <a16:creationId xmlns:a16="http://schemas.microsoft.com/office/drawing/2014/main" id="{CE0E8B45-9E38-4E34-ABDD-5E637D57E33A}"/>
              </a:ext>
            </a:extLst>
          </p:cNvPr>
          <p:cNvSpPr>
            <a:spLocks/>
          </p:cNvSpPr>
          <p:nvPr/>
        </p:nvSpPr>
        <p:spPr bwMode="auto">
          <a:xfrm>
            <a:off x="11077582" y="2976397"/>
            <a:ext cx="376246" cy="414717"/>
          </a:xfrm>
          <a:custGeom>
            <a:avLst/>
            <a:gdLst>
              <a:gd name="T0" fmla="*/ 99 w 239"/>
              <a:gd name="T1" fmla="*/ 261 h 265"/>
              <a:gd name="T2" fmla="*/ 99 w 239"/>
              <a:gd name="T3" fmla="*/ 261 h 265"/>
              <a:gd name="T4" fmla="*/ 4 w 239"/>
              <a:gd name="T5" fmla="*/ 137 h 265"/>
              <a:gd name="T6" fmla="*/ 14 w 239"/>
              <a:gd name="T7" fmla="*/ 0 h 265"/>
              <a:gd name="T8" fmla="*/ 239 w 239"/>
              <a:gd name="T9" fmla="*/ 17 h 265"/>
              <a:gd name="T10" fmla="*/ 229 w 239"/>
              <a:gd name="T11" fmla="*/ 154 h 265"/>
              <a:gd name="T12" fmla="*/ 99 w 239"/>
              <a:gd name="T13" fmla="*/ 261 h 265"/>
            </a:gdLst>
            <a:ahLst/>
            <a:cxnLst>
              <a:cxn ang="0">
                <a:pos x="T0" y="T1"/>
              </a:cxn>
              <a:cxn ang="0">
                <a:pos x="T2" y="T3"/>
              </a:cxn>
              <a:cxn ang="0">
                <a:pos x="T4" y="T5"/>
              </a:cxn>
              <a:cxn ang="0">
                <a:pos x="T6" y="T7"/>
              </a:cxn>
              <a:cxn ang="0">
                <a:pos x="T8" y="T9"/>
              </a:cxn>
              <a:cxn ang="0">
                <a:pos x="T10" y="T11"/>
              </a:cxn>
              <a:cxn ang="0">
                <a:pos x="T12" y="T13"/>
              </a:cxn>
            </a:cxnLst>
            <a:rect l="0" t="0" r="r" b="b"/>
            <a:pathLst>
              <a:path w="239" h="265">
                <a:moveTo>
                  <a:pt x="99" y="261"/>
                </a:moveTo>
                <a:cubicBezTo>
                  <a:pt x="99" y="261"/>
                  <a:pt x="99" y="261"/>
                  <a:pt x="99" y="261"/>
                </a:cubicBezTo>
                <a:cubicBezTo>
                  <a:pt x="42" y="256"/>
                  <a:pt x="0" y="195"/>
                  <a:pt x="4" y="137"/>
                </a:cubicBezTo>
                <a:cubicBezTo>
                  <a:pt x="14" y="0"/>
                  <a:pt x="14" y="0"/>
                  <a:pt x="14" y="0"/>
                </a:cubicBezTo>
                <a:cubicBezTo>
                  <a:pt x="239" y="17"/>
                  <a:pt x="239" y="17"/>
                  <a:pt x="239" y="17"/>
                </a:cubicBezTo>
                <a:cubicBezTo>
                  <a:pt x="229" y="154"/>
                  <a:pt x="229" y="154"/>
                  <a:pt x="229" y="154"/>
                </a:cubicBezTo>
                <a:cubicBezTo>
                  <a:pt x="224" y="227"/>
                  <a:pt x="156" y="265"/>
                  <a:pt x="99" y="261"/>
                </a:cubicBezTo>
                <a:close/>
              </a:path>
            </a:pathLst>
          </a:custGeom>
          <a:solidFill>
            <a:srgbClr val="C498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12" name="Freeform 71">
            <a:extLst>
              <a:ext uri="{FF2B5EF4-FFF2-40B4-BE49-F238E27FC236}">
                <a16:creationId xmlns:a16="http://schemas.microsoft.com/office/drawing/2014/main" id="{64D8FD8C-32E8-4127-8FF5-904F05643C13}"/>
              </a:ext>
            </a:extLst>
          </p:cNvPr>
          <p:cNvSpPr>
            <a:spLocks/>
          </p:cNvSpPr>
          <p:nvPr/>
        </p:nvSpPr>
        <p:spPr bwMode="auto">
          <a:xfrm>
            <a:off x="11079120" y="3064110"/>
            <a:ext cx="204665" cy="306998"/>
          </a:xfrm>
          <a:custGeom>
            <a:avLst/>
            <a:gdLst>
              <a:gd name="T0" fmla="*/ 87 w 130"/>
              <a:gd name="T1" fmla="*/ 98 h 196"/>
              <a:gd name="T2" fmla="*/ 80 w 130"/>
              <a:gd name="T3" fmla="*/ 89 h 196"/>
              <a:gd name="T4" fmla="*/ 83 w 130"/>
              <a:gd name="T5" fmla="*/ 83 h 196"/>
              <a:gd name="T6" fmla="*/ 99 w 130"/>
              <a:gd name="T7" fmla="*/ 43 h 196"/>
              <a:gd name="T8" fmla="*/ 100 w 130"/>
              <a:gd name="T9" fmla="*/ 36 h 196"/>
              <a:gd name="T10" fmla="*/ 76 w 130"/>
              <a:gd name="T11" fmla="*/ 5 h 196"/>
              <a:gd name="T12" fmla="*/ 9 w 130"/>
              <a:gd name="T13" fmla="*/ 0 h 196"/>
              <a:gd name="T14" fmla="*/ 8 w 130"/>
              <a:gd name="T15" fmla="*/ 20 h 196"/>
              <a:gd name="T16" fmla="*/ 5 w 130"/>
              <a:gd name="T17" fmla="*/ 60 h 196"/>
              <a:gd name="T18" fmla="*/ 3 w 130"/>
              <a:gd name="T19" fmla="*/ 81 h 196"/>
              <a:gd name="T20" fmla="*/ 59 w 130"/>
              <a:gd name="T21" fmla="*/ 192 h 196"/>
              <a:gd name="T22" fmla="*/ 67 w 130"/>
              <a:gd name="T23" fmla="*/ 196 h 196"/>
              <a:gd name="T24" fmla="*/ 92 w 130"/>
              <a:gd name="T25" fmla="*/ 130 h 196"/>
              <a:gd name="T26" fmla="*/ 108 w 130"/>
              <a:gd name="T27" fmla="*/ 113 h 196"/>
              <a:gd name="T28" fmla="*/ 130 w 130"/>
              <a:gd name="T29" fmla="*/ 101 h 196"/>
              <a:gd name="T30" fmla="*/ 87 w 130"/>
              <a:gd name="T31" fmla="*/ 98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0" h="196">
                <a:moveTo>
                  <a:pt x="87" y="98"/>
                </a:moveTo>
                <a:cubicBezTo>
                  <a:pt x="82" y="98"/>
                  <a:pt x="79" y="94"/>
                  <a:pt x="80" y="89"/>
                </a:cubicBezTo>
                <a:cubicBezTo>
                  <a:pt x="80" y="87"/>
                  <a:pt x="81" y="85"/>
                  <a:pt x="83" y="83"/>
                </a:cubicBezTo>
                <a:cubicBezTo>
                  <a:pt x="90" y="71"/>
                  <a:pt x="96" y="57"/>
                  <a:pt x="99" y="43"/>
                </a:cubicBezTo>
                <a:cubicBezTo>
                  <a:pt x="100" y="36"/>
                  <a:pt x="100" y="36"/>
                  <a:pt x="100" y="36"/>
                </a:cubicBezTo>
                <a:cubicBezTo>
                  <a:pt x="103" y="21"/>
                  <a:pt x="92" y="7"/>
                  <a:pt x="76" y="5"/>
                </a:cubicBezTo>
                <a:cubicBezTo>
                  <a:pt x="9" y="0"/>
                  <a:pt x="9" y="0"/>
                  <a:pt x="9" y="0"/>
                </a:cubicBezTo>
                <a:cubicBezTo>
                  <a:pt x="8" y="20"/>
                  <a:pt x="8" y="20"/>
                  <a:pt x="8" y="20"/>
                </a:cubicBezTo>
                <a:cubicBezTo>
                  <a:pt x="5" y="60"/>
                  <a:pt x="5" y="60"/>
                  <a:pt x="5" y="60"/>
                </a:cubicBezTo>
                <a:cubicBezTo>
                  <a:pt x="3" y="81"/>
                  <a:pt x="3" y="81"/>
                  <a:pt x="3" y="81"/>
                </a:cubicBezTo>
                <a:cubicBezTo>
                  <a:pt x="0" y="125"/>
                  <a:pt x="23" y="170"/>
                  <a:pt x="59" y="192"/>
                </a:cubicBezTo>
                <a:cubicBezTo>
                  <a:pt x="61" y="193"/>
                  <a:pt x="64" y="195"/>
                  <a:pt x="67" y="196"/>
                </a:cubicBezTo>
                <a:cubicBezTo>
                  <a:pt x="92" y="130"/>
                  <a:pt x="92" y="130"/>
                  <a:pt x="92" y="130"/>
                </a:cubicBezTo>
                <a:cubicBezTo>
                  <a:pt x="95" y="123"/>
                  <a:pt x="101" y="117"/>
                  <a:pt x="108" y="113"/>
                </a:cubicBezTo>
                <a:cubicBezTo>
                  <a:pt x="130" y="101"/>
                  <a:pt x="130" y="101"/>
                  <a:pt x="130" y="101"/>
                </a:cubicBezTo>
                <a:lnTo>
                  <a:pt x="87" y="98"/>
                </a:lnTo>
                <a:close/>
              </a:path>
            </a:pathLst>
          </a:custGeom>
          <a:solidFill>
            <a:srgbClr val="B38A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13" name="Freeform 72">
            <a:extLst>
              <a:ext uri="{FF2B5EF4-FFF2-40B4-BE49-F238E27FC236}">
                <a16:creationId xmlns:a16="http://schemas.microsoft.com/office/drawing/2014/main" id="{F8A32D27-BA0F-4E0A-B378-E4B8E4A4804B}"/>
              </a:ext>
            </a:extLst>
          </p:cNvPr>
          <p:cNvSpPr>
            <a:spLocks/>
          </p:cNvSpPr>
          <p:nvPr/>
        </p:nvSpPr>
        <p:spPr bwMode="auto">
          <a:xfrm>
            <a:off x="11162986" y="3267237"/>
            <a:ext cx="141573" cy="63092"/>
          </a:xfrm>
          <a:custGeom>
            <a:avLst/>
            <a:gdLst>
              <a:gd name="T0" fmla="*/ 90 w 90"/>
              <a:gd name="T1" fmla="*/ 7 h 40"/>
              <a:gd name="T2" fmla="*/ 42 w 90"/>
              <a:gd name="T3" fmla="*/ 39 h 40"/>
              <a:gd name="T4" fmla="*/ 0 w 90"/>
              <a:gd name="T5" fmla="*/ 0 h 40"/>
              <a:gd name="T6" fmla="*/ 90 w 90"/>
              <a:gd name="T7" fmla="*/ 7 h 40"/>
            </a:gdLst>
            <a:ahLst/>
            <a:cxnLst>
              <a:cxn ang="0">
                <a:pos x="T0" y="T1"/>
              </a:cxn>
              <a:cxn ang="0">
                <a:pos x="T2" y="T3"/>
              </a:cxn>
              <a:cxn ang="0">
                <a:pos x="T4" y="T5"/>
              </a:cxn>
              <a:cxn ang="0">
                <a:pos x="T6" y="T7"/>
              </a:cxn>
            </a:cxnLst>
            <a:rect l="0" t="0" r="r" b="b"/>
            <a:pathLst>
              <a:path w="90" h="40">
                <a:moveTo>
                  <a:pt x="90" y="7"/>
                </a:moveTo>
                <a:cubicBezTo>
                  <a:pt x="79" y="27"/>
                  <a:pt x="61" y="40"/>
                  <a:pt x="42" y="39"/>
                </a:cubicBezTo>
                <a:cubicBezTo>
                  <a:pt x="23" y="37"/>
                  <a:pt x="7" y="22"/>
                  <a:pt x="0" y="0"/>
                </a:cubicBezTo>
                <a:lnTo>
                  <a:pt x="90" y="7"/>
                </a:lnTo>
                <a:close/>
              </a:path>
            </a:pathLst>
          </a:custGeom>
          <a:solidFill>
            <a:srgbClr val="EE4D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14" name="Freeform 73">
            <a:extLst>
              <a:ext uri="{FF2B5EF4-FFF2-40B4-BE49-F238E27FC236}">
                <a16:creationId xmlns:a16="http://schemas.microsoft.com/office/drawing/2014/main" id="{3CF447CC-86CE-412A-A318-78B77A8BF209}"/>
              </a:ext>
            </a:extLst>
          </p:cNvPr>
          <p:cNvSpPr>
            <a:spLocks/>
          </p:cNvSpPr>
          <p:nvPr/>
        </p:nvSpPr>
        <p:spPr bwMode="auto">
          <a:xfrm>
            <a:off x="11162986" y="3267237"/>
            <a:ext cx="141573" cy="50782"/>
          </a:xfrm>
          <a:custGeom>
            <a:avLst/>
            <a:gdLst>
              <a:gd name="T0" fmla="*/ 90 w 90"/>
              <a:gd name="T1" fmla="*/ 7 h 32"/>
              <a:gd name="T2" fmla="*/ 43 w 90"/>
              <a:gd name="T3" fmla="*/ 30 h 32"/>
              <a:gd name="T4" fmla="*/ 0 w 90"/>
              <a:gd name="T5" fmla="*/ 0 h 32"/>
              <a:gd name="T6" fmla="*/ 90 w 90"/>
              <a:gd name="T7" fmla="*/ 7 h 32"/>
            </a:gdLst>
            <a:ahLst/>
            <a:cxnLst>
              <a:cxn ang="0">
                <a:pos x="T0" y="T1"/>
              </a:cxn>
              <a:cxn ang="0">
                <a:pos x="T2" y="T3"/>
              </a:cxn>
              <a:cxn ang="0">
                <a:pos x="T4" y="T5"/>
              </a:cxn>
              <a:cxn ang="0">
                <a:pos x="T6" y="T7"/>
              </a:cxn>
            </a:cxnLst>
            <a:rect l="0" t="0" r="r" b="b"/>
            <a:pathLst>
              <a:path w="90" h="32">
                <a:moveTo>
                  <a:pt x="90" y="7"/>
                </a:moveTo>
                <a:cubicBezTo>
                  <a:pt x="79" y="27"/>
                  <a:pt x="62" y="32"/>
                  <a:pt x="43" y="30"/>
                </a:cubicBezTo>
                <a:cubicBezTo>
                  <a:pt x="23" y="29"/>
                  <a:pt x="7" y="22"/>
                  <a:pt x="0" y="0"/>
                </a:cubicBezTo>
                <a:lnTo>
                  <a:pt x="90"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15" name="Freeform 74">
            <a:extLst>
              <a:ext uri="{FF2B5EF4-FFF2-40B4-BE49-F238E27FC236}">
                <a16:creationId xmlns:a16="http://schemas.microsoft.com/office/drawing/2014/main" id="{A0CA20CE-4B53-4925-9298-568808BF015D}"/>
              </a:ext>
            </a:extLst>
          </p:cNvPr>
          <p:cNvSpPr>
            <a:spLocks/>
          </p:cNvSpPr>
          <p:nvPr/>
        </p:nvSpPr>
        <p:spPr bwMode="auto">
          <a:xfrm>
            <a:off x="11316870" y="3131049"/>
            <a:ext cx="40779" cy="36163"/>
          </a:xfrm>
          <a:custGeom>
            <a:avLst/>
            <a:gdLst>
              <a:gd name="T0" fmla="*/ 1 w 26"/>
              <a:gd name="T1" fmla="*/ 12 h 23"/>
              <a:gd name="T2" fmla="*/ 14 w 26"/>
              <a:gd name="T3" fmla="*/ 1 h 23"/>
              <a:gd name="T4" fmla="*/ 25 w 26"/>
              <a:gd name="T5" fmla="*/ 14 h 23"/>
              <a:gd name="T6" fmla="*/ 20 w 26"/>
              <a:gd name="T7" fmla="*/ 23 h 23"/>
              <a:gd name="T8" fmla="*/ 4 w 26"/>
              <a:gd name="T9" fmla="*/ 22 h 23"/>
              <a:gd name="T10" fmla="*/ 1 w 26"/>
              <a:gd name="T11" fmla="*/ 12 h 23"/>
            </a:gdLst>
            <a:ahLst/>
            <a:cxnLst>
              <a:cxn ang="0">
                <a:pos x="T0" y="T1"/>
              </a:cxn>
              <a:cxn ang="0">
                <a:pos x="T2" y="T3"/>
              </a:cxn>
              <a:cxn ang="0">
                <a:pos x="T4" y="T5"/>
              </a:cxn>
              <a:cxn ang="0">
                <a:pos x="T6" y="T7"/>
              </a:cxn>
              <a:cxn ang="0">
                <a:pos x="T8" y="T9"/>
              </a:cxn>
              <a:cxn ang="0">
                <a:pos x="T10" y="T11"/>
              </a:cxn>
            </a:cxnLst>
            <a:rect l="0" t="0" r="r" b="b"/>
            <a:pathLst>
              <a:path w="26" h="23">
                <a:moveTo>
                  <a:pt x="1" y="12"/>
                </a:moveTo>
                <a:cubicBezTo>
                  <a:pt x="1" y="5"/>
                  <a:pt x="7" y="0"/>
                  <a:pt x="14" y="1"/>
                </a:cubicBezTo>
                <a:cubicBezTo>
                  <a:pt x="21" y="1"/>
                  <a:pt x="26" y="7"/>
                  <a:pt x="25" y="14"/>
                </a:cubicBezTo>
                <a:cubicBezTo>
                  <a:pt x="25" y="18"/>
                  <a:pt x="23" y="21"/>
                  <a:pt x="20" y="23"/>
                </a:cubicBezTo>
                <a:cubicBezTo>
                  <a:pt x="4" y="22"/>
                  <a:pt x="4" y="22"/>
                  <a:pt x="4" y="22"/>
                </a:cubicBezTo>
                <a:cubicBezTo>
                  <a:pt x="2" y="19"/>
                  <a:pt x="0" y="16"/>
                  <a:pt x="1" y="1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16" name="Freeform 75">
            <a:extLst>
              <a:ext uri="{FF2B5EF4-FFF2-40B4-BE49-F238E27FC236}">
                <a16:creationId xmlns:a16="http://schemas.microsoft.com/office/drawing/2014/main" id="{7E406AEE-03FF-4F64-AC37-416A2F992451}"/>
              </a:ext>
            </a:extLst>
          </p:cNvPr>
          <p:cNvSpPr>
            <a:spLocks/>
          </p:cNvSpPr>
          <p:nvPr/>
        </p:nvSpPr>
        <p:spPr bwMode="auto">
          <a:xfrm>
            <a:off x="11126824" y="3117200"/>
            <a:ext cx="39240" cy="36163"/>
          </a:xfrm>
          <a:custGeom>
            <a:avLst/>
            <a:gdLst>
              <a:gd name="T0" fmla="*/ 0 w 25"/>
              <a:gd name="T1" fmla="*/ 12 h 23"/>
              <a:gd name="T2" fmla="*/ 14 w 25"/>
              <a:gd name="T3" fmla="*/ 1 h 23"/>
              <a:gd name="T4" fmla="*/ 25 w 25"/>
              <a:gd name="T5" fmla="*/ 14 h 23"/>
              <a:gd name="T6" fmla="*/ 20 w 25"/>
              <a:gd name="T7" fmla="*/ 23 h 23"/>
              <a:gd name="T8" fmla="*/ 4 w 25"/>
              <a:gd name="T9" fmla="*/ 21 h 23"/>
              <a:gd name="T10" fmla="*/ 0 w 25"/>
              <a:gd name="T11" fmla="*/ 12 h 23"/>
            </a:gdLst>
            <a:ahLst/>
            <a:cxnLst>
              <a:cxn ang="0">
                <a:pos x="T0" y="T1"/>
              </a:cxn>
              <a:cxn ang="0">
                <a:pos x="T2" y="T3"/>
              </a:cxn>
              <a:cxn ang="0">
                <a:pos x="T4" y="T5"/>
              </a:cxn>
              <a:cxn ang="0">
                <a:pos x="T6" y="T7"/>
              </a:cxn>
              <a:cxn ang="0">
                <a:pos x="T8" y="T9"/>
              </a:cxn>
              <a:cxn ang="0">
                <a:pos x="T10" y="T11"/>
              </a:cxn>
            </a:cxnLst>
            <a:rect l="0" t="0" r="r" b="b"/>
            <a:pathLst>
              <a:path w="25" h="23">
                <a:moveTo>
                  <a:pt x="0" y="12"/>
                </a:moveTo>
                <a:cubicBezTo>
                  <a:pt x="1" y="5"/>
                  <a:pt x="7" y="0"/>
                  <a:pt x="14" y="1"/>
                </a:cubicBezTo>
                <a:cubicBezTo>
                  <a:pt x="20" y="1"/>
                  <a:pt x="25" y="7"/>
                  <a:pt x="25" y="14"/>
                </a:cubicBezTo>
                <a:cubicBezTo>
                  <a:pt x="25" y="17"/>
                  <a:pt x="23" y="21"/>
                  <a:pt x="20" y="23"/>
                </a:cubicBezTo>
                <a:cubicBezTo>
                  <a:pt x="4" y="21"/>
                  <a:pt x="4" y="21"/>
                  <a:pt x="4" y="21"/>
                </a:cubicBezTo>
                <a:cubicBezTo>
                  <a:pt x="1" y="19"/>
                  <a:pt x="0" y="16"/>
                  <a:pt x="0" y="1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17" name="Freeform 76">
            <a:extLst>
              <a:ext uri="{FF2B5EF4-FFF2-40B4-BE49-F238E27FC236}">
                <a16:creationId xmlns:a16="http://schemas.microsoft.com/office/drawing/2014/main" id="{74C65B90-B973-4FC2-821B-1604A458693D}"/>
              </a:ext>
            </a:extLst>
          </p:cNvPr>
          <p:cNvSpPr>
            <a:spLocks/>
          </p:cNvSpPr>
          <p:nvPr/>
        </p:nvSpPr>
        <p:spPr bwMode="auto">
          <a:xfrm>
            <a:off x="11493067" y="3088731"/>
            <a:ext cx="39240" cy="108489"/>
          </a:xfrm>
          <a:custGeom>
            <a:avLst/>
            <a:gdLst>
              <a:gd name="T0" fmla="*/ 6 w 25"/>
              <a:gd name="T1" fmla="*/ 0 h 69"/>
              <a:gd name="T2" fmla="*/ 24 w 25"/>
              <a:gd name="T3" fmla="*/ 36 h 69"/>
              <a:gd name="T4" fmla="*/ 0 w 25"/>
              <a:gd name="T5" fmla="*/ 69 h 69"/>
              <a:gd name="T6" fmla="*/ 6 w 25"/>
              <a:gd name="T7" fmla="*/ 0 h 69"/>
            </a:gdLst>
            <a:ahLst/>
            <a:cxnLst>
              <a:cxn ang="0">
                <a:pos x="T0" y="T1"/>
              </a:cxn>
              <a:cxn ang="0">
                <a:pos x="T2" y="T3"/>
              </a:cxn>
              <a:cxn ang="0">
                <a:pos x="T4" y="T5"/>
              </a:cxn>
              <a:cxn ang="0">
                <a:pos x="T6" y="T7"/>
              </a:cxn>
            </a:cxnLst>
            <a:rect l="0" t="0" r="r" b="b"/>
            <a:pathLst>
              <a:path w="25" h="69">
                <a:moveTo>
                  <a:pt x="6" y="0"/>
                </a:moveTo>
                <a:cubicBezTo>
                  <a:pt x="18" y="7"/>
                  <a:pt x="25" y="21"/>
                  <a:pt x="24" y="36"/>
                </a:cubicBezTo>
                <a:cubicBezTo>
                  <a:pt x="23" y="51"/>
                  <a:pt x="13" y="64"/>
                  <a:pt x="0" y="69"/>
                </a:cubicBezTo>
                <a:lnTo>
                  <a:pt x="6" y="0"/>
                </a:lnTo>
                <a:close/>
              </a:path>
            </a:pathLst>
          </a:custGeom>
          <a:solidFill>
            <a:srgbClr val="C498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18" name="Freeform 77">
            <a:extLst>
              <a:ext uri="{FF2B5EF4-FFF2-40B4-BE49-F238E27FC236}">
                <a16:creationId xmlns:a16="http://schemas.microsoft.com/office/drawing/2014/main" id="{7185CE3C-8941-44EF-918C-DD0F7CCB5A55}"/>
              </a:ext>
            </a:extLst>
          </p:cNvPr>
          <p:cNvSpPr>
            <a:spLocks/>
          </p:cNvSpPr>
          <p:nvPr/>
        </p:nvSpPr>
        <p:spPr bwMode="auto">
          <a:xfrm>
            <a:off x="11493066" y="3170290"/>
            <a:ext cx="34624" cy="40779"/>
          </a:xfrm>
          <a:custGeom>
            <a:avLst/>
            <a:gdLst>
              <a:gd name="T0" fmla="*/ 21 w 22"/>
              <a:gd name="T1" fmla="*/ 14 h 26"/>
              <a:gd name="T2" fmla="*/ 8 w 22"/>
              <a:gd name="T3" fmla="*/ 25 h 26"/>
              <a:gd name="T4" fmla="*/ 0 w 22"/>
              <a:gd name="T5" fmla="*/ 21 h 26"/>
              <a:gd name="T6" fmla="*/ 1 w 22"/>
              <a:gd name="T7" fmla="*/ 3 h 26"/>
              <a:gd name="T8" fmla="*/ 10 w 22"/>
              <a:gd name="T9" fmla="*/ 0 h 26"/>
              <a:gd name="T10" fmla="*/ 18 w 22"/>
              <a:gd name="T11" fmla="*/ 4 h 26"/>
              <a:gd name="T12" fmla="*/ 21 w 22"/>
              <a:gd name="T13" fmla="*/ 14 h 26"/>
            </a:gdLst>
            <a:ahLst/>
            <a:cxnLst>
              <a:cxn ang="0">
                <a:pos x="T0" y="T1"/>
              </a:cxn>
              <a:cxn ang="0">
                <a:pos x="T2" y="T3"/>
              </a:cxn>
              <a:cxn ang="0">
                <a:pos x="T4" y="T5"/>
              </a:cxn>
              <a:cxn ang="0">
                <a:pos x="T6" y="T7"/>
              </a:cxn>
              <a:cxn ang="0">
                <a:pos x="T8" y="T9"/>
              </a:cxn>
              <a:cxn ang="0">
                <a:pos x="T10" y="T11"/>
              </a:cxn>
              <a:cxn ang="0">
                <a:pos x="T12" y="T13"/>
              </a:cxn>
            </a:cxnLst>
            <a:rect l="0" t="0" r="r" b="b"/>
            <a:pathLst>
              <a:path w="22" h="26">
                <a:moveTo>
                  <a:pt x="21" y="14"/>
                </a:moveTo>
                <a:cubicBezTo>
                  <a:pt x="21" y="20"/>
                  <a:pt x="15" y="26"/>
                  <a:pt x="8" y="25"/>
                </a:cubicBezTo>
                <a:cubicBezTo>
                  <a:pt x="5" y="25"/>
                  <a:pt x="2" y="23"/>
                  <a:pt x="0" y="21"/>
                </a:cubicBezTo>
                <a:cubicBezTo>
                  <a:pt x="1" y="3"/>
                  <a:pt x="1" y="3"/>
                  <a:pt x="1" y="3"/>
                </a:cubicBezTo>
                <a:cubicBezTo>
                  <a:pt x="4" y="1"/>
                  <a:pt x="7" y="0"/>
                  <a:pt x="10" y="0"/>
                </a:cubicBezTo>
                <a:cubicBezTo>
                  <a:pt x="13" y="0"/>
                  <a:pt x="16" y="2"/>
                  <a:pt x="18" y="4"/>
                </a:cubicBezTo>
                <a:cubicBezTo>
                  <a:pt x="20" y="6"/>
                  <a:pt x="22" y="10"/>
                  <a:pt x="21" y="14"/>
                </a:cubicBezTo>
                <a:close/>
              </a:path>
            </a:pathLst>
          </a:custGeom>
          <a:solidFill>
            <a:srgbClr val="FBB6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19" name="Freeform 78">
            <a:extLst>
              <a:ext uri="{FF2B5EF4-FFF2-40B4-BE49-F238E27FC236}">
                <a16:creationId xmlns:a16="http://schemas.microsoft.com/office/drawing/2014/main" id="{DEDD864A-9F73-47C2-A3BE-0D9FD7CFEE93}"/>
              </a:ext>
            </a:extLst>
          </p:cNvPr>
          <p:cNvSpPr>
            <a:spLocks/>
          </p:cNvSpPr>
          <p:nvPr/>
        </p:nvSpPr>
        <p:spPr bwMode="auto">
          <a:xfrm>
            <a:off x="11179913" y="2957161"/>
            <a:ext cx="287763" cy="161578"/>
          </a:xfrm>
          <a:custGeom>
            <a:avLst/>
            <a:gdLst>
              <a:gd name="T0" fmla="*/ 0 w 183"/>
              <a:gd name="T1" fmla="*/ 0 h 103"/>
              <a:gd name="T2" fmla="*/ 169 w 183"/>
              <a:gd name="T3" fmla="*/ 103 h 103"/>
              <a:gd name="T4" fmla="*/ 183 w 183"/>
              <a:gd name="T5" fmla="*/ 14 h 103"/>
              <a:gd name="T6" fmla="*/ 0 w 183"/>
              <a:gd name="T7" fmla="*/ 0 h 103"/>
            </a:gdLst>
            <a:ahLst/>
            <a:cxnLst>
              <a:cxn ang="0">
                <a:pos x="T0" y="T1"/>
              </a:cxn>
              <a:cxn ang="0">
                <a:pos x="T2" y="T3"/>
              </a:cxn>
              <a:cxn ang="0">
                <a:pos x="T4" y="T5"/>
              </a:cxn>
              <a:cxn ang="0">
                <a:pos x="T6" y="T7"/>
              </a:cxn>
            </a:cxnLst>
            <a:rect l="0" t="0" r="r" b="b"/>
            <a:pathLst>
              <a:path w="183" h="103">
                <a:moveTo>
                  <a:pt x="0" y="0"/>
                </a:moveTo>
                <a:cubicBezTo>
                  <a:pt x="0" y="0"/>
                  <a:pt x="40" y="95"/>
                  <a:pt x="169" y="103"/>
                </a:cubicBezTo>
                <a:cubicBezTo>
                  <a:pt x="183" y="14"/>
                  <a:pt x="183" y="14"/>
                  <a:pt x="183" y="14"/>
                </a:cubicBezTo>
                <a:lnTo>
                  <a:pt x="0" y="0"/>
                </a:lnTo>
                <a:close/>
              </a:path>
            </a:pathLst>
          </a:custGeom>
          <a:solidFill>
            <a:schemeClr val="accent3"/>
          </a:solidFill>
          <a:ln>
            <a:noFill/>
          </a:ln>
        </p:spPr>
        <p:txBody>
          <a:bodyPr vert="horz" wrap="square" lIns="89642" tIns="44821" rIns="89642" bIns="44821" numCol="1" anchor="t" anchorCtr="0" compatLnSpc="1">
            <a:prstTxWarp prst="textNoShape">
              <a:avLst/>
            </a:prstTxWarp>
          </a:bodyPr>
          <a:lstStyle/>
          <a:p>
            <a:endParaRPr lang="en-US" sz="1765"/>
          </a:p>
        </p:txBody>
      </p:sp>
      <p:sp>
        <p:nvSpPr>
          <p:cNvPr id="120" name="Freeform 79">
            <a:extLst>
              <a:ext uri="{FF2B5EF4-FFF2-40B4-BE49-F238E27FC236}">
                <a16:creationId xmlns:a16="http://schemas.microsoft.com/office/drawing/2014/main" id="{030DEFE8-5199-40A7-A021-AF9C925EE6BD}"/>
              </a:ext>
            </a:extLst>
          </p:cNvPr>
          <p:cNvSpPr>
            <a:spLocks/>
          </p:cNvSpPr>
          <p:nvPr/>
        </p:nvSpPr>
        <p:spPr bwMode="auto">
          <a:xfrm>
            <a:off x="11083736" y="2952545"/>
            <a:ext cx="133878" cy="140034"/>
          </a:xfrm>
          <a:custGeom>
            <a:avLst/>
            <a:gdLst>
              <a:gd name="T0" fmla="*/ 80 w 85"/>
              <a:gd name="T1" fmla="*/ 5 h 89"/>
              <a:gd name="T2" fmla="*/ 22 w 85"/>
              <a:gd name="T3" fmla="*/ 0 h 89"/>
              <a:gd name="T4" fmla="*/ 8 w 85"/>
              <a:gd name="T5" fmla="*/ 15 h 89"/>
              <a:gd name="T6" fmla="*/ 5 w 85"/>
              <a:gd name="T7" fmla="*/ 28 h 89"/>
              <a:gd name="T8" fmla="*/ 0 w 85"/>
              <a:gd name="T9" fmla="*/ 89 h 89"/>
              <a:gd name="T10" fmla="*/ 80 w 85"/>
              <a:gd name="T11" fmla="*/ 5 h 89"/>
            </a:gdLst>
            <a:ahLst/>
            <a:cxnLst>
              <a:cxn ang="0">
                <a:pos x="T0" y="T1"/>
              </a:cxn>
              <a:cxn ang="0">
                <a:pos x="T2" y="T3"/>
              </a:cxn>
              <a:cxn ang="0">
                <a:pos x="T4" y="T5"/>
              </a:cxn>
              <a:cxn ang="0">
                <a:pos x="T6" y="T7"/>
              </a:cxn>
              <a:cxn ang="0">
                <a:pos x="T8" y="T9"/>
              </a:cxn>
              <a:cxn ang="0">
                <a:pos x="T10" y="T11"/>
              </a:cxn>
            </a:cxnLst>
            <a:rect l="0" t="0" r="r" b="b"/>
            <a:pathLst>
              <a:path w="85" h="89">
                <a:moveTo>
                  <a:pt x="80" y="5"/>
                </a:moveTo>
                <a:cubicBezTo>
                  <a:pt x="22" y="0"/>
                  <a:pt x="22" y="0"/>
                  <a:pt x="22" y="0"/>
                </a:cubicBezTo>
                <a:cubicBezTo>
                  <a:pt x="8" y="15"/>
                  <a:pt x="8" y="15"/>
                  <a:pt x="8" y="15"/>
                </a:cubicBezTo>
                <a:cubicBezTo>
                  <a:pt x="5" y="28"/>
                  <a:pt x="5" y="28"/>
                  <a:pt x="5" y="28"/>
                </a:cubicBezTo>
                <a:cubicBezTo>
                  <a:pt x="0" y="89"/>
                  <a:pt x="0" y="89"/>
                  <a:pt x="0" y="89"/>
                </a:cubicBezTo>
                <a:cubicBezTo>
                  <a:pt x="85" y="66"/>
                  <a:pt x="80" y="5"/>
                  <a:pt x="80" y="5"/>
                </a:cubicBezTo>
                <a:close/>
              </a:path>
            </a:pathLst>
          </a:custGeom>
          <a:solidFill>
            <a:schemeClr val="accent3"/>
          </a:solidFill>
          <a:ln>
            <a:noFill/>
          </a:ln>
        </p:spPr>
        <p:txBody>
          <a:bodyPr vert="horz" wrap="square" lIns="89642" tIns="44821" rIns="89642" bIns="44821" numCol="1" anchor="t" anchorCtr="0" compatLnSpc="1">
            <a:prstTxWarp prst="textNoShape">
              <a:avLst/>
            </a:prstTxWarp>
          </a:bodyPr>
          <a:lstStyle/>
          <a:p>
            <a:endParaRPr lang="en-US" sz="1765"/>
          </a:p>
        </p:txBody>
      </p:sp>
      <p:sp>
        <p:nvSpPr>
          <p:cNvPr id="121" name="Freeform 80">
            <a:extLst>
              <a:ext uri="{FF2B5EF4-FFF2-40B4-BE49-F238E27FC236}">
                <a16:creationId xmlns:a16="http://schemas.microsoft.com/office/drawing/2014/main" id="{9A6318BE-8B05-48ED-BF69-CC286BA9B2D5}"/>
              </a:ext>
            </a:extLst>
          </p:cNvPr>
          <p:cNvSpPr>
            <a:spLocks/>
          </p:cNvSpPr>
          <p:nvPr/>
        </p:nvSpPr>
        <p:spPr bwMode="auto">
          <a:xfrm>
            <a:off x="11370729" y="2790197"/>
            <a:ext cx="240829" cy="237751"/>
          </a:xfrm>
          <a:custGeom>
            <a:avLst/>
            <a:gdLst>
              <a:gd name="T0" fmla="*/ 150 w 153"/>
              <a:gd name="T1" fmla="*/ 82 h 152"/>
              <a:gd name="T2" fmla="*/ 71 w 153"/>
              <a:gd name="T3" fmla="*/ 149 h 152"/>
              <a:gd name="T4" fmla="*/ 3 w 153"/>
              <a:gd name="T5" fmla="*/ 71 h 152"/>
              <a:gd name="T6" fmla="*/ 82 w 153"/>
              <a:gd name="T7" fmla="*/ 3 h 152"/>
              <a:gd name="T8" fmla="*/ 150 w 153"/>
              <a:gd name="T9" fmla="*/ 82 h 152"/>
            </a:gdLst>
            <a:ahLst/>
            <a:cxnLst>
              <a:cxn ang="0">
                <a:pos x="T0" y="T1"/>
              </a:cxn>
              <a:cxn ang="0">
                <a:pos x="T2" y="T3"/>
              </a:cxn>
              <a:cxn ang="0">
                <a:pos x="T4" y="T5"/>
              </a:cxn>
              <a:cxn ang="0">
                <a:pos x="T6" y="T7"/>
              </a:cxn>
              <a:cxn ang="0">
                <a:pos x="T8" y="T9"/>
              </a:cxn>
            </a:cxnLst>
            <a:rect l="0" t="0" r="r" b="b"/>
            <a:pathLst>
              <a:path w="153" h="152">
                <a:moveTo>
                  <a:pt x="150" y="82"/>
                </a:moveTo>
                <a:cubicBezTo>
                  <a:pt x="147" y="122"/>
                  <a:pt x="111" y="152"/>
                  <a:pt x="71" y="149"/>
                </a:cubicBezTo>
                <a:cubicBezTo>
                  <a:pt x="31" y="146"/>
                  <a:pt x="0" y="111"/>
                  <a:pt x="3" y="71"/>
                </a:cubicBezTo>
                <a:cubicBezTo>
                  <a:pt x="6" y="30"/>
                  <a:pt x="42" y="0"/>
                  <a:pt x="82" y="3"/>
                </a:cubicBezTo>
                <a:cubicBezTo>
                  <a:pt x="123" y="6"/>
                  <a:pt x="153" y="41"/>
                  <a:pt x="150" y="82"/>
                </a:cubicBezTo>
                <a:close/>
              </a:path>
            </a:pathLst>
          </a:custGeom>
          <a:solidFill>
            <a:schemeClr val="accent3"/>
          </a:solidFill>
          <a:ln>
            <a:noFill/>
          </a:ln>
        </p:spPr>
        <p:txBody>
          <a:bodyPr vert="horz" wrap="square" lIns="89642" tIns="44821" rIns="89642" bIns="44821" numCol="1" anchor="t" anchorCtr="0" compatLnSpc="1">
            <a:prstTxWarp prst="textNoShape">
              <a:avLst/>
            </a:prstTxWarp>
          </a:bodyPr>
          <a:lstStyle/>
          <a:p>
            <a:endParaRPr lang="en-US" sz="1765"/>
          </a:p>
        </p:txBody>
      </p:sp>
      <p:sp>
        <p:nvSpPr>
          <p:cNvPr id="122" name="Rectangle 121">
            <a:extLst>
              <a:ext uri="{FF2B5EF4-FFF2-40B4-BE49-F238E27FC236}">
                <a16:creationId xmlns:a16="http://schemas.microsoft.com/office/drawing/2014/main" id="{CBA42167-7426-4398-B9F4-85A15A0E9AFF}"/>
              </a:ext>
            </a:extLst>
          </p:cNvPr>
          <p:cNvSpPr>
            <a:spLocks noChangeArrowheads="1"/>
          </p:cNvSpPr>
          <p:nvPr/>
        </p:nvSpPr>
        <p:spPr bwMode="auto">
          <a:xfrm>
            <a:off x="11038340" y="3765820"/>
            <a:ext cx="513203" cy="1546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23" name="Rectangle 122">
            <a:extLst>
              <a:ext uri="{FF2B5EF4-FFF2-40B4-BE49-F238E27FC236}">
                <a16:creationId xmlns:a16="http://schemas.microsoft.com/office/drawing/2014/main" id="{653C999F-8364-4129-8138-EC55BA9F57F8}"/>
              </a:ext>
            </a:extLst>
          </p:cNvPr>
          <p:cNvSpPr>
            <a:spLocks noChangeArrowheads="1"/>
          </p:cNvSpPr>
          <p:nvPr/>
        </p:nvSpPr>
        <p:spPr bwMode="auto">
          <a:xfrm>
            <a:off x="11038340" y="3765820"/>
            <a:ext cx="513203" cy="154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24" name="Freeform 83">
            <a:extLst>
              <a:ext uri="{FF2B5EF4-FFF2-40B4-BE49-F238E27FC236}">
                <a16:creationId xmlns:a16="http://schemas.microsoft.com/office/drawing/2014/main" id="{C5CCD764-DE5D-4CEB-BF87-41C6D79F4F71}"/>
              </a:ext>
            </a:extLst>
          </p:cNvPr>
          <p:cNvSpPr>
            <a:spLocks/>
          </p:cNvSpPr>
          <p:nvPr/>
        </p:nvSpPr>
        <p:spPr bwMode="auto">
          <a:xfrm>
            <a:off x="11362265" y="3441126"/>
            <a:ext cx="306998" cy="353933"/>
          </a:xfrm>
          <a:custGeom>
            <a:avLst/>
            <a:gdLst>
              <a:gd name="T0" fmla="*/ 89 w 195"/>
              <a:gd name="T1" fmla="*/ 0 h 226"/>
              <a:gd name="T2" fmla="*/ 61 w 195"/>
              <a:gd name="T3" fmla="*/ 0 h 226"/>
              <a:gd name="T4" fmla="*/ 0 w 195"/>
              <a:gd name="T5" fmla="*/ 93 h 226"/>
              <a:gd name="T6" fmla="*/ 20 w 195"/>
              <a:gd name="T7" fmla="*/ 207 h 226"/>
              <a:gd name="T8" fmla="*/ 120 w 195"/>
              <a:gd name="T9" fmla="*/ 207 h 226"/>
              <a:gd name="T10" fmla="*/ 120 w 195"/>
              <a:gd name="T11" fmla="*/ 226 h 226"/>
              <a:gd name="T12" fmla="*/ 195 w 195"/>
              <a:gd name="T13" fmla="*/ 226 h 226"/>
              <a:gd name="T14" fmla="*/ 174 w 195"/>
              <a:gd name="T15" fmla="*/ 81 h 226"/>
              <a:gd name="T16" fmla="*/ 89 w 195"/>
              <a:gd name="T17"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226">
                <a:moveTo>
                  <a:pt x="89" y="0"/>
                </a:moveTo>
                <a:cubicBezTo>
                  <a:pt x="61" y="0"/>
                  <a:pt x="61" y="0"/>
                  <a:pt x="61" y="0"/>
                </a:cubicBezTo>
                <a:cubicBezTo>
                  <a:pt x="60" y="42"/>
                  <a:pt x="36" y="77"/>
                  <a:pt x="0" y="93"/>
                </a:cubicBezTo>
                <a:cubicBezTo>
                  <a:pt x="20" y="207"/>
                  <a:pt x="20" y="207"/>
                  <a:pt x="20" y="207"/>
                </a:cubicBezTo>
                <a:cubicBezTo>
                  <a:pt x="120" y="207"/>
                  <a:pt x="120" y="207"/>
                  <a:pt x="120" y="207"/>
                </a:cubicBezTo>
                <a:cubicBezTo>
                  <a:pt x="120" y="226"/>
                  <a:pt x="120" y="226"/>
                  <a:pt x="120" y="226"/>
                </a:cubicBezTo>
                <a:cubicBezTo>
                  <a:pt x="195" y="226"/>
                  <a:pt x="195" y="226"/>
                  <a:pt x="195" y="226"/>
                </a:cubicBezTo>
                <a:cubicBezTo>
                  <a:pt x="174" y="81"/>
                  <a:pt x="174" y="81"/>
                  <a:pt x="174" y="81"/>
                </a:cubicBezTo>
                <a:cubicBezTo>
                  <a:pt x="167" y="38"/>
                  <a:pt x="132" y="5"/>
                  <a:pt x="89" y="0"/>
                </a:cubicBezTo>
              </a:path>
            </a:pathLst>
          </a:custGeom>
          <a:solidFill>
            <a:srgbClr val="5328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25" name="Freeform 84">
            <a:extLst>
              <a:ext uri="{FF2B5EF4-FFF2-40B4-BE49-F238E27FC236}">
                <a16:creationId xmlns:a16="http://schemas.microsoft.com/office/drawing/2014/main" id="{7CA2E16D-6191-41E1-8AAA-72378D6C1321}"/>
              </a:ext>
            </a:extLst>
          </p:cNvPr>
          <p:cNvSpPr>
            <a:spLocks/>
          </p:cNvSpPr>
          <p:nvPr/>
        </p:nvSpPr>
        <p:spPr bwMode="auto">
          <a:xfrm>
            <a:off x="11362266" y="3441126"/>
            <a:ext cx="96177" cy="146190"/>
          </a:xfrm>
          <a:custGeom>
            <a:avLst/>
            <a:gdLst>
              <a:gd name="T0" fmla="*/ 61 w 61"/>
              <a:gd name="T1" fmla="*/ 0 h 93"/>
              <a:gd name="T2" fmla="*/ 60 w 61"/>
              <a:gd name="T3" fmla="*/ 0 h 93"/>
              <a:gd name="T4" fmla="*/ 0 w 61"/>
              <a:gd name="T5" fmla="*/ 93 h 93"/>
              <a:gd name="T6" fmla="*/ 0 w 61"/>
              <a:gd name="T7" fmla="*/ 93 h 93"/>
              <a:gd name="T8" fmla="*/ 61 w 61"/>
              <a:gd name="T9" fmla="*/ 0 h 93"/>
            </a:gdLst>
            <a:ahLst/>
            <a:cxnLst>
              <a:cxn ang="0">
                <a:pos x="T0" y="T1"/>
              </a:cxn>
              <a:cxn ang="0">
                <a:pos x="T2" y="T3"/>
              </a:cxn>
              <a:cxn ang="0">
                <a:pos x="T4" y="T5"/>
              </a:cxn>
              <a:cxn ang="0">
                <a:pos x="T6" y="T7"/>
              </a:cxn>
              <a:cxn ang="0">
                <a:pos x="T8" y="T9"/>
              </a:cxn>
            </a:cxnLst>
            <a:rect l="0" t="0" r="r" b="b"/>
            <a:pathLst>
              <a:path w="61" h="93">
                <a:moveTo>
                  <a:pt x="61" y="0"/>
                </a:moveTo>
                <a:cubicBezTo>
                  <a:pt x="60" y="0"/>
                  <a:pt x="60" y="0"/>
                  <a:pt x="60" y="0"/>
                </a:cubicBezTo>
                <a:cubicBezTo>
                  <a:pt x="60" y="41"/>
                  <a:pt x="35" y="77"/>
                  <a:pt x="0" y="93"/>
                </a:cubicBezTo>
                <a:cubicBezTo>
                  <a:pt x="0" y="93"/>
                  <a:pt x="0" y="93"/>
                  <a:pt x="0" y="93"/>
                </a:cubicBezTo>
                <a:cubicBezTo>
                  <a:pt x="36" y="77"/>
                  <a:pt x="60" y="42"/>
                  <a:pt x="61" y="0"/>
                </a:cubicBezTo>
              </a:path>
            </a:pathLst>
          </a:custGeom>
          <a:solidFill>
            <a:srgbClr val="B089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26" name="Freeform 85">
            <a:extLst>
              <a:ext uri="{FF2B5EF4-FFF2-40B4-BE49-F238E27FC236}">
                <a16:creationId xmlns:a16="http://schemas.microsoft.com/office/drawing/2014/main" id="{48E640C0-3564-41FC-8C47-DA8ADA5587CE}"/>
              </a:ext>
            </a:extLst>
          </p:cNvPr>
          <p:cNvSpPr>
            <a:spLocks/>
          </p:cNvSpPr>
          <p:nvPr/>
        </p:nvSpPr>
        <p:spPr bwMode="auto">
          <a:xfrm>
            <a:off x="11393812" y="3765820"/>
            <a:ext cx="157731" cy="29238"/>
          </a:xfrm>
          <a:custGeom>
            <a:avLst/>
            <a:gdLst>
              <a:gd name="T0" fmla="*/ 205 w 205"/>
              <a:gd name="T1" fmla="*/ 0 h 38"/>
              <a:gd name="T2" fmla="*/ 0 w 205"/>
              <a:gd name="T3" fmla="*/ 0 h 38"/>
              <a:gd name="T4" fmla="*/ 8 w 205"/>
              <a:gd name="T5" fmla="*/ 38 h 38"/>
              <a:gd name="T6" fmla="*/ 205 w 205"/>
              <a:gd name="T7" fmla="*/ 38 h 38"/>
              <a:gd name="T8" fmla="*/ 205 w 205"/>
              <a:gd name="T9" fmla="*/ 0 h 38"/>
            </a:gdLst>
            <a:ahLst/>
            <a:cxnLst>
              <a:cxn ang="0">
                <a:pos x="T0" y="T1"/>
              </a:cxn>
              <a:cxn ang="0">
                <a:pos x="T2" y="T3"/>
              </a:cxn>
              <a:cxn ang="0">
                <a:pos x="T4" y="T5"/>
              </a:cxn>
              <a:cxn ang="0">
                <a:pos x="T6" y="T7"/>
              </a:cxn>
              <a:cxn ang="0">
                <a:pos x="T8" y="T9"/>
              </a:cxn>
            </a:cxnLst>
            <a:rect l="0" t="0" r="r" b="b"/>
            <a:pathLst>
              <a:path w="205" h="38">
                <a:moveTo>
                  <a:pt x="205" y="0"/>
                </a:moveTo>
                <a:lnTo>
                  <a:pt x="0" y="0"/>
                </a:lnTo>
                <a:lnTo>
                  <a:pt x="8" y="38"/>
                </a:lnTo>
                <a:lnTo>
                  <a:pt x="205" y="38"/>
                </a:lnTo>
                <a:lnTo>
                  <a:pt x="205" y="0"/>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27" name="Freeform 86">
            <a:extLst>
              <a:ext uri="{FF2B5EF4-FFF2-40B4-BE49-F238E27FC236}">
                <a16:creationId xmlns:a16="http://schemas.microsoft.com/office/drawing/2014/main" id="{88ED2B27-188C-4B60-B862-4D605B325734}"/>
              </a:ext>
            </a:extLst>
          </p:cNvPr>
          <p:cNvSpPr>
            <a:spLocks/>
          </p:cNvSpPr>
          <p:nvPr/>
        </p:nvSpPr>
        <p:spPr bwMode="auto">
          <a:xfrm>
            <a:off x="11393812" y="3765820"/>
            <a:ext cx="157731" cy="29238"/>
          </a:xfrm>
          <a:custGeom>
            <a:avLst/>
            <a:gdLst>
              <a:gd name="T0" fmla="*/ 205 w 205"/>
              <a:gd name="T1" fmla="*/ 0 h 38"/>
              <a:gd name="T2" fmla="*/ 0 w 205"/>
              <a:gd name="T3" fmla="*/ 0 h 38"/>
              <a:gd name="T4" fmla="*/ 8 w 205"/>
              <a:gd name="T5" fmla="*/ 38 h 38"/>
              <a:gd name="T6" fmla="*/ 205 w 205"/>
              <a:gd name="T7" fmla="*/ 38 h 38"/>
              <a:gd name="T8" fmla="*/ 205 w 205"/>
              <a:gd name="T9" fmla="*/ 0 h 38"/>
            </a:gdLst>
            <a:ahLst/>
            <a:cxnLst>
              <a:cxn ang="0">
                <a:pos x="T0" y="T1"/>
              </a:cxn>
              <a:cxn ang="0">
                <a:pos x="T2" y="T3"/>
              </a:cxn>
              <a:cxn ang="0">
                <a:pos x="T4" y="T5"/>
              </a:cxn>
              <a:cxn ang="0">
                <a:pos x="T6" y="T7"/>
              </a:cxn>
              <a:cxn ang="0">
                <a:pos x="T8" y="T9"/>
              </a:cxn>
            </a:cxnLst>
            <a:rect l="0" t="0" r="r" b="b"/>
            <a:pathLst>
              <a:path w="205" h="38">
                <a:moveTo>
                  <a:pt x="205" y="0"/>
                </a:moveTo>
                <a:lnTo>
                  <a:pt x="0" y="0"/>
                </a:lnTo>
                <a:lnTo>
                  <a:pt x="8" y="38"/>
                </a:lnTo>
                <a:lnTo>
                  <a:pt x="205" y="38"/>
                </a:lnTo>
                <a:lnTo>
                  <a:pt x="20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28" name="Freeform 87">
            <a:extLst>
              <a:ext uri="{FF2B5EF4-FFF2-40B4-BE49-F238E27FC236}">
                <a16:creationId xmlns:a16="http://schemas.microsoft.com/office/drawing/2014/main" id="{FE55D152-9772-4E41-98A8-1810D41806C0}"/>
              </a:ext>
            </a:extLst>
          </p:cNvPr>
          <p:cNvSpPr>
            <a:spLocks/>
          </p:cNvSpPr>
          <p:nvPr/>
        </p:nvSpPr>
        <p:spPr bwMode="auto">
          <a:xfrm>
            <a:off x="9278679" y="3006404"/>
            <a:ext cx="133878" cy="336237"/>
          </a:xfrm>
          <a:custGeom>
            <a:avLst/>
            <a:gdLst>
              <a:gd name="T0" fmla="*/ 72 w 85"/>
              <a:gd name="T1" fmla="*/ 0 h 215"/>
              <a:gd name="T2" fmla="*/ 14 w 85"/>
              <a:gd name="T3" fmla="*/ 0 h 215"/>
              <a:gd name="T4" fmla="*/ 27 w 85"/>
              <a:gd name="T5" fmla="*/ 121 h 215"/>
              <a:gd name="T6" fmla="*/ 27 w 85"/>
              <a:gd name="T7" fmla="*/ 121 h 215"/>
              <a:gd name="T8" fmla="*/ 0 w 85"/>
              <a:gd name="T9" fmla="*/ 215 h 215"/>
              <a:gd name="T10" fmla="*/ 70 w 85"/>
              <a:gd name="T11" fmla="*/ 174 h 215"/>
              <a:gd name="T12" fmla="*/ 83 w 85"/>
              <a:gd name="T13" fmla="*/ 134 h 215"/>
              <a:gd name="T14" fmla="*/ 85 w 85"/>
              <a:gd name="T15" fmla="*/ 112 h 215"/>
              <a:gd name="T16" fmla="*/ 72 w 85"/>
              <a:gd name="T17"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215">
                <a:moveTo>
                  <a:pt x="72" y="0"/>
                </a:moveTo>
                <a:cubicBezTo>
                  <a:pt x="14" y="0"/>
                  <a:pt x="14" y="0"/>
                  <a:pt x="14" y="0"/>
                </a:cubicBezTo>
                <a:cubicBezTo>
                  <a:pt x="27" y="121"/>
                  <a:pt x="27" y="121"/>
                  <a:pt x="27" y="121"/>
                </a:cubicBezTo>
                <a:cubicBezTo>
                  <a:pt x="27" y="121"/>
                  <a:pt x="27" y="121"/>
                  <a:pt x="27" y="121"/>
                </a:cubicBezTo>
                <a:cubicBezTo>
                  <a:pt x="0" y="215"/>
                  <a:pt x="0" y="215"/>
                  <a:pt x="0" y="215"/>
                </a:cubicBezTo>
                <a:cubicBezTo>
                  <a:pt x="70" y="174"/>
                  <a:pt x="70" y="174"/>
                  <a:pt x="70" y="174"/>
                </a:cubicBezTo>
                <a:cubicBezTo>
                  <a:pt x="83" y="134"/>
                  <a:pt x="83" y="134"/>
                  <a:pt x="83" y="134"/>
                </a:cubicBezTo>
                <a:cubicBezTo>
                  <a:pt x="85" y="127"/>
                  <a:pt x="85" y="119"/>
                  <a:pt x="85" y="112"/>
                </a:cubicBezTo>
                <a:cubicBezTo>
                  <a:pt x="72" y="0"/>
                  <a:pt x="72" y="0"/>
                  <a:pt x="72" y="0"/>
                </a:cubicBezTo>
              </a:path>
            </a:pathLst>
          </a:custGeom>
          <a:solidFill>
            <a:srgbClr val="F7D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29" name="Freeform 88">
            <a:extLst>
              <a:ext uri="{FF2B5EF4-FFF2-40B4-BE49-F238E27FC236}">
                <a16:creationId xmlns:a16="http://schemas.microsoft.com/office/drawing/2014/main" id="{679111B2-F745-4FB6-9B1A-2C7305C9EE4F}"/>
              </a:ext>
            </a:extLst>
          </p:cNvPr>
          <p:cNvSpPr>
            <a:spLocks/>
          </p:cNvSpPr>
          <p:nvPr/>
        </p:nvSpPr>
        <p:spPr bwMode="auto">
          <a:xfrm>
            <a:off x="8887814" y="2849442"/>
            <a:ext cx="513203" cy="239290"/>
          </a:xfrm>
          <a:custGeom>
            <a:avLst/>
            <a:gdLst>
              <a:gd name="T0" fmla="*/ 326 w 326"/>
              <a:gd name="T1" fmla="*/ 153 h 153"/>
              <a:gd name="T2" fmla="*/ 316 w 326"/>
              <a:gd name="T3" fmla="*/ 57 h 153"/>
              <a:gd name="T4" fmla="*/ 250 w 326"/>
              <a:gd name="T5" fmla="*/ 0 h 153"/>
              <a:gd name="T6" fmla="*/ 80 w 326"/>
              <a:gd name="T7" fmla="*/ 0 h 153"/>
              <a:gd name="T8" fmla="*/ 14 w 326"/>
              <a:gd name="T9" fmla="*/ 57 h 153"/>
              <a:gd name="T10" fmla="*/ 0 w 326"/>
              <a:gd name="T11" fmla="*/ 153 h 153"/>
              <a:gd name="T12" fmla="*/ 326 w 326"/>
              <a:gd name="T13" fmla="*/ 153 h 153"/>
            </a:gdLst>
            <a:ahLst/>
            <a:cxnLst>
              <a:cxn ang="0">
                <a:pos x="T0" y="T1"/>
              </a:cxn>
              <a:cxn ang="0">
                <a:pos x="T2" y="T3"/>
              </a:cxn>
              <a:cxn ang="0">
                <a:pos x="T4" y="T5"/>
              </a:cxn>
              <a:cxn ang="0">
                <a:pos x="T6" y="T7"/>
              </a:cxn>
              <a:cxn ang="0">
                <a:pos x="T8" y="T9"/>
              </a:cxn>
              <a:cxn ang="0">
                <a:pos x="T10" y="T11"/>
              </a:cxn>
              <a:cxn ang="0">
                <a:pos x="T12" y="T13"/>
              </a:cxn>
            </a:cxnLst>
            <a:rect l="0" t="0" r="r" b="b"/>
            <a:pathLst>
              <a:path w="326" h="153">
                <a:moveTo>
                  <a:pt x="326" y="153"/>
                </a:moveTo>
                <a:cubicBezTo>
                  <a:pt x="316" y="57"/>
                  <a:pt x="316" y="57"/>
                  <a:pt x="316" y="57"/>
                </a:cubicBezTo>
                <a:cubicBezTo>
                  <a:pt x="311" y="24"/>
                  <a:pt x="283" y="0"/>
                  <a:pt x="250" y="0"/>
                </a:cubicBezTo>
                <a:cubicBezTo>
                  <a:pt x="80" y="0"/>
                  <a:pt x="80" y="0"/>
                  <a:pt x="80" y="0"/>
                </a:cubicBezTo>
                <a:cubicBezTo>
                  <a:pt x="47" y="0"/>
                  <a:pt x="19" y="24"/>
                  <a:pt x="14" y="57"/>
                </a:cubicBezTo>
                <a:cubicBezTo>
                  <a:pt x="0" y="153"/>
                  <a:pt x="0" y="153"/>
                  <a:pt x="0" y="153"/>
                </a:cubicBezTo>
                <a:cubicBezTo>
                  <a:pt x="326" y="153"/>
                  <a:pt x="326" y="153"/>
                  <a:pt x="326" y="153"/>
                </a:cubicBezTo>
              </a:path>
            </a:pathLst>
          </a:custGeom>
          <a:solidFill>
            <a:srgbClr val="F7D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0" name="Freeform 89">
            <a:extLst>
              <a:ext uri="{FF2B5EF4-FFF2-40B4-BE49-F238E27FC236}">
                <a16:creationId xmlns:a16="http://schemas.microsoft.com/office/drawing/2014/main" id="{85015735-F5CF-4AE2-A55F-FA5A2901FF8F}"/>
              </a:ext>
            </a:extLst>
          </p:cNvPr>
          <p:cNvSpPr>
            <a:spLocks/>
          </p:cNvSpPr>
          <p:nvPr/>
        </p:nvSpPr>
        <p:spPr bwMode="auto">
          <a:xfrm>
            <a:off x="8887814" y="2849443"/>
            <a:ext cx="513203" cy="244675"/>
          </a:xfrm>
          <a:custGeom>
            <a:avLst/>
            <a:gdLst>
              <a:gd name="T0" fmla="*/ 326 w 326"/>
              <a:gd name="T1" fmla="*/ 156 h 156"/>
              <a:gd name="T2" fmla="*/ 316 w 326"/>
              <a:gd name="T3" fmla="*/ 57 h 156"/>
              <a:gd name="T4" fmla="*/ 250 w 326"/>
              <a:gd name="T5" fmla="*/ 0 h 156"/>
              <a:gd name="T6" fmla="*/ 80 w 326"/>
              <a:gd name="T7" fmla="*/ 0 h 156"/>
              <a:gd name="T8" fmla="*/ 14 w 326"/>
              <a:gd name="T9" fmla="*/ 57 h 156"/>
              <a:gd name="T10" fmla="*/ 0 w 326"/>
              <a:gd name="T11" fmla="*/ 153 h 156"/>
              <a:gd name="T12" fmla="*/ 326 w 32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326" h="156">
                <a:moveTo>
                  <a:pt x="326" y="156"/>
                </a:moveTo>
                <a:cubicBezTo>
                  <a:pt x="316" y="57"/>
                  <a:pt x="316" y="57"/>
                  <a:pt x="316" y="57"/>
                </a:cubicBezTo>
                <a:cubicBezTo>
                  <a:pt x="311" y="24"/>
                  <a:pt x="283" y="0"/>
                  <a:pt x="250" y="0"/>
                </a:cubicBezTo>
                <a:cubicBezTo>
                  <a:pt x="80" y="0"/>
                  <a:pt x="80" y="0"/>
                  <a:pt x="80" y="0"/>
                </a:cubicBezTo>
                <a:cubicBezTo>
                  <a:pt x="47" y="0"/>
                  <a:pt x="19" y="24"/>
                  <a:pt x="14" y="57"/>
                </a:cubicBezTo>
                <a:cubicBezTo>
                  <a:pt x="0" y="153"/>
                  <a:pt x="0" y="153"/>
                  <a:pt x="0" y="153"/>
                </a:cubicBezTo>
                <a:cubicBezTo>
                  <a:pt x="326" y="156"/>
                  <a:pt x="326" y="156"/>
                  <a:pt x="326" y="156"/>
                </a:cubicBezTo>
              </a:path>
            </a:pathLst>
          </a:custGeom>
          <a:solidFill>
            <a:srgbClr val="FFF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1" name="Freeform 90">
            <a:extLst>
              <a:ext uri="{FF2B5EF4-FFF2-40B4-BE49-F238E27FC236}">
                <a16:creationId xmlns:a16="http://schemas.microsoft.com/office/drawing/2014/main" id="{C9CB872E-1D4A-42B9-802D-B4671FAF6E4A}"/>
              </a:ext>
            </a:extLst>
          </p:cNvPr>
          <p:cNvSpPr>
            <a:spLocks/>
          </p:cNvSpPr>
          <p:nvPr/>
        </p:nvSpPr>
        <p:spPr bwMode="auto">
          <a:xfrm>
            <a:off x="8973220" y="2430109"/>
            <a:ext cx="370091" cy="378554"/>
          </a:xfrm>
          <a:custGeom>
            <a:avLst/>
            <a:gdLst>
              <a:gd name="T0" fmla="*/ 230 w 235"/>
              <a:gd name="T1" fmla="*/ 128 h 242"/>
              <a:gd name="T2" fmla="*/ 128 w 235"/>
              <a:gd name="T3" fmla="*/ 5 h 242"/>
              <a:gd name="T4" fmla="*/ 6 w 235"/>
              <a:gd name="T5" fmla="*/ 107 h 242"/>
              <a:gd name="T6" fmla="*/ 0 w 235"/>
              <a:gd name="T7" fmla="*/ 238 h 242"/>
              <a:gd name="T8" fmla="*/ 61 w 235"/>
              <a:gd name="T9" fmla="*/ 212 h 242"/>
              <a:gd name="T10" fmla="*/ 73 w 235"/>
              <a:gd name="T11" fmla="*/ 190 h 242"/>
              <a:gd name="T12" fmla="*/ 157 w 235"/>
              <a:gd name="T13" fmla="*/ 162 h 242"/>
              <a:gd name="T14" fmla="*/ 167 w 235"/>
              <a:gd name="T15" fmla="*/ 185 h 242"/>
              <a:gd name="T16" fmla="*/ 222 w 235"/>
              <a:gd name="T17" fmla="*/ 242 h 242"/>
              <a:gd name="T18" fmla="*/ 230 w 235"/>
              <a:gd name="T19" fmla="*/ 128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 h="242">
                <a:moveTo>
                  <a:pt x="230" y="128"/>
                </a:moveTo>
                <a:cubicBezTo>
                  <a:pt x="235" y="66"/>
                  <a:pt x="190" y="11"/>
                  <a:pt x="128" y="5"/>
                </a:cubicBezTo>
                <a:cubicBezTo>
                  <a:pt x="66" y="0"/>
                  <a:pt x="11" y="45"/>
                  <a:pt x="6" y="107"/>
                </a:cubicBezTo>
                <a:cubicBezTo>
                  <a:pt x="0" y="238"/>
                  <a:pt x="0" y="238"/>
                  <a:pt x="0" y="238"/>
                </a:cubicBezTo>
                <a:cubicBezTo>
                  <a:pt x="40" y="235"/>
                  <a:pt x="61" y="212"/>
                  <a:pt x="61" y="212"/>
                </a:cubicBezTo>
                <a:cubicBezTo>
                  <a:pt x="73" y="190"/>
                  <a:pt x="73" y="190"/>
                  <a:pt x="73" y="190"/>
                </a:cubicBezTo>
                <a:cubicBezTo>
                  <a:pt x="157" y="162"/>
                  <a:pt x="157" y="162"/>
                  <a:pt x="157" y="162"/>
                </a:cubicBezTo>
                <a:cubicBezTo>
                  <a:pt x="167" y="185"/>
                  <a:pt x="167" y="185"/>
                  <a:pt x="167" y="185"/>
                </a:cubicBezTo>
                <a:cubicBezTo>
                  <a:pt x="178" y="230"/>
                  <a:pt x="222" y="242"/>
                  <a:pt x="222" y="242"/>
                </a:cubicBezTo>
                <a:lnTo>
                  <a:pt x="230" y="128"/>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2" name="Freeform 91">
            <a:extLst>
              <a:ext uri="{FF2B5EF4-FFF2-40B4-BE49-F238E27FC236}">
                <a16:creationId xmlns:a16="http://schemas.microsoft.com/office/drawing/2014/main" id="{81937420-3F91-40AF-9B69-CB1719A424EF}"/>
              </a:ext>
            </a:extLst>
          </p:cNvPr>
          <p:cNvSpPr>
            <a:spLocks/>
          </p:cNvSpPr>
          <p:nvPr/>
        </p:nvSpPr>
        <p:spPr bwMode="auto">
          <a:xfrm>
            <a:off x="9034773" y="2749419"/>
            <a:ext cx="226209" cy="213129"/>
          </a:xfrm>
          <a:custGeom>
            <a:avLst/>
            <a:gdLst>
              <a:gd name="T0" fmla="*/ 24 w 144"/>
              <a:gd name="T1" fmla="*/ 51 h 136"/>
              <a:gd name="T2" fmla="*/ 24 w 144"/>
              <a:gd name="T3" fmla="*/ 0 h 136"/>
              <a:gd name="T4" fmla="*/ 120 w 144"/>
              <a:gd name="T5" fmla="*/ 0 h 136"/>
              <a:gd name="T6" fmla="*/ 120 w 144"/>
              <a:gd name="T7" fmla="*/ 51 h 136"/>
              <a:gd name="T8" fmla="*/ 133 w 144"/>
              <a:gd name="T9" fmla="*/ 64 h 136"/>
              <a:gd name="T10" fmla="*/ 144 w 144"/>
              <a:gd name="T11" fmla="*/ 64 h 136"/>
              <a:gd name="T12" fmla="*/ 72 w 144"/>
              <a:gd name="T13" fmla="*/ 136 h 136"/>
              <a:gd name="T14" fmla="*/ 0 w 144"/>
              <a:gd name="T15" fmla="*/ 64 h 136"/>
              <a:gd name="T16" fmla="*/ 10 w 144"/>
              <a:gd name="T17" fmla="*/ 64 h 136"/>
              <a:gd name="T18" fmla="*/ 24 w 144"/>
              <a:gd name="T19" fmla="*/ 5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36">
                <a:moveTo>
                  <a:pt x="24" y="51"/>
                </a:moveTo>
                <a:cubicBezTo>
                  <a:pt x="24" y="0"/>
                  <a:pt x="24" y="0"/>
                  <a:pt x="24" y="0"/>
                </a:cubicBezTo>
                <a:cubicBezTo>
                  <a:pt x="120" y="0"/>
                  <a:pt x="120" y="0"/>
                  <a:pt x="120" y="0"/>
                </a:cubicBezTo>
                <a:cubicBezTo>
                  <a:pt x="120" y="51"/>
                  <a:pt x="120" y="51"/>
                  <a:pt x="120" y="51"/>
                </a:cubicBezTo>
                <a:cubicBezTo>
                  <a:pt x="120" y="58"/>
                  <a:pt x="126" y="64"/>
                  <a:pt x="133" y="64"/>
                </a:cubicBezTo>
                <a:cubicBezTo>
                  <a:pt x="144" y="64"/>
                  <a:pt x="144" y="64"/>
                  <a:pt x="144" y="64"/>
                </a:cubicBezTo>
                <a:cubicBezTo>
                  <a:pt x="144" y="103"/>
                  <a:pt x="111" y="136"/>
                  <a:pt x="72" y="136"/>
                </a:cubicBezTo>
                <a:cubicBezTo>
                  <a:pt x="32" y="136"/>
                  <a:pt x="0" y="103"/>
                  <a:pt x="0" y="64"/>
                </a:cubicBezTo>
                <a:cubicBezTo>
                  <a:pt x="10" y="64"/>
                  <a:pt x="10" y="64"/>
                  <a:pt x="10" y="64"/>
                </a:cubicBezTo>
                <a:cubicBezTo>
                  <a:pt x="18" y="64"/>
                  <a:pt x="24" y="58"/>
                  <a:pt x="24" y="51"/>
                </a:cubicBezTo>
                <a:close/>
              </a:path>
            </a:pathLst>
          </a:custGeom>
          <a:solidFill>
            <a:srgbClr val="F7D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3" name="Freeform 92">
            <a:extLst>
              <a:ext uri="{FF2B5EF4-FFF2-40B4-BE49-F238E27FC236}">
                <a16:creationId xmlns:a16="http://schemas.microsoft.com/office/drawing/2014/main" id="{16755923-FF9D-4178-9A62-411B58863BD4}"/>
              </a:ext>
            </a:extLst>
          </p:cNvPr>
          <p:cNvSpPr>
            <a:spLocks/>
          </p:cNvSpPr>
          <p:nvPr/>
        </p:nvSpPr>
        <p:spPr bwMode="auto">
          <a:xfrm>
            <a:off x="9072475" y="2749418"/>
            <a:ext cx="163117" cy="103103"/>
          </a:xfrm>
          <a:custGeom>
            <a:avLst/>
            <a:gdLst>
              <a:gd name="T0" fmla="*/ 104 w 104"/>
              <a:gd name="T1" fmla="*/ 63 h 66"/>
              <a:gd name="T2" fmla="*/ 96 w 104"/>
              <a:gd name="T3" fmla="*/ 51 h 66"/>
              <a:gd name="T4" fmla="*/ 96 w 104"/>
              <a:gd name="T5" fmla="*/ 0 h 66"/>
              <a:gd name="T6" fmla="*/ 0 w 104"/>
              <a:gd name="T7" fmla="*/ 0 h 66"/>
              <a:gd name="T8" fmla="*/ 0 w 104"/>
              <a:gd name="T9" fmla="*/ 22 h 66"/>
              <a:gd name="T10" fmla="*/ 104 w 104"/>
              <a:gd name="T11" fmla="*/ 63 h 66"/>
            </a:gdLst>
            <a:ahLst/>
            <a:cxnLst>
              <a:cxn ang="0">
                <a:pos x="T0" y="T1"/>
              </a:cxn>
              <a:cxn ang="0">
                <a:pos x="T2" y="T3"/>
              </a:cxn>
              <a:cxn ang="0">
                <a:pos x="T4" y="T5"/>
              </a:cxn>
              <a:cxn ang="0">
                <a:pos x="T6" y="T7"/>
              </a:cxn>
              <a:cxn ang="0">
                <a:pos x="T8" y="T9"/>
              </a:cxn>
              <a:cxn ang="0">
                <a:pos x="T10" y="T11"/>
              </a:cxn>
            </a:cxnLst>
            <a:rect l="0" t="0" r="r" b="b"/>
            <a:pathLst>
              <a:path w="104" h="66">
                <a:moveTo>
                  <a:pt x="104" y="63"/>
                </a:moveTo>
                <a:cubicBezTo>
                  <a:pt x="99" y="61"/>
                  <a:pt x="96" y="56"/>
                  <a:pt x="96" y="51"/>
                </a:cubicBezTo>
                <a:cubicBezTo>
                  <a:pt x="96" y="0"/>
                  <a:pt x="96" y="0"/>
                  <a:pt x="96" y="0"/>
                </a:cubicBezTo>
                <a:cubicBezTo>
                  <a:pt x="0" y="0"/>
                  <a:pt x="0" y="0"/>
                  <a:pt x="0" y="0"/>
                </a:cubicBezTo>
                <a:cubicBezTo>
                  <a:pt x="0" y="22"/>
                  <a:pt x="0" y="22"/>
                  <a:pt x="0" y="22"/>
                </a:cubicBezTo>
                <a:cubicBezTo>
                  <a:pt x="34" y="66"/>
                  <a:pt x="104" y="63"/>
                  <a:pt x="104" y="63"/>
                </a:cubicBezTo>
                <a:close/>
              </a:path>
            </a:pathLst>
          </a:custGeom>
          <a:solidFill>
            <a:srgbClr val="E6C3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4" name="Freeform 93">
            <a:extLst>
              <a:ext uri="{FF2B5EF4-FFF2-40B4-BE49-F238E27FC236}">
                <a16:creationId xmlns:a16="http://schemas.microsoft.com/office/drawing/2014/main" id="{47FDA00F-121C-4F40-8BB8-321CD42E3FE9}"/>
              </a:ext>
            </a:extLst>
          </p:cNvPr>
          <p:cNvSpPr>
            <a:spLocks/>
          </p:cNvSpPr>
          <p:nvPr/>
        </p:nvSpPr>
        <p:spPr bwMode="auto">
          <a:xfrm>
            <a:off x="9040928" y="2533212"/>
            <a:ext cx="267758" cy="294688"/>
          </a:xfrm>
          <a:custGeom>
            <a:avLst/>
            <a:gdLst>
              <a:gd name="T0" fmla="*/ 82 w 170"/>
              <a:gd name="T1" fmla="*/ 184 h 188"/>
              <a:gd name="T2" fmla="*/ 82 w 170"/>
              <a:gd name="T3" fmla="*/ 184 h 188"/>
              <a:gd name="T4" fmla="*/ 161 w 170"/>
              <a:gd name="T5" fmla="*/ 110 h 188"/>
              <a:gd name="T6" fmla="*/ 170 w 170"/>
              <a:gd name="T7" fmla="*/ 15 h 188"/>
              <a:gd name="T8" fmla="*/ 14 w 170"/>
              <a:gd name="T9" fmla="*/ 0 h 188"/>
              <a:gd name="T10" fmla="*/ 5 w 170"/>
              <a:gd name="T11" fmla="*/ 96 h 188"/>
              <a:gd name="T12" fmla="*/ 82 w 170"/>
              <a:gd name="T13" fmla="*/ 184 h 188"/>
            </a:gdLst>
            <a:ahLst/>
            <a:cxnLst>
              <a:cxn ang="0">
                <a:pos x="T0" y="T1"/>
              </a:cxn>
              <a:cxn ang="0">
                <a:pos x="T2" y="T3"/>
              </a:cxn>
              <a:cxn ang="0">
                <a:pos x="T4" y="T5"/>
              </a:cxn>
              <a:cxn ang="0">
                <a:pos x="T6" y="T7"/>
              </a:cxn>
              <a:cxn ang="0">
                <a:pos x="T8" y="T9"/>
              </a:cxn>
              <a:cxn ang="0">
                <a:pos x="T10" y="T11"/>
              </a:cxn>
              <a:cxn ang="0">
                <a:pos x="T12" y="T13"/>
              </a:cxn>
            </a:cxnLst>
            <a:rect l="0" t="0" r="r" b="b"/>
            <a:pathLst>
              <a:path w="170" h="188">
                <a:moveTo>
                  <a:pt x="82" y="184"/>
                </a:moveTo>
                <a:cubicBezTo>
                  <a:pt x="82" y="184"/>
                  <a:pt x="82" y="184"/>
                  <a:pt x="82" y="184"/>
                </a:cubicBezTo>
                <a:cubicBezTo>
                  <a:pt x="122" y="188"/>
                  <a:pt x="158" y="150"/>
                  <a:pt x="161" y="110"/>
                </a:cubicBezTo>
                <a:cubicBezTo>
                  <a:pt x="170" y="15"/>
                  <a:pt x="170" y="15"/>
                  <a:pt x="170" y="15"/>
                </a:cubicBezTo>
                <a:cubicBezTo>
                  <a:pt x="14" y="0"/>
                  <a:pt x="14" y="0"/>
                  <a:pt x="14" y="0"/>
                </a:cubicBezTo>
                <a:cubicBezTo>
                  <a:pt x="5" y="96"/>
                  <a:pt x="5" y="96"/>
                  <a:pt x="5" y="96"/>
                </a:cubicBezTo>
                <a:cubicBezTo>
                  <a:pt x="0" y="146"/>
                  <a:pt x="42" y="180"/>
                  <a:pt x="82" y="184"/>
                </a:cubicBezTo>
                <a:close/>
              </a:path>
            </a:pathLst>
          </a:custGeom>
          <a:solidFill>
            <a:srgbClr val="F7D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5" name="Freeform 94">
            <a:extLst>
              <a:ext uri="{FF2B5EF4-FFF2-40B4-BE49-F238E27FC236}">
                <a16:creationId xmlns:a16="http://schemas.microsoft.com/office/drawing/2014/main" id="{D10DF966-6800-4D43-AE08-ADE1844067DF}"/>
              </a:ext>
            </a:extLst>
          </p:cNvPr>
          <p:cNvSpPr>
            <a:spLocks/>
          </p:cNvSpPr>
          <p:nvPr/>
        </p:nvSpPr>
        <p:spPr bwMode="auto">
          <a:xfrm>
            <a:off x="9152494" y="2610153"/>
            <a:ext cx="150806" cy="207743"/>
          </a:xfrm>
          <a:custGeom>
            <a:avLst/>
            <a:gdLst>
              <a:gd name="T0" fmla="*/ 31 w 96"/>
              <a:gd name="T1" fmla="*/ 63 h 133"/>
              <a:gd name="T2" fmla="*/ 36 w 96"/>
              <a:gd name="T3" fmla="*/ 58 h 133"/>
              <a:gd name="T4" fmla="*/ 35 w 96"/>
              <a:gd name="T5" fmla="*/ 53 h 133"/>
              <a:gd name="T6" fmla="*/ 29 w 96"/>
              <a:gd name="T7" fmla="*/ 24 h 133"/>
              <a:gd name="T8" fmla="*/ 29 w 96"/>
              <a:gd name="T9" fmla="*/ 19 h 133"/>
              <a:gd name="T10" fmla="*/ 49 w 96"/>
              <a:gd name="T11" fmla="*/ 1 h 133"/>
              <a:gd name="T12" fmla="*/ 96 w 96"/>
              <a:gd name="T13" fmla="*/ 5 h 133"/>
              <a:gd name="T14" fmla="*/ 94 w 96"/>
              <a:gd name="T15" fmla="*/ 19 h 133"/>
              <a:gd name="T16" fmla="*/ 92 w 96"/>
              <a:gd name="T17" fmla="*/ 47 h 133"/>
              <a:gd name="T18" fmla="*/ 90 w 96"/>
              <a:gd name="T19" fmla="*/ 61 h 133"/>
              <a:gd name="T20" fmla="*/ 39 w 96"/>
              <a:gd name="T21" fmla="*/ 131 h 133"/>
              <a:gd name="T22" fmla="*/ 33 w 96"/>
              <a:gd name="T23" fmla="*/ 133 h 133"/>
              <a:gd name="T24" fmla="*/ 23 w 96"/>
              <a:gd name="T25" fmla="*/ 84 h 133"/>
              <a:gd name="T26" fmla="*/ 15 w 96"/>
              <a:gd name="T27" fmla="*/ 71 h 133"/>
              <a:gd name="T28" fmla="*/ 0 w 96"/>
              <a:gd name="T29" fmla="*/ 60 h 133"/>
              <a:gd name="T30" fmla="*/ 31 w 96"/>
              <a:gd name="T31" fmla="*/ 6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133">
                <a:moveTo>
                  <a:pt x="31" y="63"/>
                </a:moveTo>
                <a:cubicBezTo>
                  <a:pt x="34" y="63"/>
                  <a:pt x="37" y="61"/>
                  <a:pt x="36" y="58"/>
                </a:cubicBezTo>
                <a:cubicBezTo>
                  <a:pt x="36" y="56"/>
                  <a:pt x="36" y="55"/>
                  <a:pt x="35" y="53"/>
                </a:cubicBezTo>
                <a:cubicBezTo>
                  <a:pt x="32" y="44"/>
                  <a:pt x="29" y="34"/>
                  <a:pt x="29" y="24"/>
                </a:cubicBezTo>
                <a:cubicBezTo>
                  <a:pt x="29" y="19"/>
                  <a:pt x="29" y="19"/>
                  <a:pt x="29" y="19"/>
                </a:cubicBezTo>
                <a:cubicBezTo>
                  <a:pt x="29" y="8"/>
                  <a:pt x="38" y="0"/>
                  <a:pt x="49" y="1"/>
                </a:cubicBezTo>
                <a:cubicBezTo>
                  <a:pt x="96" y="5"/>
                  <a:pt x="96" y="5"/>
                  <a:pt x="96" y="5"/>
                </a:cubicBezTo>
                <a:cubicBezTo>
                  <a:pt x="94" y="19"/>
                  <a:pt x="94" y="19"/>
                  <a:pt x="94" y="19"/>
                </a:cubicBezTo>
                <a:cubicBezTo>
                  <a:pt x="92" y="47"/>
                  <a:pt x="92" y="47"/>
                  <a:pt x="92" y="47"/>
                </a:cubicBezTo>
                <a:cubicBezTo>
                  <a:pt x="90" y="61"/>
                  <a:pt x="90" y="61"/>
                  <a:pt x="90" y="61"/>
                </a:cubicBezTo>
                <a:cubicBezTo>
                  <a:pt x="88" y="91"/>
                  <a:pt x="66" y="120"/>
                  <a:pt x="39" y="131"/>
                </a:cubicBezTo>
                <a:cubicBezTo>
                  <a:pt x="37" y="132"/>
                  <a:pt x="35" y="132"/>
                  <a:pt x="33" y="133"/>
                </a:cubicBezTo>
                <a:cubicBezTo>
                  <a:pt x="23" y="84"/>
                  <a:pt x="23" y="84"/>
                  <a:pt x="23" y="84"/>
                </a:cubicBezTo>
                <a:cubicBezTo>
                  <a:pt x="22" y="79"/>
                  <a:pt x="19" y="74"/>
                  <a:pt x="15" y="71"/>
                </a:cubicBezTo>
                <a:cubicBezTo>
                  <a:pt x="0" y="60"/>
                  <a:pt x="0" y="60"/>
                  <a:pt x="0" y="60"/>
                </a:cubicBezTo>
                <a:lnTo>
                  <a:pt x="31" y="63"/>
                </a:lnTo>
                <a:close/>
              </a:path>
            </a:pathLst>
          </a:custGeom>
          <a:solidFill>
            <a:srgbClr val="E6C3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6" name="Freeform 95">
            <a:extLst>
              <a:ext uri="{FF2B5EF4-FFF2-40B4-BE49-F238E27FC236}">
                <a16:creationId xmlns:a16="http://schemas.microsoft.com/office/drawing/2014/main" id="{BB61843D-5C35-4B44-B662-2D0F0F26C549}"/>
              </a:ext>
            </a:extLst>
          </p:cNvPr>
          <p:cNvSpPr>
            <a:spLocks/>
          </p:cNvSpPr>
          <p:nvPr/>
        </p:nvSpPr>
        <p:spPr bwMode="auto">
          <a:xfrm>
            <a:off x="9133258" y="2740185"/>
            <a:ext cx="97717" cy="45396"/>
          </a:xfrm>
          <a:custGeom>
            <a:avLst/>
            <a:gdLst>
              <a:gd name="T0" fmla="*/ 0 w 62"/>
              <a:gd name="T1" fmla="*/ 0 h 29"/>
              <a:gd name="T2" fmla="*/ 29 w 62"/>
              <a:gd name="T3" fmla="*/ 28 h 29"/>
              <a:gd name="T4" fmla="*/ 62 w 62"/>
              <a:gd name="T5" fmla="*/ 6 h 29"/>
              <a:gd name="T6" fmla="*/ 0 w 62"/>
              <a:gd name="T7" fmla="*/ 0 h 29"/>
            </a:gdLst>
            <a:ahLst/>
            <a:cxnLst>
              <a:cxn ang="0">
                <a:pos x="T0" y="T1"/>
              </a:cxn>
              <a:cxn ang="0">
                <a:pos x="T2" y="T3"/>
              </a:cxn>
              <a:cxn ang="0">
                <a:pos x="T4" y="T5"/>
              </a:cxn>
              <a:cxn ang="0">
                <a:pos x="T6" y="T7"/>
              </a:cxn>
            </a:cxnLst>
            <a:rect l="0" t="0" r="r" b="b"/>
            <a:pathLst>
              <a:path w="62" h="29">
                <a:moveTo>
                  <a:pt x="0" y="0"/>
                </a:moveTo>
                <a:cubicBezTo>
                  <a:pt x="5" y="16"/>
                  <a:pt x="15" y="26"/>
                  <a:pt x="29" y="28"/>
                </a:cubicBezTo>
                <a:cubicBezTo>
                  <a:pt x="42" y="29"/>
                  <a:pt x="55" y="20"/>
                  <a:pt x="62" y="6"/>
                </a:cubicBezTo>
                <a:lnTo>
                  <a:pt x="0" y="0"/>
                </a:lnTo>
                <a:close/>
              </a:path>
            </a:pathLst>
          </a:custGeom>
          <a:solidFill>
            <a:srgbClr val="EE4D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7" name="Freeform 96">
            <a:extLst>
              <a:ext uri="{FF2B5EF4-FFF2-40B4-BE49-F238E27FC236}">
                <a16:creationId xmlns:a16="http://schemas.microsoft.com/office/drawing/2014/main" id="{8164527E-D7E0-48C6-B862-A9E7B259CD95}"/>
              </a:ext>
            </a:extLst>
          </p:cNvPr>
          <p:cNvSpPr>
            <a:spLocks/>
          </p:cNvSpPr>
          <p:nvPr/>
        </p:nvSpPr>
        <p:spPr bwMode="auto">
          <a:xfrm>
            <a:off x="9133258" y="2740186"/>
            <a:ext cx="97717" cy="35393"/>
          </a:xfrm>
          <a:custGeom>
            <a:avLst/>
            <a:gdLst>
              <a:gd name="T0" fmla="*/ 0 w 62"/>
              <a:gd name="T1" fmla="*/ 0 h 23"/>
              <a:gd name="T2" fmla="*/ 29 w 62"/>
              <a:gd name="T3" fmla="*/ 22 h 23"/>
              <a:gd name="T4" fmla="*/ 62 w 62"/>
              <a:gd name="T5" fmla="*/ 6 h 23"/>
              <a:gd name="T6" fmla="*/ 0 w 62"/>
              <a:gd name="T7" fmla="*/ 0 h 23"/>
            </a:gdLst>
            <a:ahLst/>
            <a:cxnLst>
              <a:cxn ang="0">
                <a:pos x="T0" y="T1"/>
              </a:cxn>
              <a:cxn ang="0">
                <a:pos x="T2" y="T3"/>
              </a:cxn>
              <a:cxn ang="0">
                <a:pos x="T4" y="T5"/>
              </a:cxn>
              <a:cxn ang="0">
                <a:pos x="T6" y="T7"/>
              </a:cxn>
            </a:cxnLst>
            <a:rect l="0" t="0" r="r" b="b"/>
            <a:pathLst>
              <a:path w="62" h="23">
                <a:moveTo>
                  <a:pt x="0" y="0"/>
                </a:moveTo>
                <a:cubicBezTo>
                  <a:pt x="5" y="16"/>
                  <a:pt x="16" y="21"/>
                  <a:pt x="29" y="22"/>
                </a:cubicBezTo>
                <a:cubicBezTo>
                  <a:pt x="43" y="23"/>
                  <a:pt x="55" y="20"/>
                  <a:pt x="62" y="6"/>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8" name="Freeform 97">
            <a:extLst>
              <a:ext uri="{FF2B5EF4-FFF2-40B4-BE49-F238E27FC236}">
                <a16:creationId xmlns:a16="http://schemas.microsoft.com/office/drawing/2014/main" id="{A48309A2-9C29-472A-810C-4043028DB4DF}"/>
              </a:ext>
            </a:extLst>
          </p:cNvPr>
          <p:cNvSpPr>
            <a:spLocks/>
          </p:cNvSpPr>
          <p:nvPr/>
        </p:nvSpPr>
        <p:spPr bwMode="auto">
          <a:xfrm>
            <a:off x="9111715" y="2634774"/>
            <a:ext cx="28469" cy="25391"/>
          </a:xfrm>
          <a:custGeom>
            <a:avLst/>
            <a:gdLst>
              <a:gd name="T0" fmla="*/ 17 w 18"/>
              <a:gd name="T1" fmla="*/ 10 h 16"/>
              <a:gd name="T2" fmla="*/ 10 w 18"/>
              <a:gd name="T3" fmla="*/ 1 h 16"/>
              <a:gd name="T4" fmla="*/ 0 w 18"/>
              <a:gd name="T5" fmla="*/ 8 h 16"/>
              <a:gd name="T6" fmla="*/ 2 w 18"/>
              <a:gd name="T7" fmla="*/ 15 h 16"/>
              <a:gd name="T8" fmla="*/ 14 w 18"/>
              <a:gd name="T9" fmla="*/ 16 h 16"/>
              <a:gd name="T10" fmla="*/ 17 w 18"/>
              <a:gd name="T11" fmla="*/ 10 h 16"/>
            </a:gdLst>
            <a:ahLst/>
            <a:cxnLst>
              <a:cxn ang="0">
                <a:pos x="T0" y="T1"/>
              </a:cxn>
              <a:cxn ang="0">
                <a:pos x="T2" y="T3"/>
              </a:cxn>
              <a:cxn ang="0">
                <a:pos x="T4" y="T5"/>
              </a:cxn>
              <a:cxn ang="0">
                <a:pos x="T6" y="T7"/>
              </a:cxn>
              <a:cxn ang="0">
                <a:pos x="T8" y="T9"/>
              </a:cxn>
              <a:cxn ang="0">
                <a:pos x="T10" y="T11"/>
              </a:cxn>
            </a:cxnLst>
            <a:rect l="0" t="0" r="r" b="b"/>
            <a:pathLst>
              <a:path w="18" h="16">
                <a:moveTo>
                  <a:pt x="17" y="10"/>
                </a:moveTo>
                <a:cubicBezTo>
                  <a:pt x="18" y="5"/>
                  <a:pt x="14" y="1"/>
                  <a:pt x="10" y="1"/>
                </a:cubicBezTo>
                <a:cubicBezTo>
                  <a:pt x="5" y="0"/>
                  <a:pt x="1" y="4"/>
                  <a:pt x="0" y="8"/>
                </a:cubicBezTo>
                <a:cubicBezTo>
                  <a:pt x="0" y="11"/>
                  <a:pt x="1" y="13"/>
                  <a:pt x="2" y="15"/>
                </a:cubicBezTo>
                <a:cubicBezTo>
                  <a:pt x="14" y="16"/>
                  <a:pt x="14" y="16"/>
                  <a:pt x="14" y="16"/>
                </a:cubicBezTo>
                <a:cubicBezTo>
                  <a:pt x="16" y="15"/>
                  <a:pt x="17" y="13"/>
                  <a:pt x="17" y="1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9" name="Freeform 98">
            <a:extLst>
              <a:ext uri="{FF2B5EF4-FFF2-40B4-BE49-F238E27FC236}">
                <a16:creationId xmlns:a16="http://schemas.microsoft.com/office/drawing/2014/main" id="{C0443AE5-95E2-4A35-86F1-960D04B933BF}"/>
              </a:ext>
            </a:extLst>
          </p:cNvPr>
          <p:cNvSpPr>
            <a:spLocks/>
          </p:cNvSpPr>
          <p:nvPr/>
        </p:nvSpPr>
        <p:spPr bwMode="auto">
          <a:xfrm>
            <a:off x="9244055" y="2647855"/>
            <a:ext cx="28469" cy="24621"/>
          </a:xfrm>
          <a:custGeom>
            <a:avLst/>
            <a:gdLst>
              <a:gd name="T0" fmla="*/ 18 w 18"/>
              <a:gd name="T1" fmla="*/ 10 h 16"/>
              <a:gd name="T2" fmla="*/ 10 w 18"/>
              <a:gd name="T3" fmla="*/ 0 h 16"/>
              <a:gd name="T4" fmla="*/ 1 w 18"/>
              <a:gd name="T5" fmla="*/ 8 h 16"/>
              <a:gd name="T6" fmla="*/ 3 w 18"/>
              <a:gd name="T7" fmla="*/ 15 h 16"/>
              <a:gd name="T8" fmla="*/ 14 w 18"/>
              <a:gd name="T9" fmla="*/ 16 h 16"/>
              <a:gd name="T10" fmla="*/ 18 w 18"/>
              <a:gd name="T11" fmla="*/ 10 h 16"/>
            </a:gdLst>
            <a:ahLst/>
            <a:cxnLst>
              <a:cxn ang="0">
                <a:pos x="T0" y="T1"/>
              </a:cxn>
              <a:cxn ang="0">
                <a:pos x="T2" y="T3"/>
              </a:cxn>
              <a:cxn ang="0">
                <a:pos x="T4" y="T5"/>
              </a:cxn>
              <a:cxn ang="0">
                <a:pos x="T6" y="T7"/>
              </a:cxn>
              <a:cxn ang="0">
                <a:pos x="T8" y="T9"/>
              </a:cxn>
              <a:cxn ang="0">
                <a:pos x="T10" y="T11"/>
              </a:cxn>
            </a:cxnLst>
            <a:rect l="0" t="0" r="r" b="b"/>
            <a:pathLst>
              <a:path w="18" h="16">
                <a:moveTo>
                  <a:pt x="18" y="10"/>
                </a:moveTo>
                <a:cubicBezTo>
                  <a:pt x="18" y="5"/>
                  <a:pt x="15" y="1"/>
                  <a:pt x="10" y="0"/>
                </a:cubicBezTo>
                <a:cubicBezTo>
                  <a:pt x="5" y="0"/>
                  <a:pt x="1" y="4"/>
                  <a:pt x="1" y="8"/>
                </a:cubicBezTo>
                <a:cubicBezTo>
                  <a:pt x="0" y="11"/>
                  <a:pt x="1" y="13"/>
                  <a:pt x="3" y="15"/>
                </a:cubicBezTo>
                <a:cubicBezTo>
                  <a:pt x="14" y="16"/>
                  <a:pt x="14" y="16"/>
                  <a:pt x="14" y="16"/>
                </a:cubicBezTo>
                <a:cubicBezTo>
                  <a:pt x="16" y="15"/>
                  <a:pt x="17" y="12"/>
                  <a:pt x="18" y="1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0" name="Freeform 99">
            <a:extLst>
              <a:ext uri="{FF2B5EF4-FFF2-40B4-BE49-F238E27FC236}">
                <a16:creationId xmlns:a16="http://schemas.microsoft.com/office/drawing/2014/main" id="{46D7A9EE-5A52-42C5-AFD1-85A61542ABAC}"/>
              </a:ext>
            </a:extLst>
          </p:cNvPr>
          <p:cNvSpPr>
            <a:spLocks/>
          </p:cNvSpPr>
          <p:nvPr/>
        </p:nvSpPr>
        <p:spPr bwMode="auto">
          <a:xfrm>
            <a:off x="8991685" y="2586301"/>
            <a:ext cx="26930" cy="76942"/>
          </a:xfrm>
          <a:custGeom>
            <a:avLst/>
            <a:gdLst>
              <a:gd name="T0" fmla="*/ 17 w 17"/>
              <a:gd name="T1" fmla="*/ 0 h 49"/>
              <a:gd name="T2" fmla="*/ 1 w 17"/>
              <a:gd name="T3" fmla="*/ 23 h 49"/>
              <a:gd name="T4" fmla="*/ 13 w 17"/>
              <a:gd name="T5" fmla="*/ 49 h 49"/>
              <a:gd name="T6" fmla="*/ 17 w 17"/>
              <a:gd name="T7" fmla="*/ 0 h 49"/>
            </a:gdLst>
            <a:ahLst/>
            <a:cxnLst>
              <a:cxn ang="0">
                <a:pos x="T0" y="T1"/>
              </a:cxn>
              <a:cxn ang="0">
                <a:pos x="T2" y="T3"/>
              </a:cxn>
              <a:cxn ang="0">
                <a:pos x="T4" y="T5"/>
              </a:cxn>
              <a:cxn ang="0">
                <a:pos x="T6" y="T7"/>
              </a:cxn>
            </a:cxnLst>
            <a:rect l="0" t="0" r="r" b="b"/>
            <a:pathLst>
              <a:path w="17" h="49">
                <a:moveTo>
                  <a:pt x="17" y="0"/>
                </a:moveTo>
                <a:cubicBezTo>
                  <a:pt x="8" y="4"/>
                  <a:pt x="2" y="13"/>
                  <a:pt x="1" y="23"/>
                </a:cubicBezTo>
                <a:cubicBezTo>
                  <a:pt x="0" y="34"/>
                  <a:pt x="5" y="43"/>
                  <a:pt x="13" y="49"/>
                </a:cubicBezTo>
                <a:lnTo>
                  <a:pt x="17" y="0"/>
                </a:lnTo>
                <a:close/>
              </a:path>
            </a:pathLst>
          </a:custGeom>
          <a:solidFill>
            <a:srgbClr val="F7D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1" name="Freeform 100">
            <a:extLst>
              <a:ext uri="{FF2B5EF4-FFF2-40B4-BE49-F238E27FC236}">
                <a16:creationId xmlns:a16="http://schemas.microsoft.com/office/drawing/2014/main" id="{48101889-F106-49DC-A1D9-841C35820CA9}"/>
              </a:ext>
            </a:extLst>
          </p:cNvPr>
          <p:cNvSpPr>
            <a:spLocks/>
          </p:cNvSpPr>
          <p:nvPr/>
        </p:nvSpPr>
        <p:spPr bwMode="auto">
          <a:xfrm>
            <a:off x="8990147" y="2642469"/>
            <a:ext cx="23853" cy="26930"/>
          </a:xfrm>
          <a:custGeom>
            <a:avLst/>
            <a:gdLst>
              <a:gd name="T0" fmla="*/ 0 w 15"/>
              <a:gd name="T1" fmla="*/ 8 h 17"/>
              <a:gd name="T2" fmla="*/ 8 w 15"/>
              <a:gd name="T3" fmla="*/ 17 h 17"/>
              <a:gd name="T4" fmla="*/ 14 w 15"/>
              <a:gd name="T5" fmla="*/ 15 h 17"/>
              <a:gd name="T6" fmla="*/ 15 w 15"/>
              <a:gd name="T7" fmla="*/ 3 h 17"/>
              <a:gd name="T8" fmla="*/ 9 w 15"/>
              <a:gd name="T9" fmla="*/ 0 h 17"/>
              <a:gd name="T10" fmla="*/ 3 w 15"/>
              <a:gd name="T11" fmla="*/ 2 h 17"/>
              <a:gd name="T12" fmla="*/ 0 w 15"/>
              <a:gd name="T13" fmla="*/ 8 h 17"/>
            </a:gdLst>
            <a:ahLst/>
            <a:cxnLst>
              <a:cxn ang="0">
                <a:pos x="T0" y="T1"/>
              </a:cxn>
              <a:cxn ang="0">
                <a:pos x="T2" y="T3"/>
              </a:cxn>
              <a:cxn ang="0">
                <a:pos x="T4" y="T5"/>
              </a:cxn>
              <a:cxn ang="0">
                <a:pos x="T6" y="T7"/>
              </a:cxn>
              <a:cxn ang="0">
                <a:pos x="T8" y="T9"/>
              </a:cxn>
              <a:cxn ang="0">
                <a:pos x="T10" y="T11"/>
              </a:cxn>
              <a:cxn ang="0">
                <a:pos x="T12" y="T13"/>
              </a:cxn>
            </a:cxnLst>
            <a:rect l="0" t="0" r="r" b="b"/>
            <a:pathLst>
              <a:path w="15" h="17">
                <a:moveTo>
                  <a:pt x="0" y="8"/>
                </a:moveTo>
                <a:cubicBezTo>
                  <a:pt x="0" y="12"/>
                  <a:pt x="3" y="17"/>
                  <a:pt x="8" y="17"/>
                </a:cubicBezTo>
                <a:cubicBezTo>
                  <a:pt x="10" y="17"/>
                  <a:pt x="12" y="17"/>
                  <a:pt x="14" y="15"/>
                </a:cubicBezTo>
                <a:cubicBezTo>
                  <a:pt x="15" y="3"/>
                  <a:pt x="15" y="3"/>
                  <a:pt x="15" y="3"/>
                </a:cubicBezTo>
                <a:cubicBezTo>
                  <a:pt x="13" y="1"/>
                  <a:pt x="12" y="0"/>
                  <a:pt x="9" y="0"/>
                </a:cubicBezTo>
                <a:cubicBezTo>
                  <a:pt x="7" y="0"/>
                  <a:pt x="5" y="0"/>
                  <a:pt x="3" y="2"/>
                </a:cubicBezTo>
                <a:cubicBezTo>
                  <a:pt x="2" y="3"/>
                  <a:pt x="0" y="5"/>
                  <a:pt x="0" y="8"/>
                </a:cubicBezTo>
                <a:close/>
              </a:path>
            </a:pathLst>
          </a:custGeom>
          <a:solidFill>
            <a:srgbClr val="EE4D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2" name="Freeform 101">
            <a:extLst>
              <a:ext uri="{FF2B5EF4-FFF2-40B4-BE49-F238E27FC236}">
                <a16:creationId xmlns:a16="http://schemas.microsoft.com/office/drawing/2014/main" id="{DE86F6DF-C8D9-43E8-A2B6-5CADCB2ED05B}"/>
              </a:ext>
            </a:extLst>
          </p:cNvPr>
          <p:cNvSpPr>
            <a:spLocks/>
          </p:cNvSpPr>
          <p:nvPr/>
        </p:nvSpPr>
        <p:spPr bwMode="auto">
          <a:xfrm>
            <a:off x="9048623" y="2520901"/>
            <a:ext cx="263141" cy="96947"/>
          </a:xfrm>
          <a:custGeom>
            <a:avLst/>
            <a:gdLst>
              <a:gd name="T0" fmla="*/ 2 w 342"/>
              <a:gd name="T1" fmla="*/ 105 h 126"/>
              <a:gd name="T2" fmla="*/ 196 w 342"/>
              <a:gd name="T3" fmla="*/ 118 h 126"/>
              <a:gd name="T4" fmla="*/ 241 w 342"/>
              <a:gd name="T5" fmla="*/ 77 h 126"/>
              <a:gd name="T6" fmla="*/ 239 w 342"/>
              <a:gd name="T7" fmla="*/ 120 h 126"/>
              <a:gd name="T8" fmla="*/ 342 w 342"/>
              <a:gd name="T9" fmla="*/ 126 h 126"/>
              <a:gd name="T10" fmla="*/ 338 w 342"/>
              <a:gd name="T11" fmla="*/ 28 h 126"/>
              <a:gd name="T12" fmla="*/ 0 w 342"/>
              <a:gd name="T13" fmla="*/ 0 h 126"/>
              <a:gd name="T14" fmla="*/ 2 w 342"/>
              <a:gd name="T15" fmla="*/ 105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2" h="126">
                <a:moveTo>
                  <a:pt x="2" y="105"/>
                </a:moveTo>
                <a:lnTo>
                  <a:pt x="196" y="118"/>
                </a:lnTo>
                <a:lnTo>
                  <a:pt x="241" y="77"/>
                </a:lnTo>
                <a:lnTo>
                  <a:pt x="239" y="120"/>
                </a:lnTo>
                <a:lnTo>
                  <a:pt x="342" y="126"/>
                </a:lnTo>
                <a:lnTo>
                  <a:pt x="338" y="28"/>
                </a:lnTo>
                <a:lnTo>
                  <a:pt x="0" y="0"/>
                </a:lnTo>
                <a:lnTo>
                  <a:pt x="2" y="105"/>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3" name="Freeform 102">
            <a:extLst>
              <a:ext uri="{FF2B5EF4-FFF2-40B4-BE49-F238E27FC236}">
                <a16:creationId xmlns:a16="http://schemas.microsoft.com/office/drawing/2014/main" id="{1D48F871-39AF-43AD-83C9-8494C40B52A2}"/>
              </a:ext>
            </a:extLst>
          </p:cNvPr>
          <p:cNvSpPr>
            <a:spLocks/>
          </p:cNvSpPr>
          <p:nvPr/>
        </p:nvSpPr>
        <p:spPr bwMode="auto">
          <a:xfrm>
            <a:off x="9385628" y="29386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582C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4" name="Freeform 103">
            <a:extLst>
              <a:ext uri="{FF2B5EF4-FFF2-40B4-BE49-F238E27FC236}">
                <a16:creationId xmlns:a16="http://schemas.microsoft.com/office/drawing/2014/main" id="{F9C535EE-14D4-4B75-8556-4AB54B490437}"/>
              </a:ext>
            </a:extLst>
          </p:cNvPr>
          <p:cNvSpPr>
            <a:spLocks/>
          </p:cNvSpPr>
          <p:nvPr/>
        </p:nvSpPr>
        <p:spPr bwMode="auto">
          <a:xfrm>
            <a:off x="9405633" y="3127973"/>
            <a:ext cx="6925" cy="63092"/>
          </a:xfrm>
          <a:custGeom>
            <a:avLst/>
            <a:gdLst>
              <a:gd name="T0" fmla="*/ 0 w 4"/>
              <a:gd name="T1" fmla="*/ 0 h 40"/>
              <a:gd name="T2" fmla="*/ 4 w 4"/>
              <a:gd name="T3" fmla="*/ 34 h 40"/>
              <a:gd name="T4" fmla="*/ 4 w 4"/>
              <a:gd name="T5" fmla="*/ 40 h 40"/>
              <a:gd name="T6" fmla="*/ 4 w 4"/>
              <a:gd name="T7" fmla="*/ 34 h 40"/>
              <a:gd name="T8" fmla="*/ 0 w 4"/>
              <a:gd name="T9" fmla="*/ 0 h 40"/>
            </a:gdLst>
            <a:ahLst/>
            <a:cxnLst>
              <a:cxn ang="0">
                <a:pos x="T0" y="T1"/>
              </a:cxn>
              <a:cxn ang="0">
                <a:pos x="T2" y="T3"/>
              </a:cxn>
              <a:cxn ang="0">
                <a:pos x="T4" y="T5"/>
              </a:cxn>
              <a:cxn ang="0">
                <a:pos x="T6" y="T7"/>
              </a:cxn>
              <a:cxn ang="0">
                <a:pos x="T8" y="T9"/>
              </a:cxn>
            </a:cxnLst>
            <a:rect l="0" t="0" r="r" b="b"/>
            <a:pathLst>
              <a:path w="4" h="40">
                <a:moveTo>
                  <a:pt x="0" y="0"/>
                </a:moveTo>
                <a:cubicBezTo>
                  <a:pt x="4" y="34"/>
                  <a:pt x="4" y="34"/>
                  <a:pt x="4" y="34"/>
                </a:cubicBezTo>
                <a:cubicBezTo>
                  <a:pt x="4" y="36"/>
                  <a:pt x="4" y="38"/>
                  <a:pt x="4" y="40"/>
                </a:cubicBezTo>
                <a:cubicBezTo>
                  <a:pt x="4" y="38"/>
                  <a:pt x="4" y="36"/>
                  <a:pt x="4" y="34"/>
                </a:cubicBezTo>
                <a:cubicBezTo>
                  <a:pt x="0" y="0"/>
                  <a:pt x="0" y="0"/>
                  <a:pt x="0" y="0"/>
                </a:cubicBezTo>
              </a:path>
            </a:pathLst>
          </a:custGeom>
          <a:solidFill>
            <a:srgbClr val="582C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5" name="Freeform 104">
            <a:extLst>
              <a:ext uri="{FF2B5EF4-FFF2-40B4-BE49-F238E27FC236}">
                <a16:creationId xmlns:a16="http://schemas.microsoft.com/office/drawing/2014/main" id="{37EFE55F-30A1-44BF-962F-F2CA0A579155}"/>
              </a:ext>
            </a:extLst>
          </p:cNvPr>
          <p:cNvSpPr>
            <a:spLocks/>
          </p:cNvSpPr>
          <p:nvPr/>
        </p:nvSpPr>
        <p:spPr bwMode="auto">
          <a:xfrm>
            <a:off x="9351004" y="3009481"/>
            <a:ext cx="61554" cy="292379"/>
          </a:xfrm>
          <a:custGeom>
            <a:avLst/>
            <a:gdLst>
              <a:gd name="T0" fmla="*/ 26 w 39"/>
              <a:gd name="T1" fmla="*/ 0 h 187"/>
              <a:gd name="T2" fmla="*/ 32 w 39"/>
              <a:gd name="T3" fmla="*/ 51 h 187"/>
              <a:gd name="T4" fmla="*/ 32 w 39"/>
              <a:gd name="T5" fmla="*/ 54 h 187"/>
              <a:gd name="T6" fmla="*/ 14 w 39"/>
              <a:gd name="T7" fmla="*/ 54 h 187"/>
              <a:gd name="T8" fmla="*/ 20 w 39"/>
              <a:gd name="T9" fmla="*/ 112 h 187"/>
              <a:gd name="T10" fmla="*/ 18 w 39"/>
              <a:gd name="T11" fmla="*/ 124 h 187"/>
              <a:gd name="T12" fmla="*/ 0 w 39"/>
              <a:gd name="T13" fmla="*/ 187 h 187"/>
              <a:gd name="T14" fmla="*/ 24 w 39"/>
              <a:gd name="T15" fmla="*/ 172 h 187"/>
              <a:gd name="T16" fmla="*/ 37 w 39"/>
              <a:gd name="T17" fmla="*/ 132 h 187"/>
              <a:gd name="T18" fmla="*/ 39 w 39"/>
              <a:gd name="T19" fmla="*/ 116 h 187"/>
              <a:gd name="T20" fmla="*/ 39 w 39"/>
              <a:gd name="T21" fmla="*/ 110 h 187"/>
              <a:gd name="T22" fmla="*/ 35 w 39"/>
              <a:gd name="T23" fmla="*/ 76 h 187"/>
              <a:gd name="T24" fmla="*/ 26 w 39"/>
              <a:gd name="T25"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87">
                <a:moveTo>
                  <a:pt x="26" y="0"/>
                </a:moveTo>
                <a:cubicBezTo>
                  <a:pt x="32" y="51"/>
                  <a:pt x="32" y="51"/>
                  <a:pt x="32" y="51"/>
                </a:cubicBezTo>
                <a:cubicBezTo>
                  <a:pt x="32" y="54"/>
                  <a:pt x="32" y="54"/>
                  <a:pt x="32" y="54"/>
                </a:cubicBezTo>
                <a:cubicBezTo>
                  <a:pt x="14" y="54"/>
                  <a:pt x="14" y="54"/>
                  <a:pt x="14" y="54"/>
                </a:cubicBezTo>
                <a:cubicBezTo>
                  <a:pt x="20" y="112"/>
                  <a:pt x="20" y="112"/>
                  <a:pt x="20" y="112"/>
                </a:cubicBezTo>
                <a:cubicBezTo>
                  <a:pt x="20" y="116"/>
                  <a:pt x="20" y="120"/>
                  <a:pt x="18" y="124"/>
                </a:cubicBezTo>
                <a:cubicBezTo>
                  <a:pt x="0" y="187"/>
                  <a:pt x="0" y="187"/>
                  <a:pt x="0" y="187"/>
                </a:cubicBezTo>
                <a:cubicBezTo>
                  <a:pt x="24" y="172"/>
                  <a:pt x="24" y="172"/>
                  <a:pt x="24" y="172"/>
                </a:cubicBezTo>
                <a:cubicBezTo>
                  <a:pt x="37" y="132"/>
                  <a:pt x="37" y="132"/>
                  <a:pt x="37" y="132"/>
                </a:cubicBezTo>
                <a:cubicBezTo>
                  <a:pt x="38" y="126"/>
                  <a:pt x="39" y="121"/>
                  <a:pt x="39" y="116"/>
                </a:cubicBezTo>
                <a:cubicBezTo>
                  <a:pt x="39" y="114"/>
                  <a:pt x="39" y="112"/>
                  <a:pt x="39" y="110"/>
                </a:cubicBezTo>
                <a:cubicBezTo>
                  <a:pt x="35" y="76"/>
                  <a:pt x="35" y="76"/>
                  <a:pt x="35" y="76"/>
                </a:cubicBezTo>
                <a:cubicBezTo>
                  <a:pt x="26" y="0"/>
                  <a:pt x="26" y="0"/>
                  <a:pt x="26" y="0"/>
                </a:cubicBezTo>
              </a:path>
            </a:pathLst>
          </a:custGeom>
          <a:solidFill>
            <a:srgbClr val="E6C9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6" name="Freeform 105">
            <a:extLst>
              <a:ext uri="{FF2B5EF4-FFF2-40B4-BE49-F238E27FC236}">
                <a16:creationId xmlns:a16="http://schemas.microsoft.com/office/drawing/2014/main" id="{823D5D0C-8E0F-48A8-94FE-6AA9E090C37D}"/>
              </a:ext>
            </a:extLst>
          </p:cNvPr>
          <p:cNvSpPr>
            <a:spLocks/>
          </p:cNvSpPr>
          <p:nvPr/>
        </p:nvSpPr>
        <p:spPr bwMode="auto">
          <a:xfrm>
            <a:off x="9391784" y="3009481"/>
            <a:ext cx="9233" cy="79251"/>
          </a:xfrm>
          <a:custGeom>
            <a:avLst/>
            <a:gdLst>
              <a:gd name="T0" fmla="*/ 0 w 12"/>
              <a:gd name="T1" fmla="*/ 0 h 103"/>
              <a:gd name="T2" fmla="*/ 12 w 12"/>
              <a:gd name="T3" fmla="*/ 103 h 103"/>
              <a:gd name="T4" fmla="*/ 12 w 12"/>
              <a:gd name="T5" fmla="*/ 103 h 103"/>
              <a:gd name="T6" fmla="*/ 0 w 12"/>
              <a:gd name="T7" fmla="*/ 0 h 103"/>
              <a:gd name="T8" fmla="*/ 0 w 12"/>
              <a:gd name="T9" fmla="*/ 0 h 103"/>
            </a:gdLst>
            <a:ahLst/>
            <a:cxnLst>
              <a:cxn ang="0">
                <a:pos x="T0" y="T1"/>
              </a:cxn>
              <a:cxn ang="0">
                <a:pos x="T2" y="T3"/>
              </a:cxn>
              <a:cxn ang="0">
                <a:pos x="T4" y="T5"/>
              </a:cxn>
              <a:cxn ang="0">
                <a:pos x="T6" y="T7"/>
              </a:cxn>
              <a:cxn ang="0">
                <a:pos x="T8" y="T9"/>
              </a:cxn>
            </a:cxnLst>
            <a:rect l="0" t="0" r="r" b="b"/>
            <a:pathLst>
              <a:path w="12" h="103">
                <a:moveTo>
                  <a:pt x="0" y="0"/>
                </a:moveTo>
                <a:lnTo>
                  <a:pt x="12" y="103"/>
                </a:lnTo>
                <a:lnTo>
                  <a:pt x="12" y="103"/>
                </a:lnTo>
                <a:lnTo>
                  <a:pt x="0" y="0"/>
                </a:lnTo>
                <a:lnTo>
                  <a:pt x="0" y="0"/>
                </a:lnTo>
                <a:close/>
              </a:path>
            </a:pathLst>
          </a:custGeom>
          <a:solidFill>
            <a:srgbClr val="E6C9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7" name="Freeform 106">
            <a:extLst>
              <a:ext uri="{FF2B5EF4-FFF2-40B4-BE49-F238E27FC236}">
                <a16:creationId xmlns:a16="http://schemas.microsoft.com/office/drawing/2014/main" id="{7AAD46D5-4C0E-4B0B-8255-E7EED5EACBE4}"/>
              </a:ext>
            </a:extLst>
          </p:cNvPr>
          <p:cNvSpPr>
            <a:spLocks/>
          </p:cNvSpPr>
          <p:nvPr/>
        </p:nvSpPr>
        <p:spPr bwMode="auto">
          <a:xfrm>
            <a:off x="9391784" y="3009481"/>
            <a:ext cx="9233" cy="79251"/>
          </a:xfrm>
          <a:custGeom>
            <a:avLst/>
            <a:gdLst>
              <a:gd name="T0" fmla="*/ 0 w 12"/>
              <a:gd name="T1" fmla="*/ 0 h 103"/>
              <a:gd name="T2" fmla="*/ 12 w 12"/>
              <a:gd name="T3" fmla="*/ 103 h 103"/>
              <a:gd name="T4" fmla="*/ 12 w 12"/>
              <a:gd name="T5" fmla="*/ 103 h 103"/>
              <a:gd name="T6" fmla="*/ 0 w 12"/>
              <a:gd name="T7" fmla="*/ 0 h 103"/>
              <a:gd name="T8" fmla="*/ 0 w 12"/>
              <a:gd name="T9" fmla="*/ 0 h 103"/>
            </a:gdLst>
            <a:ahLst/>
            <a:cxnLst>
              <a:cxn ang="0">
                <a:pos x="T0" y="T1"/>
              </a:cxn>
              <a:cxn ang="0">
                <a:pos x="T2" y="T3"/>
              </a:cxn>
              <a:cxn ang="0">
                <a:pos x="T4" y="T5"/>
              </a:cxn>
              <a:cxn ang="0">
                <a:pos x="T6" y="T7"/>
              </a:cxn>
              <a:cxn ang="0">
                <a:pos x="T8" y="T9"/>
              </a:cxn>
            </a:cxnLst>
            <a:rect l="0" t="0" r="r" b="b"/>
            <a:pathLst>
              <a:path w="12" h="103">
                <a:moveTo>
                  <a:pt x="0" y="0"/>
                </a:moveTo>
                <a:lnTo>
                  <a:pt x="12" y="103"/>
                </a:lnTo>
                <a:lnTo>
                  <a:pt x="12" y="103"/>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8" name="Freeform 107">
            <a:extLst>
              <a:ext uri="{FF2B5EF4-FFF2-40B4-BE49-F238E27FC236}">
                <a16:creationId xmlns:a16="http://schemas.microsoft.com/office/drawing/2014/main" id="{21C541AC-E70B-4AE5-B041-7B09D020E94B}"/>
              </a:ext>
            </a:extLst>
          </p:cNvPr>
          <p:cNvSpPr>
            <a:spLocks/>
          </p:cNvSpPr>
          <p:nvPr/>
        </p:nvSpPr>
        <p:spPr bwMode="auto">
          <a:xfrm>
            <a:off x="9352544" y="2877910"/>
            <a:ext cx="48474" cy="216207"/>
          </a:xfrm>
          <a:custGeom>
            <a:avLst/>
            <a:gdLst>
              <a:gd name="T0" fmla="*/ 0 w 31"/>
              <a:gd name="T1" fmla="*/ 0 h 138"/>
              <a:gd name="T2" fmla="*/ 13 w 31"/>
              <a:gd name="T3" fmla="*/ 138 h 138"/>
              <a:gd name="T4" fmla="*/ 31 w 31"/>
              <a:gd name="T5" fmla="*/ 138 h 138"/>
              <a:gd name="T6" fmla="*/ 31 w 31"/>
              <a:gd name="T7" fmla="*/ 135 h 138"/>
              <a:gd name="T8" fmla="*/ 25 w 31"/>
              <a:gd name="T9" fmla="*/ 84 h 138"/>
              <a:gd name="T10" fmla="*/ 25 w 31"/>
              <a:gd name="T11" fmla="*/ 84 h 138"/>
              <a:gd name="T12" fmla="*/ 21 w 31"/>
              <a:gd name="T13" fmla="*/ 39 h 138"/>
              <a:gd name="T14" fmla="*/ 21 w 31"/>
              <a:gd name="T15" fmla="*/ 39 h 138"/>
              <a:gd name="T16" fmla="*/ 0 w 31"/>
              <a:gd name="T17"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138">
                <a:moveTo>
                  <a:pt x="0" y="0"/>
                </a:moveTo>
                <a:cubicBezTo>
                  <a:pt x="13" y="138"/>
                  <a:pt x="13" y="138"/>
                  <a:pt x="13" y="138"/>
                </a:cubicBezTo>
                <a:cubicBezTo>
                  <a:pt x="31" y="138"/>
                  <a:pt x="31" y="138"/>
                  <a:pt x="31" y="138"/>
                </a:cubicBezTo>
                <a:cubicBezTo>
                  <a:pt x="31" y="135"/>
                  <a:pt x="31" y="135"/>
                  <a:pt x="31" y="135"/>
                </a:cubicBezTo>
                <a:cubicBezTo>
                  <a:pt x="25" y="84"/>
                  <a:pt x="25" y="84"/>
                  <a:pt x="25" y="84"/>
                </a:cubicBezTo>
                <a:cubicBezTo>
                  <a:pt x="25" y="84"/>
                  <a:pt x="25" y="84"/>
                  <a:pt x="25" y="84"/>
                </a:cubicBezTo>
                <a:cubicBezTo>
                  <a:pt x="21" y="39"/>
                  <a:pt x="21" y="39"/>
                  <a:pt x="21" y="39"/>
                </a:cubicBezTo>
                <a:cubicBezTo>
                  <a:pt x="21" y="39"/>
                  <a:pt x="21" y="39"/>
                  <a:pt x="21" y="39"/>
                </a:cubicBezTo>
                <a:cubicBezTo>
                  <a:pt x="18" y="23"/>
                  <a:pt x="11" y="10"/>
                  <a:pt x="0" y="0"/>
                </a:cubicBezTo>
              </a:path>
            </a:pathLst>
          </a:custGeom>
          <a:solidFill>
            <a:srgbClr val="EEE0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9" name="Freeform 108">
            <a:extLst>
              <a:ext uri="{FF2B5EF4-FFF2-40B4-BE49-F238E27FC236}">
                <a16:creationId xmlns:a16="http://schemas.microsoft.com/office/drawing/2014/main" id="{CDB9C748-2B2A-4975-8102-7931EE38F3E8}"/>
              </a:ext>
            </a:extLst>
          </p:cNvPr>
          <p:cNvSpPr>
            <a:spLocks/>
          </p:cNvSpPr>
          <p:nvPr/>
        </p:nvSpPr>
        <p:spPr bwMode="auto">
          <a:xfrm>
            <a:off x="8908588" y="3989722"/>
            <a:ext cx="484734" cy="206204"/>
          </a:xfrm>
          <a:custGeom>
            <a:avLst/>
            <a:gdLst>
              <a:gd name="T0" fmla="*/ 308 w 308"/>
              <a:gd name="T1" fmla="*/ 132 h 132"/>
              <a:gd name="T2" fmla="*/ 297 w 308"/>
              <a:gd name="T3" fmla="*/ 54 h 132"/>
              <a:gd name="T4" fmla="*/ 234 w 308"/>
              <a:gd name="T5" fmla="*/ 0 h 132"/>
              <a:gd name="T6" fmla="*/ 73 w 308"/>
              <a:gd name="T7" fmla="*/ 0 h 132"/>
              <a:gd name="T8" fmla="*/ 11 w 308"/>
              <a:gd name="T9" fmla="*/ 54 h 132"/>
              <a:gd name="T10" fmla="*/ 0 w 308"/>
              <a:gd name="T11" fmla="*/ 132 h 132"/>
              <a:gd name="T12" fmla="*/ 308 w 308"/>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308" h="132">
                <a:moveTo>
                  <a:pt x="308" y="132"/>
                </a:moveTo>
                <a:cubicBezTo>
                  <a:pt x="297" y="54"/>
                  <a:pt x="297" y="54"/>
                  <a:pt x="297" y="54"/>
                </a:cubicBezTo>
                <a:cubicBezTo>
                  <a:pt x="292" y="23"/>
                  <a:pt x="266" y="0"/>
                  <a:pt x="234" y="0"/>
                </a:cubicBezTo>
                <a:cubicBezTo>
                  <a:pt x="73" y="0"/>
                  <a:pt x="73" y="0"/>
                  <a:pt x="73" y="0"/>
                </a:cubicBezTo>
                <a:cubicBezTo>
                  <a:pt x="42" y="0"/>
                  <a:pt x="16" y="23"/>
                  <a:pt x="11" y="54"/>
                </a:cubicBezTo>
                <a:cubicBezTo>
                  <a:pt x="0" y="132"/>
                  <a:pt x="0" y="132"/>
                  <a:pt x="0" y="132"/>
                </a:cubicBezTo>
                <a:cubicBezTo>
                  <a:pt x="308" y="132"/>
                  <a:pt x="308" y="132"/>
                  <a:pt x="308" y="132"/>
                </a:cubicBezTo>
              </a:path>
            </a:pathLst>
          </a:custGeom>
          <a:solidFill>
            <a:srgbClr val="7A45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50" name="Freeform 109">
            <a:extLst>
              <a:ext uri="{FF2B5EF4-FFF2-40B4-BE49-F238E27FC236}">
                <a16:creationId xmlns:a16="http://schemas.microsoft.com/office/drawing/2014/main" id="{329BF624-C9C8-4EE7-B9DC-279143D62F95}"/>
              </a:ext>
            </a:extLst>
          </p:cNvPr>
          <p:cNvSpPr>
            <a:spLocks/>
          </p:cNvSpPr>
          <p:nvPr/>
        </p:nvSpPr>
        <p:spPr bwMode="auto">
          <a:xfrm>
            <a:off x="8889354" y="3982027"/>
            <a:ext cx="527821" cy="307768"/>
          </a:xfrm>
          <a:custGeom>
            <a:avLst/>
            <a:gdLst>
              <a:gd name="T0" fmla="*/ 335 w 335"/>
              <a:gd name="T1" fmla="*/ 197 h 197"/>
              <a:gd name="T2" fmla="*/ 319 w 335"/>
              <a:gd name="T3" fmla="*/ 58 h 197"/>
              <a:gd name="T4" fmla="*/ 252 w 335"/>
              <a:gd name="T5" fmla="*/ 0 h 197"/>
              <a:gd name="T6" fmla="*/ 80 w 335"/>
              <a:gd name="T7" fmla="*/ 0 h 197"/>
              <a:gd name="T8" fmla="*/ 13 w 335"/>
              <a:gd name="T9" fmla="*/ 58 h 197"/>
              <a:gd name="T10" fmla="*/ 0 w 335"/>
              <a:gd name="T11" fmla="*/ 197 h 197"/>
              <a:gd name="T12" fmla="*/ 335 w 335"/>
              <a:gd name="T13" fmla="*/ 197 h 197"/>
            </a:gdLst>
            <a:ahLst/>
            <a:cxnLst>
              <a:cxn ang="0">
                <a:pos x="T0" y="T1"/>
              </a:cxn>
              <a:cxn ang="0">
                <a:pos x="T2" y="T3"/>
              </a:cxn>
              <a:cxn ang="0">
                <a:pos x="T4" y="T5"/>
              </a:cxn>
              <a:cxn ang="0">
                <a:pos x="T6" y="T7"/>
              </a:cxn>
              <a:cxn ang="0">
                <a:pos x="T8" y="T9"/>
              </a:cxn>
              <a:cxn ang="0">
                <a:pos x="T10" y="T11"/>
              </a:cxn>
              <a:cxn ang="0">
                <a:pos x="T12" y="T13"/>
              </a:cxn>
            </a:cxnLst>
            <a:rect l="0" t="0" r="r" b="b"/>
            <a:pathLst>
              <a:path w="335" h="197">
                <a:moveTo>
                  <a:pt x="335" y="197"/>
                </a:moveTo>
                <a:cubicBezTo>
                  <a:pt x="319" y="58"/>
                  <a:pt x="319" y="58"/>
                  <a:pt x="319" y="58"/>
                </a:cubicBezTo>
                <a:cubicBezTo>
                  <a:pt x="314" y="24"/>
                  <a:pt x="286" y="0"/>
                  <a:pt x="252" y="0"/>
                </a:cubicBezTo>
                <a:cubicBezTo>
                  <a:pt x="80" y="0"/>
                  <a:pt x="80" y="0"/>
                  <a:pt x="80" y="0"/>
                </a:cubicBezTo>
                <a:cubicBezTo>
                  <a:pt x="46" y="0"/>
                  <a:pt x="18" y="24"/>
                  <a:pt x="13" y="58"/>
                </a:cubicBezTo>
                <a:cubicBezTo>
                  <a:pt x="0" y="197"/>
                  <a:pt x="0" y="197"/>
                  <a:pt x="0" y="197"/>
                </a:cubicBezTo>
                <a:cubicBezTo>
                  <a:pt x="335" y="197"/>
                  <a:pt x="335" y="197"/>
                  <a:pt x="335" y="1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51" name="Freeform 110">
            <a:extLst>
              <a:ext uri="{FF2B5EF4-FFF2-40B4-BE49-F238E27FC236}">
                <a16:creationId xmlns:a16="http://schemas.microsoft.com/office/drawing/2014/main" id="{411AE640-9B51-4C17-B396-0227AF71C757}"/>
              </a:ext>
            </a:extLst>
          </p:cNvPr>
          <p:cNvSpPr>
            <a:spLocks/>
          </p:cNvSpPr>
          <p:nvPr/>
        </p:nvSpPr>
        <p:spPr bwMode="auto">
          <a:xfrm>
            <a:off x="9062473" y="3908164"/>
            <a:ext cx="176966" cy="166194"/>
          </a:xfrm>
          <a:custGeom>
            <a:avLst/>
            <a:gdLst>
              <a:gd name="T0" fmla="*/ 112 w 112"/>
              <a:gd name="T1" fmla="*/ 0 h 106"/>
              <a:gd name="T2" fmla="*/ 0 w 112"/>
              <a:gd name="T3" fmla="*/ 0 h 106"/>
              <a:gd name="T4" fmla="*/ 0 w 112"/>
              <a:gd name="T5" fmla="*/ 51 h 106"/>
              <a:gd name="T6" fmla="*/ 55 w 112"/>
              <a:gd name="T7" fmla="*/ 106 h 106"/>
              <a:gd name="T8" fmla="*/ 56 w 112"/>
              <a:gd name="T9" fmla="*/ 106 h 106"/>
              <a:gd name="T10" fmla="*/ 112 w 112"/>
              <a:gd name="T11" fmla="*/ 51 h 106"/>
              <a:gd name="T12" fmla="*/ 112 w 11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12" h="106">
                <a:moveTo>
                  <a:pt x="112" y="0"/>
                </a:moveTo>
                <a:cubicBezTo>
                  <a:pt x="0" y="0"/>
                  <a:pt x="0" y="0"/>
                  <a:pt x="0" y="0"/>
                </a:cubicBezTo>
                <a:cubicBezTo>
                  <a:pt x="0" y="51"/>
                  <a:pt x="0" y="51"/>
                  <a:pt x="0" y="51"/>
                </a:cubicBezTo>
                <a:cubicBezTo>
                  <a:pt x="0" y="81"/>
                  <a:pt x="25" y="106"/>
                  <a:pt x="55" y="106"/>
                </a:cubicBezTo>
                <a:cubicBezTo>
                  <a:pt x="56" y="106"/>
                  <a:pt x="56" y="106"/>
                  <a:pt x="56" y="106"/>
                </a:cubicBezTo>
                <a:cubicBezTo>
                  <a:pt x="87" y="106"/>
                  <a:pt x="112" y="81"/>
                  <a:pt x="112" y="51"/>
                </a:cubicBezTo>
                <a:lnTo>
                  <a:pt x="112" y="0"/>
                </a:lnTo>
                <a:close/>
              </a:path>
            </a:pathLst>
          </a:custGeom>
          <a:solidFill>
            <a:srgbClr val="A067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52" name="Freeform 111">
            <a:extLst>
              <a:ext uri="{FF2B5EF4-FFF2-40B4-BE49-F238E27FC236}">
                <a16:creationId xmlns:a16="http://schemas.microsoft.com/office/drawing/2014/main" id="{BD0DCBE7-F7ED-4FA3-9042-E0D427B00336}"/>
              </a:ext>
            </a:extLst>
          </p:cNvPr>
          <p:cNvSpPr>
            <a:spLocks/>
          </p:cNvSpPr>
          <p:nvPr/>
        </p:nvSpPr>
        <p:spPr bwMode="auto">
          <a:xfrm>
            <a:off x="9150956" y="3958175"/>
            <a:ext cx="88484" cy="93869"/>
          </a:xfrm>
          <a:custGeom>
            <a:avLst/>
            <a:gdLst>
              <a:gd name="T0" fmla="*/ 27 w 56"/>
              <a:gd name="T1" fmla="*/ 14 h 60"/>
              <a:gd name="T2" fmla="*/ 14 w 56"/>
              <a:gd name="T3" fmla="*/ 18 h 60"/>
              <a:gd name="T4" fmla="*/ 0 w 56"/>
              <a:gd name="T5" fmla="*/ 15 h 60"/>
              <a:gd name="T6" fmla="*/ 0 w 56"/>
              <a:gd name="T7" fmla="*/ 22 h 60"/>
              <a:gd name="T8" fmla="*/ 38 w 56"/>
              <a:gd name="T9" fmla="*/ 60 h 60"/>
              <a:gd name="T10" fmla="*/ 56 w 56"/>
              <a:gd name="T11" fmla="*/ 19 h 60"/>
              <a:gd name="T12" fmla="*/ 56 w 56"/>
              <a:gd name="T13" fmla="*/ 0 h 60"/>
              <a:gd name="T14" fmla="*/ 56 w 56"/>
              <a:gd name="T15" fmla="*/ 0 h 60"/>
              <a:gd name="T16" fmla="*/ 27 w 56"/>
              <a:gd name="T17"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0">
                <a:moveTo>
                  <a:pt x="27" y="14"/>
                </a:moveTo>
                <a:cubicBezTo>
                  <a:pt x="14" y="18"/>
                  <a:pt x="14" y="18"/>
                  <a:pt x="14" y="18"/>
                </a:cubicBezTo>
                <a:cubicBezTo>
                  <a:pt x="5" y="21"/>
                  <a:pt x="0" y="15"/>
                  <a:pt x="0" y="15"/>
                </a:cubicBezTo>
                <a:cubicBezTo>
                  <a:pt x="0" y="22"/>
                  <a:pt x="0" y="22"/>
                  <a:pt x="0" y="22"/>
                </a:cubicBezTo>
                <a:cubicBezTo>
                  <a:pt x="6" y="42"/>
                  <a:pt x="24" y="53"/>
                  <a:pt x="38" y="60"/>
                </a:cubicBezTo>
                <a:cubicBezTo>
                  <a:pt x="49" y="50"/>
                  <a:pt x="56" y="35"/>
                  <a:pt x="56" y="19"/>
                </a:cubicBezTo>
                <a:cubicBezTo>
                  <a:pt x="56" y="0"/>
                  <a:pt x="56" y="0"/>
                  <a:pt x="56" y="0"/>
                </a:cubicBezTo>
                <a:cubicBezTo>
                  <a:pt x="56" y="0"/>
                  <a:pt x="56" y="0"/>
                  <a:pt x="56" y="0"/>
                </a:cubicBezTo>
                <a:cubicBezTo>
                  <a:pt x="47" y="6"/>
                  <a:pt x="38" y="11"/>
                  <a:pt x="27" y="14"/>
                </a:cubicBezTo>
                <a:close/>
              </a:path>
            </a:pathLst>
          </a:custGeom>
          <a:solidFill>
            <a:srgbClr val="915E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53" name="Freeform 112">
            <a:extLst>
              <a:ext uri="{FF2B5EF4-FFF2-40B4-BE49-F238E27FC236}">
                <a16:creationId xmlns:a16="http://schemas.microsoft.com/office/drawing/2014/main" id="{B1EEA628-CFD0-47E7-A745-5E837714F7A5}"/>
              </a:ext>
            </a:extLst>
          </p:cNvPr>
          <p:cNvSpPr>
            <a:spLocks/>
          </p:cNvSpPr>
          <p:nvPr/>
        </p:nvSpPr>
        <p:spPr bwMode="auto">
          <a:xfrm>
            <a:off x="8970142" y="3543458"/>
            <a:ext cx="337005" cy="272374"/>
          </a:xfrm>
          <a:custGeom>
            <a:avLst/>
            <a:gdLst>
              <a:gd name="T0" fmla="*/ 101 w 214"/>
              <a:gd name="T1" fmla="*/ 4 h 174"/>
              <a:gd name="T2" fmla="*/ 99 w 214"/>
              <a:gd name="T3" fmla="*/ 4 h 174"/>
              <a:gd name="T4" fmla="*/ 4 w 214"/>
              <a:gd name="T5" fmla="*/ 113 h 174"/>
              <a:gd name="T6" fmla="*/ 8 w 214"/>
              <a:gd name="T7" fmla="*/ 174 h 174"/>
              <a:gd name="T8" fmla="*/ 214 w 214"/>
              <a:gd name="T9" fmla="*/ 160 h 174"/>
              <a:gd name="T10" fmla="*/ 210 w 214"/>
              <a:gd name="T11" fmla="*/ 99 h 174"/>
              <a:gd name="T12" fmla="*/ 101 w 214"/>
              <a:gd name="T13" fmla="*/ 4 h 174"/>
            </a:gdLst>
            <a:ahLst/>
            <a:cxnLst>
              <a:cxn ang="0">
                <a:pos x="T0" y="T1"/>
              </a:cxn>
              <a:cxn ang="0">
                <a:pos x="T2" y="T3"/>
              </a:cxn>
              <a:cxn ang="0">
                <a:pos x="T4" y="T5"/>
              </a:cxn>
              <a:cxn ang="0">
                <a:pos x="T6" y="T7"/>
              </a:cxn>
              <a:cxn ang="0">
                <a:pos x="T8" y="T9"/>
              </a:cxn>
              <a:cxn ang="0">
                <a:pos x="T10" y="T11"/>
              </a:cxn>
              <a:cxn ang="0">
                <a:pos x="T12" y="T13"/>
              </a:cxn>
            </a:cxnLst>
            <a:rect l="0" t="0" r="r" b="b"/>
            <a:pathLst>
              <a:path w="214" h="174">
                <a:moveTo>
                  <a:pt x="101" y="4"/>
                </a:moveTo>
                <a:cubicBezTo>
                  <a:pt x="99" y="4"/>
                  <a:pt x="99" y="4"/>
                  <a:pt x="99" y="4"/>
                </a:cubicBezTo>
                <a:cubicBezTo>
                  <a:pt x="42" y="8"/>
                  <a:pt x="0" y="57"/>
                  <a:pt x="4" y="113"/>
                </a:cubicBezTo>
                <a:cubicBezTo>
                  <a:pt x="8" y="174"/>
                  <a:pt x="8" y="174"/>
                  <a:pt x="8" y="174"/>
                </a:cubicBezTo>
                <a:cubicBezTo>
                  <a:pt x="214" y="160"/>
                  <a:pt x="214" y="160"/>
                  <a:pt x="214" y="160"/>
                </a:cubicBezTo>
                <a:cubicBezTo>
                  <a:pt x="210" y="99"/>
                  <a:pt x="210" y="99"/>
                  <a:pt x="210" y="99"/>
                </a:cubicBezTo>
                <a:cubicBezTo>
                  <a:pt x="206" y="42"/>
                  <a:pt x="157" y="0"/>
                  <a:pt x="101" y="4"/>
                </a:cubicBez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54" name="Freeform 113">
            <a:extLst>
              <a:ext uri="{FF2B5EF4-FFF2-40B4-BE49-F238E27FC236}">
                <a16:creationId xmlns:a16="http://schemas.microsoft.com/office/drawing/2014/main" id="{10318293-7CF4-4E79-8EA3-058405D2AB3C}"/>
              </a:ext>
            </a:extLst>
          </p:cNvPr>
          <p:cNvSpPr>
            <a:spLocks/>
          </p:cNvSpPr>
          <p:nvPr/>
        </p:nvSpPr>
        <p:spPr bwMode="auto">
          <a:xfrm>
            <a:off x="8994763" y="3661949"/>
            <a:ext cx="310076" cy="329312"/>
          </a:xfrm>
          <a:custGeom>
            <a:avLst/>
            <a:gdLst>
              <a:gd name="T0" fmla="*/ 192 w 197"/>
              <a:gd name="T1" fmla="*/ 107 h 210"/>
              <a:gd name="T2" fmla="*/ 130 w 197"/>
              <a:gd name="T3" fmla="*/ 200 h 210"/>
              <a:gd name="T4" fmla="*/ 111 w 197"/>
              <a:gd name="T5" fmla="*/ 210 h 210"/>
              <a:gd name="T6" fmla="*/ 75 w 197"/>
              <a:gd name="T7" fmla="*/ 204 h 210"/>
              <a:gd name="T8" fmla="*/ 6 w 197"/>
              <a:gd name="T9" fmla="*/ 120 h 210"/>
              <a:gd name="T10" fmla="*/ 2 w 197"/>
              <a:gd name="T11" fmla="*/ 52 h 210"/>
              <a:gd name="T12" fmla="*/ 38 w 197"/>
              <a:gd name="T13" fmla="*/ 8 h 210"/>
              <a:gd name="T14" fmla="*/ 146 w 197"/>
              <a:gd name="T15" fmla="*/ 1 h 210"/>
              <a:gd name="T16" fmla="*/ 187 w 197"/>
              <a:gd name="T17" fmla="*/ 40 h 210"/>
              <a:gd name="T18" fmla="*/ 192 w 197"/>
              <a:gd name="T19" fmla="*/ 107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210">
                <a:moveTo>
                  <a:pt x="192" y="107"/>
                </a:moveTo>
                <a:cubicBezTo>
                  <a:pt x="197" y="148"/>
                  <a:pt x="168" y="186"/>
                  <a:pt x="130" y="200"/>
                </a:cubicBezTo>
                <a:cubicBezTo>
                  <a:pt x="111" y="210"/>
                  <a:pt x="111" y="210"/>
                  <a:pt x="111" y="210"/>
                </a:cubicBezTo>
                <a:cubicBezTo>
                  <a:pt x="75" y="204"/>
                  <a:pt x="75" y="204"/>
                  <a:pt x="75" y="204"/>
                </a:cubicBezTo>
                <a:cubicBezTo>
                  <a:pt x="36" y="195"/>
                  <a:pt x="7" y="160"/>
                  <a:pt x="6" y="120"/>
                </a:cubicBezTo>
                <a:cubicBezTo>
                  <a:pt x="2" y="52"/>
                  <a:pt x="2" y="52"/>
                  <a:pt x="2" y="52"/>
                </a:cubicBezTo>
                <a:cubicBezTo>
                  <a:pt x="0" y="31"/>
                  <a:pt x="16" y="10"/>
                  <a:pt x="38" y="8"/>
                </a:cubicBezTo>
                <a:cubicBezTo>
                  <a:pt x="146" y="1"/>
                  <a:pt x="146" y="1"/>
                  <a:pt x="146" y="1"/>
                </a:cubicBezTo>
                <a:cubicBezTo>
                  <a:pt x="167" y="0"/>
                  <a:pt x="186" y="18"/>
                  <a:pt x="187" y="40"/>
                </a:cubicBezTo>
                <a:lnTo>
                  <a:pt x="192" y="107"/>
                </a:lnTo>
                <a:close/>
              </a:path>
            </a:pathLst>
          </a:custGeom>
          <a:solidFill>
            <a:srgbClr val="A067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55" name="Freeform 114">
            <a:extLst>
              <a:ext uri="{FF2B5EF4-FFF2-40B4-BE49-F238E27FC236}">
                <a16:creationId xmlns:a16="http://schemas.microsoft.com/office/drawing/2014/main" id="{6EB95479-933E-499A-B587-E88DE8CB7C1C}"/>
              </a:ext>
            </a:extLst>
          </p:cNvPr>
          <p:cNvSpPr>
            <a:spLocks/>
          </p:cNvSpPr>
          <p:nvPr/>
        </p:nvSpPr>
        <p:spPr bwMode="auto">
          <a:xfrm>
            <a:off x="9254827" y="3761204"/>
            <a:ext cx="61554" cy="62323"/>
          </a:xfrm>
          <a:custGeom>
            <a:avLst/>
            <a:gdLst>
              <a:gd name="T0" fmla="*/ 39 w 39"/>
              <a:gd name="T1" fmla="*/ 19 h 40"/>
              <a:gd name="T2" fmla="*/ 18 w 39"/>
              <a:gd name="T3" fmla="*/ 1 h 40"/>
              <a:gd name="T4" fmla="*/ 0 w 39"/>
              <a:gd name="T5" fmla="*/ 21 h 40"/>
              <a:gd name="T6" fmla="*/ 21 w 39"/>
              <a:gd name="T7" fmla="*/ 39 h 40"/>
              <a:gd name="T8" fmla="*/ 39 w 39"/>
              <a:gd name="T9" fmla="*/ 19 h 40"/>
            </a:gdLst>
            <a:ahLst/>
            <a:cxnLst>
              <a:cxn ang="0">
                <a:pos x="T0" y="T1"/>
              </a:cxn>
              <a:cxn ang="0">
                <a:pos x="T2" y="T3"/>
              </a:cxn>
              <a:cxn ang="0">
                <a:pos x="T4" y="T5"/>
              </a:cxn>
              <a:cxn ang="0">
                <a:pos x="T6" y="T7"/>
              </a:cxn>
              <a:cxn ang="0">
                <a:pos x="T8" y="T9"/>
              </a:cxn>
            </a:cxnLst>
            <a:rect l="0" t="0" r="r" b="b"/>
            <a:pathLst>
              <a:path w="39" h="40">
                <a:moveTo>
                  <a:pt x="39" y="19"/>
                </a:moveTo>
                <a:cubicBezTo>
                  <a:pt x="38" y="8"/>
                  <a:pt x="29" y="0"/>
                  <a:pt x="18" y="1"/>
                </a:cubicBezTo>
                <a:cubicBezTo>
                  <a:pt x="8" y="2"/>
                  <a:pt x="0" y="11"/>
                  <a:pt x="0" y="21"/>
                </a:cubicBezTo>
                <a:cubicBezTo>
                  <a:pt x="1" y="32"/>
                  <a:pt x="10" y="40"/>
                  <a:pt x="21" y="39"/>
                </a:cubicBezTo>
                <a:cubicBezTo>
                  <a:pt x="31" y="38"/>
                  <a:pt x="39" y="29"/>
                  <a:pt x="39" y="19"/>
                </a:cubicBezTo>
                <a:close/>
              </a:path>
            </a:pathLst>
          </a:custGeom>
          <a:solidFill>
            <a:srgbClr val="A067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56" name="Freeform 115">
            <a:extLst>
              <a:ext uri="{FF2B5EF4-FFF2-40B4-BE49-F238E27FC236}">
                <a16:creationId xmlns:a16="http://schemas.microsoft.com/office/drawing/2014/main" id="{0EFF8269-7338-4846-A80D-DF837A8549FB}"/>
              </a:ext>
            </a:extLst>
          </p:cNvPr>
          <p:cNvSpPr>
            <a:spLocks/>
          </p:cNvSpPr>
          <p:nvPr/>
        </p:nvSpPr>
        <p:spPr bwMode="auto">
          <a:xfrm>
            <a:off x="9130182" y="3707345"/>
            <a:ext cx="174659" cy="282377"/>
          </a:xfrm>
          <a:custGeom>
            <a:avLst/>
            <a:gdLst>
              <a:gd name="T0" fmla="*/ 106 w 111"/>
              <a:gd name="T1" fmla="*/ 78 h 180"/>
              <a:gd name="T2" fmla="*/ 101 w 111"/>
              <a:gd name="T3" fmla="*/ 17 h 180"/>
              <a:gd name="T4" fmla="*/ 73 w 111"/>
              <a:gd name="T5" fmla="*/ 1 h 180"/>
              <a:gd name="T6" fmla="*/ 44 w 111"/>
              <a:gd name="T7" fmla="*/ 3 h 180"/>
              <a:gd name="T8" fmla="*/ 17 w 111"/>
              <a:gd name="T9" fmla="*/ 34 h 180"/>
              <a:gd name="T10" fmla="*/ 17 w 111"/>
              <a:gd name="T11" fmla="*/ 34 h 180"/>
              <a:gd name="T12" fmla="*/ 17 w 111"/>
              <a:gd name="T13" fmla="*/ 34 h 180"/>
              <a:gd name="T14" fmla="*/ 21 w 111"/>
              <a:gd name="T15" fmla="*/ 51 h 180"/>
              <a:gd name="T16" fmla="*/ 31 w 111"/>
              <a:gd name="T17" fmla="*/ 70 h 180"/>
              <a:gd name="T18" fmla="*/ 27 w 111"/>
              <a:gd name="T19" fmla="*/ 77 h 180"/>
              <a:gd name="T20" fmla="*/ 20 w 111"/>
              <a:gd name="T21" fmla="*/ 77 h 180"/>
              <a:gd name="T22" fmla="*/ 2 w 111"/>
              <a:gd name="T23" fmla="*/ 79 h 180"/>
              <a:gd name="T24" fmla="*/ 0 w 111"/>
              <a:gd name="T25" fmla="*/ 79 h 180"/>
              <a:gd name="T26" fmla="*/ 2 w 111"/>
              <a:gd name="T27" fmla="*/ 80 h 180"/>
              <a:gd name="T28" fmla="*/ 12 w 111"/>
              <a:gd name="T29" fmla="*/ 84 h 180"/>
              <a:gd name="T30" fmla="*/ 38 w 111"/>
              <a:gd name="T31" fmla="*/ 151 h 180"/>
              <a:gd name="T32" fmla="*/ 25 w 111"/>
              <a:gd name="T33" fmla="*/ 147 h 180"/>
              <a:gd name="T34" fmla="*/ 10 w 111"/>
              <a:gd name="T35" fmla="*/ 158 h 180"/>
              <a:gd name="T36" fmla="*/ 25 w 111"/>
              <a:gd name="T37" fmla="*/ 153 h 180"/>
              <a:gd name="T38" fmla="*/ 37 w 111"/>
              <a:gd name="T39" fmla="*/ 154 h 180"/>
              <a:gd name="T40" fmla="*/ 28 w 111"/>
              <a:gd name="T41" fmla="*/ 180 h 180"/>
              <a:gd name="T42" fmla="*/ 51 w 111"/>
              <a:gd name="T43" fmla="*/ 171 h 180"/>
              <a:gd name="T44" fmla="*/ 106 w 111"/>
              <a:gd name="T45" fmla="*/ 7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1" h="180">
                <a:moveTo>
                  <a:pt x="106" y="78"/>
                </a:moveTo>
                <a:cubicBezTo>
                  <a:pt x="101" y="17"/>
                  <a:pt x="101" y="17"/>
                  <a:pt x="101" y="17"/>
                </a:cubicBezTo>
                <a:cubicBezTo>
                  <a:pt x="96" y="7"/>
                  <a:pt x="85" y="0"/>
                  <a:pt x="73" y="1"/>
                </a:cubicBezTo>
                <a:cubicBezTo>
                  <a:pt x="44" y="3"/>
                  <a:pt x="44" y="3"/>
                  <a:pt x="44" y="3"/>
                </a:cubicBezTo>
                <a:cubicBezTo>
                  <a:pt x="28" y="4"/>
                  <a:pt x="16" y="18"/>
                  <a:pt x="17" y="34"/>
                </a:cubicBezTo>
                <a:cubicBezTo>
                  <a:pt x="17" y="34"/>
                  <a:pt x="17" y="34"/>
                  <a:pt x="17" y="34"/>
                </a:cubicBezTo>
                <a:cubicBezTo>
                  <a:pt x="17" y="34"/>
                  <a:pt x="17" y="34"/>
                  <a:pt x="17" y="34"/>
                </a:cubicBezTo>
                <a:cubicBezTo>
                  <a:pt x="17" y="40"/>
                  <a:pt x="19" y="46"/>
                  <a:pt x="21" y="51"/>
                </a:cubicBezTo>
                <a:cubicBezTo>
                  <a:pt x="31" y="70"/>
                  <a:pt x="31" y="70"/>
                  <a:pt x="31" y="70"/>
                </a:cubicBezTo>
                <a:cubicBezTo>
                  <a:pt x="33" y="73"/>
                  <a:pt x="31" y="77"/>
                  <a:pt x="27" y="77"/>
                </a:cubicBezTo>
                <a:cubicBezTo>
                  <a:pt x="20" y="77"/>
                  <a:pt x="20" y="77"/>
                  <a:pt x="20" y="77"/>
                </a:cubicBezTo>
                <a:cubicBezTo>
                  <a:pt x="2" y="79"/>
                  <a:pt x="2" y="79"/>
                  <a:pt x="2" y="79"/>
                </a:cubicBezTo>
                <a:cubicBezTo>
                  <a:pt x="0" y="79"/>
                  <a:pt x="0" y="79"/>
                  <a:pt x="0" y="79"/>
                </a:cubicBezTo>
                <a:cubicBezTo>
                  <a:pt x="2" y="80"/>
                  <a:pt x="2" y="80"/>
                  <a:pt x="2" y="80"/>
                </a:cubicBezTo>
                <a:cubicBezTo>
                  <a:pt x="5" y="82"/>
                  <a:pt x="9" y="84"/>
                  <a:pt x="12" y="84"/>
                </a:cubicBezTo>
                <a:cubicBezTo>
                  <a:pt x="25" y="93"/>
                  <a:pt x="46" y="114"/>
                  <a:pt x="38" y="151"/>
                </a:cubicBezTo>
                <a:cubicBezTo>
                  <a:pt x="35" y="148"/>
                  <a:pt x="30" y="146"/>
                  <a:pt x="25" y="147"/>
                </a:cubicBezTo>
                <a:cubicBezTo>
                  <a:pt x="16" y="147"/>
                  <a:pt x="10" y="152"/>
                  <a:pt x="10" y="158"/>
                </a:cubicBezTo>
                <a:cubicBezTo>
                  <a:pt x="14" y="155"/>
                  <a:pt x="19" y="153"/>
                  <a:pt x="25" y="153"/>
                </a:cubicBezTo>
                <a:cubicBezTo>
                  <a:pt x="30" y="152"/>
                  <a:pt x="34" y="153"/>
                  <a:pt x="37" y="154"/>
                </a:cubicBezTo>
                <a:cubicBezTo>
                  <a:pt x="35" y="162"/>
                  <a:pt x="32" y="171"/>
                  <a:pt x="28" y="180"/>
                </a:cubicBezTo>
                <a:cubicBezTo>
                  <a:pt x="51" y="171"/>
                  <a:pt x="51" y="171"/>
                  <a:pt x="51" y="171"/>
                </a:cubicBezTo>
                <a:cubicBezTo>
                  <a:pt x="89" y="157"/>
                  <a:pt x="111" y="119"/>
                  <a:pt x="106" y="78"/>
                </a:cubicBezTo>
                <a:close/>
              </a:path>
            </a:pathLst>
          </a:custGeom>
          <a:solidFill>
            <a:srgbClr val="915E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57" name="Freeform 116">
            <a:extLst>
              <a:ext uri="{FF2B5EF4-FFF2-40B4-BE49-F238E27FC236}">
                <a16:creationId xmlns:a16="http://schemas.microsoft.com/office/drawing/2014/main" id="{1E9D130C-727B-4A4C-B679-BB84A4D31EA8}"/>
              </a:ext>
            </a:extLst>
          </p:cNvPr>
          <p:cNvSpPr>
            <a:spLocks/>
          </p:cNvSpPr>
          <p:nvPr/>
        </p:nvSpPr>
        <p:spPr bwMode="auto">
          <a:xfrm>
            <a:off x="8971681" y="3781209"/>
            <a:ext cx="63092" cy="60784"/>
          </a:xfrm>
          <a:custGeom>
            <a:avLst/>
            <a:gdLst>
              <a:gd name="T0" fmla="*/ 39 w 40"/>
              <a:gd name="T1" fmla="*/ 18 h 39"/>
              <a:gd name="T2" fmla="*/ 18 w 40"/>
              <a:gd name="T3" fmla="*/ 0 h 39"/>
              <a:gd name="T4" fmla="*/ 0 w 40"/>
              <a:gd name="T5" fmla="*/ 21 h 39"/>
              <a:gd name="T6" fmla="*/ 21 w 40"/>
              <a:gd name="T7" fmla="*/ 39 h 39"/>
              <a:gd name="T8" fmla="*/ 39 w 40"/>
              <a:gd name="T9" fmla="*/ 18 h 39"/>
            </a:gdLst>
            <a:ahLst/>
            <a:cxnLst>
              <a:cxn ang="0">
                <a:pos x="T0" y="T1"/>
              </a:cxn>
              <a:cxn ang="0">
                <a:pos x="T2" y="T3"/>
              </a:cxn>
              <a:cxn ang="0">
                <a:pos x="T4" y="T5"/>
              </a:cxn>
              <a:cxn ang="0">
                <a:pos x="T6" y="T7"/>
              </a:cxn>
              <a:cxn ang="0">
                <a:pos x="T8" y="T9"/>
              </a:cxn>
            </a:cxnLst>
            <a:rect l="0" t="0" r="r" b="b"/>
            <a:pathLst>
              <a:path w="40" h="39">
                <a:moveTo>
                  <a:pt x="39" y="18"/>
                </a:moveTo>
                <a:cubicBezTo>
                  <a:pt x="38" y="8"/>
                  <a:pt x="29" y="0"/>
                  <a:pt x="18" y="0"/>
                </a:cubicBezTo>
                <a:cubicBezTo>
                  <a:pt x="8" y="1"/>
                  <a:pt x="0" y="10"/>
                  <a:pt x="0" y="21"/>
                </a:cubicBezTo>
                <a:cubicBezTo>
                  <a:pt x="1" y="31"/>
                  <a:pt x="10" y="39"/>
                  <a:pt x="21" y="39"/>
                </a:cubicBezTo>
                <a:cubicBezTo>
                  <a:pt x="32" y="38"/>
                  <a:pt x="40" y="29"/>
                  <a:pt x="39" y="18"/>
                </a:cubicBezTo>
                <a:close/>
              </a:path>
            </a:pathLst>
          </a:custGeom>
          <a:solidFill>
            <a:srgbClr val="A067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58" name="Freeform 117">
            <a:extLst>
              <a:ext uri="{FF2B5EF4-FFF2-40B4-BE49-F238E27FC236}">
                <a16:creationId xmlns:a16="http://schemas.microsoft.com/office/drawing/2014/main" id="{BFAD3C62-3D21-4797-B2E1-A82A004E7C4A}"/>
              </a:ext>
            </a:extLst>
          </p:cNvPr>
          <p:cNvSpPr>
            <a:spLocks/>
          </p:cNvSpPr>
          <p:nvPr/>
        </p:nvSpPr>
        <p:spPr bwMode="auto">
          <a:xfrm>
            <a:off x="9000150" y="3748124"/>
            <a:ext cx="304690" cy="243137"/>
          </a:xfrm>
          <a:custGeom>
            <a:avLst/>
            <a:gdLst>
              <a:gd name="T0" fmla="*/ 190 w 194"/>
              <a:gd name="T1" fmla="*/ 53 h 155"/>
              <a:gd name="T2" fmla="*/ 186 w 194"/>
              <a:gd name="T3" fmla="*/ 0 h 155"/>
              <a:gd name="T4" fmla="*/ 142 w 194"/>
              <a:gd name="T5" fmla="*/ 81 h 155"/>
              <a:gd name="T6" fmla="*/ 102 w 194"/>
              <a:gd name="T7" fmla="*/ 63 h 155"/>
              <a:gd name="T8" fmla="*/ 101 w 194"/>
              <a:gd name="T9" fmla="*/ 63 h 155"/>
              <a:gd name="T10" fmla="*/ 63 w 194"/>
              <a:gd name="T11" fmla="*/ 86 h 155"/>
              <a:gd name="T12" fmla="*/ 0 w 194"/>
              <a:gd name="T13" fmla="*/ 14 h 155"/>
              <a:gd name="T14" fmla="*/ 3 w 194"/>
              <a:gd name="T15" fmla="*/ 65 h 155"/>
              <a:gd name="T16" fmla="*/ 108 w 194"/>
              <a:gd name="T17" fmla="*/ 155 h 155"/>
              <a:gd name="T18" fmla="*/ 134 w 194"/>
              <a:gd name="T19" fmla="*/ 145 h 155"/>
              <a:gd name="T20" fmla="*/ 190 w 194"/>
              <a:gd name="T21" fmla="*/ 53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155">
                <a:moveTo>
                  <a:pt x="190" y="53"/>
                </a:moveTo>
                <a:cubicBezTo>
                  <a:pt x="186" y="0"/>
                  <a:pt x="186" y="0"/>
                  <a:pt x="186" y="0"/>
                </a:cubicBezTo>
                <a:cubicBezTo>
                  <a:pt x="187" y="34"/>
                  <a:pt x="171" y="65"/>
                  <a:pt x="142" y="81"/>
                </a:cubicBezTo>
                <a:cubicBezTo>
                  <a:pt x="133" y="69"/>
                  <a:pt x="118" y="61"/>
                  <a:pt x="102" y="63"/>
                </a:cubicBezTo>
                <a:cubicBezTo>
                  <a:pt x="101" y="63"/>
                  <a:pt x="101" y="63"/>
                  <a:pt x="101" y="63"/>
                </a:cubicBezTo>
                <a:cubicBezTo>
                  <a:pt x="85" y="64"/>
                  <a:pt x="71" y="73"/>
                  <a:pt x="63" y="86"/>
                </a:cubicBezTo>
                <a:cubicBezTo>
                  <a:pt x="33" y="74"/>
                  <a:pt x="4" y="47"/>
                  <a:pt x="0" y="14"/>
                </a:cubicBezTo>
                <a:cubicBezTo>
                  <a:pt x="3" y="65"/>
                  <a:pt x="3" y="65"/>
                  <a:pt x="3" y="65"/>
                </a:cubicBezTo>
                <a:cubicBezTo>
                  <a:pt x="4" y="154"/>
                  <a:pt x="108" y="155"/>
                  <a:pt x="108" y="155"/>
                </a:cubicBezTo>
                <a:cubicBezTo>
                  <a:pt x="134" y="145"/>
                  <a:pt x="134" y="145"/>
                  <a:pt x="134" y="145"/>
                </a:cubicBezTo>
                <a:cubicBezTo>
                  <a:pt x="172" y="131"/>
                  <a:pt x="194" y="93"/>
                  <a:pt x="190" y="53"/>
                </a:cubicBez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59" name="Freeform 118">
            <a:extLst>
              <a:ext uri="{FF2B5EF4-FFF2-40B4-BE49-F238E27FC236}">
                <a16:creationId xmlns:a16="http://schemas.microsoft.com/office/drawing/2014/main" id="{0C8A9ADE-4647-46FC-94CC-7DC05D06D7E2}"/>
              </a:ext>
            </a:extLst>
          </p:cNvPr>
          <p:cNvSpPr>
            <a:spLocks/>
          </p:cNvSpPr>
          <p:nvPr/>
        </p:nvSpPr>
        <p:spPr bwMode="auto">
          <a:xfrm>
            <a:off x="9117870" y="3885850"/>
            <a:ext cx="88484" cy="40779"/>
          </a:xfrm>
          <a:custGeom>
            <a:avLst/>
            <a:gdLst>
              <a:gd name="T0" fmla="*/ 0 w 56"/>
              <a:gd name="T1" fmla="*/ 4 h 26"/>
              <a:gd name="T2" fmla="*/ 30 w 56"/>
              <a:gd name="T3" fmla="*/ 25 h 26"/>
              <a:gd name="T4" fmla="*/ 56 w 56"/>
              <a:gd name="T5" fmla="*/ 0 h 26"/>
              <a:gd name="T6" fmla="*/ 0 w 56"/>
              <a:gd name="T7" fmla="*/ 4 h 26"/>
            </a:gdLst>
            <a:ahLst/>
            <a:cxnLst>
              <a:cxn ang="0">
                <a:pos x="T0" y="T1"/>
              </a:cxn>
              <a:cxn ang="0">
                <a:pos x="T2" y="T3"/>
              </a:cxn>
              <a:cxn ang="0">
                <a:pos x="T4" y="T5"/>
              </a:cxn>
              <a:cxn ang="0">
                <a:pos x="T6" y="T7"/>
              </a:cxn>
            </a:cxnLst>
            <a:rect l="0" t="0" r="r" b="b"/>
            <a:pathLst>
              <a:path w="56" h="26">
                <a:moveTo>
                  <a:pt x="0" y="4"/>
                </a:moveTo>
                <a:cubicBezTo>
                  <a:pt x="4" y="17"/>
                  <a:pt x="16" y="26"/>
                  <a:pt x="30" y="25"/>
                </a:cubicBezTo>
                <a:cubicBezTo>
                  <a:pt x="44" y="24"/>
                  <a:pt x="55" y="13"/>
                  <a:pt x="56" y="0"/>
                </a:cubicBezTo>
                <a:lnTo>
                  <a:pt x="0"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60" name="Freeform 119">
            <a:extLst>
              <a:ext uri="{FF2B5EF4-FFF2-40B4-BE49-F238E27FC236}">
                <a16:creationId xmlns:a16="http://schemas.microsoft.com/office/drawing/2014/main" id="{C712AC73-40A2-4D8A-8DBB-CB73ADFAF5FE}"/>
              </a:ext>
            </a:extLst>
          </p:cNvPr>
          <p:cNvSpPr>
            <a:spLocks/>
          </p:cNvSpPr>
          <p:nvPr/>
        </p:nvSpPr>
        <p:spPr bwMode="auto">
          <a:xfrm>
            <a:off x="9204815" y="3749663"/>
            <a:ext cx="27700" cy="28469"/>
          </a:xfrm>
          <a:custGeom>
            <a:avLst/>
            <a:gdLst>
              <a:gd name="T0" fmla="*/ 18 w 18"/>
              <a:gd name="T1" fmla="*/ 8 h 18"/>
              <a:gd name="T2" fmla="*/ 9 w 18"/>
              <a:gd name="T3" fmla="*/ 0 h 18"/>
              <a:gd name="T4" fmla="*/ 0 w 18"/>
              <a:gd name="T5" fmla="*/ 9 h 18"/>
              <a:gd name="T6" fmla="*/ 10 w 18"/>
              <a:gd name="T7" fmla="*/ 17 h 18"/>
              <a:gd name="T8" fmla="*/ 18 w 18"/>
              <a:gd name="T9" fmla="*/ 8 h 18"/>
            </a:gdLst>
            <a:ahLst/>
            <a:cxnLst>
              <a:cxn ang="0">
                <a:pos x="T0" y="T1"/>
              </a:cxn>
              <a:cxn ang="0">
                <a:pos x="T2" y="T3"/>
              </a:cxn>
              <a:cxn ang="0">
                <a:pos x="T4" y="T5"/>
              </a:cxn>
              <a:cxn ang="0">
                <a:pos x="T6" y="T7"/>
              </a:cxn>
              <a:cxn ang="0">
                <a:pos x="T8" y="T9"/>
              </a:cxn>
            </a:cxnLst>
            <a:rect l="0" t="0" r="r" b="b"/>
            <a:pathLst>
              <a:path w="18" h="18">
                <a:moveTo>
                  <a:pt x="18" y="8"/>
                </a:moveTo>
                <a:cubicBezTo>
                  <a:pt x="18" y="3"/>
                  <a:pt x="13" y="0"/>
                  <a:pt x="9" y="0"/>
                </a:cubicBezTo>
                <a:cubicBezTo>
                  <a:pt x="4" y="0"/>
                  <a:pt x="0" y="5"/>
                  <a:pt x="0" y="9"/>
                </a:cubicBezTo>
                <a:cubicBezTo>
                  <a:pt x="1" y="14"/>
                  <a:pt x="5" y="18"/>
                  <a:pt x="10" y="17"/>
                </a:cubicBezTo>
                <a:cubicBezTo>
                  <a:pt x="15" y="17"/>
                  <a:pt x="18" y="13"/>
                  <a:pt x="18"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61" name="Freeform 120">
            <a:extLst>
              <a:ext uri="{FF2B5EF4-FFF2-40B4-BE49-F238E27FC236}">
                <a16:creationId xmlns:a16="http://schemas.microsoft.com/office/drawing/2014/main" id="{CFA54A97-13C5-4789-BB0A-5503C7359DCD}"/>
              </a:ext>
            </a:extLst>
          </p:cNvPr>
          <p:cNvSpPr>
            <a:spLocks/>
          </p:cNvSpPr>
          <p:nvPr/>
        </p:nvSpPr>
        <p:spPr bwMode="auto">
          <a:xfrm>
            <a:off x="9084786" y="3757357"/>
            <a:ext cx="28469" cy="28469"/>
          </a:xfrm>
          <a:custGeom>
            <a:avLst/>
            <a:gdLst>
              <a:gd name="T0" fmla="*/ 18 w 18"/>
              <a:gd name="T1" fmla="*/ 8 h 18"/>
              <a:gd name="T2" fmla="*/ 9 w 18"/>
              <a:gd name="T3" fmla="*/ 0 h 18"/>
              <a:gd name="T4" fmla="*/ 1 w 18"/>
              <a:gd name="T5" fmla="*/ 9 h 18"/>
              <a:gd name="T6" fmla="*/ 10 w 18"/>
              <a:gd name="T7" fmla="*/ 17 h 18"/>
              <a:gd name="T8" fmla="*/ 18 w 18"/>
              <a:gd name="T9" fmla="*/ 8 h 18"/>
            </a:gdLst>
            <a:ahLst/>
            <a:cxnLst>
              <a:cxn ang="0">
                <a:pos x="T0" y="T1"/>
              </a:cxn>
              <a:cxn ang="0">
                <a:pos x="T2" y="T3"/>
              </a:cxn>
              <a:cxn ang="0">
                <a:pos x="T4" y="T5"/>
              </a:cxn>
              <a:cxn ang="0">
                <a:pos x="T6" y="T7"/>
              </a:cxn>
              <a:cxn ang="0">
                <a:pos x="T8" y="T9"/>
              </a:cxn>
            </a:cxnLst>
            <a:rect l="0" t="0" r="r" b="b"/>
            <a:pathLst>
              <a:path w="18" h="18">
                <a:moveTo>
                  <a:pt x="18" y="8"/>
                </a:moveTo>
                <a:cubicBezTo>
                  <a:pt x="18" y="3"/>
                  <a:pt x="14" y="0"/>
                  <a:pt x="9" y="0"/>
                </a:cubicBezTo>
                <a:cubicBezTo>
                  <a:pt x="4" y="0"/>
                  <a:pt x="0" y="5"/>
                  <a:pt x="1" y="9"/>
                </a:cubicBezTo>
                <a:cubicBezTo>
                  <a:pt x="1" y="14"/>
                  <a:pt x="5" y="18"/>
                  <a:pt x="10" y="17"/>
                </a:cubicBezTo>
                <a:cubicBezTo>
                  <a:pt x="15" y="17"/>
                  <a:pt x="18" y="13"/>
                  <a:pt x="18"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62" name="Freeform 121">
            <a:extLst>
              <a:ext uri="{FF2B5EF4-FFF2-40B4-BE49-F238E27FC236}">
                <a16:creationId xmlns:a16="http://schemas.microsoft.com/office/drawing/2014/main" id="{BE9F88D2-237A-4DF6-A84D-CC1627098E6A}"/>
              </a:ext>
            </a:extLst>
          </p:cNvPr>
          <p:cNvSpPr>
            <a:spLocks/>
          </p:cNvSpPr>
          <p:nvPr/>
        </p:nvSpPr>
        <p:spPr bwMode="auto">
          <a:xfrm>
            <a:off x="9333308" y="4005110"/>
            <a:ext cx="283916" cy="413178"/>
          </a:xfrm>
          <a:custGeom>
            <a:avLst/>
            <a:gdLst>
              <a:gd name="T0" fmla="*/ 126 w 180"/>
              <a:gd name="T1" fmla="*/ 9 h 264"/>
              <a:gd name="T2" fmla="*/ 118 w 180"/>
              <a:gd name="T3" fmla="*/ 23 h 264"/>
              <a:gd name="T4" fmla="*/ 103 w 180"/>
              <a:gd name="T5" fmla="*/ 42 h 264"/>
              <a:gd name="T6" fmla="*/ 103 w 180"/>
              <a:gd name="T7" fmla="*/ 16 h 264"/>
              <a:gd name="T8" fmla="*/ 83 w 180"/>
              <a:gd name="T9" fmla="*/ 7 h 264"/>
              <a:gd name="T10" fmla="*/ 82 w 180"/>
              <a:gd name="T11" fmla="*/ 64 h 264"/>
              <a:gd name="T12" fmla="*/ 88 w 180"/>
              <a:gd name="T13" fmla="*/ 75 h 264"/>
              <a:gd name="T14" fmla="*/ 87 w 180"/>
              <a:gd name="T15" fmla="*/ 75 h 264"/>
              <a:gd name="T16" fmla="*/ 0 w 180"/>
              <a:gd name="T17" fmla="*/ 182 h 264"/>
              <a:gd name="T18" fmla="*/ 0 w 180"/>
              <a:gd name="T19" fmla="*/ 263 h 264"/>
              <a:gd name="T20" fmla="*/ 7 w 180"/>
              <a:gd name="T21" fmla="*/ 263 h 264"/>
              <a:gd name="T22" fmla="*/ 12 w 180"/>
              <a:gd name="T23" fmla="*/ 263 h 264"/>
              <a:gd name="T24" fmla="*/ 61 w 180"/>
              <a:gd name="T25" fmla="*/ 238 h 264"/>
              <a:gd name="T26" fmla="*/ 135 w 180"/>
              <a:gd name="T27" fmla="*/ 106 h 264"/>
              <a:gd name="T28" fmla="*/ 165 w 180"/>
              <a:gd name="T29" fmla="*/ 73 h 264"/>
              <a:gd name="T30" fmla="*/ 177 w 180"/>
              <a:gd name="T31" fmla="*/ 53 h 264"/>
              <a:gd name="T32" fmla="*/ 173 w 180"/>
              <a:gd name="T33" fmla="*/ 40 h 264"/>
              <a:gd name="T34" fmla="*/ 168 w 180"/>
              <a:gd name="T35" fmla="*/ 38 h 264"/>
              <a:gd name="T36" fmla="*/ 164 w 180"/>
              <a:gd name="T37" fmla="*/ 26 h 264"/>
              <a:gd name="T38" fmla="*/ 158 w 180"/>
              <a:gd name="T39" fmla="*/ 24 h 264"/>
              <a:gd name="T40" fmla="*/ 158 w 180"/>
              <a:gd name="T41" fmla="*/ 24 h 264"/>
              <a:gd name="T42" fmla="*/ 154 w 180"/>
              <a:gd name="T43" fmla="*/ 10 h 264"/>
              <a:gd name="T44" fmla="*/ 144 w 180"/>
              <a:gd name="T45" fmla="*/ 11 h 264"/>
              <a:gd name="T46" fmla="*/ 140 w 180"/>
              <a:gd name="T47" fmla="*/ 6 h 264"/>
              <a:gd name="T48" fmla="*/ 126 w 180"/>
              <a:gd name="T49" fmla="*/ 9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64">
                <a:moveTo>
                  <a:pt x="126" y="9"/>
                </a:moveTo>
                <a:cubicBezTo>
                  <a:pt x="118" y="23"/>
                  <a:pt x="118" y="23"/>
                  <a:pt x="118" y="23"/>
                </a:cubicBezTo>
                <a:cubicBezTo>
                  <a:pt x="103" y="42"/>
                  <a:pt x="103" y="42"/>
                  <a:pt x="103" y="42"/>
                </a:cubicBezTo>
                <a:cubicBezTo>
                  <a:pt x="103" y="16"/>
                  <a:pt x="103" y="16"/>
                  <a:pt x="103" y="16"/>
                </a:cubicBezTo>
                <a:cubicBezTo>
                  <a:pt x="103" y="16"/>
                  <a:pt x="96" y="0"/>
                  <a:pt x="83" y="7"/>
                </a:cubicBezTo>
                <a:cubicBezTo>
                  <a:pt x="85" y="52"/>
                  <a:pt x="79" y="49"/>
                  <a:pt x="82" y="64"/>
                </a:cubicBezTo>
                <a:cubicBezTo>
                  <a:pt x="82" y="66"/>
                  <a:pt x="87" y="74"/>
                  <a:pt x="88" y="75"/>
                </a:cubicBezTo>
                <a:cubicBezTo>
                  <a:pt x="87" y="75"/>
                  <a:pt x="87" y="75"/>
                  <a:pt x="87" y="75"/>
                </a:cubicBezTo>
                <a:cubicBezTo>
                  <a:pt x="0" y="182"/>
                  <a:pt x="0" y="182"/>
                  <a:pt x="0" y="182"/>
                </a:cubicBezTo>
                <a:cubicBezTo>
                  <a:pt x="0" y="263"/>
                  <a:pt x="0" y="263"/>
                  <a:pt x="0" y="263"/>
                </a:cubicBezTo>
                <a:cubicBezTo>
                  <a:pt x="0" y="263"/>
                  <a:pt x="4" y="263"/>
                  <a:pt x="7" y="263"/>
                </a:cubicBezTo>
                <a:cubicBezTo>
                  <a:pt x="9" y="263"/>
                  <a:pt x="12" y="263"/>
                  <a:pt x="12" y="263"/>
                </a:cubicBezTo>
                <a:cubicBezTo>
                  <a:pt x="31" y="264"/>
                  <a:pt x="50" y="255"/>
                  <a:pt x="61" y="238"/>
                </a:cubicBezTo>
                <a:cubicBezTo>
                  <a:pt x="135" y="106"/>
                  <a:pt x="135" y="106"/>
                  <a:pt x="135" y="106"/>
                </a:cubicBezTo>
                <a:cubicBezTo>
                  <a:pt x="165" y="73"/>
                  <a:pt x="165" y="73"/>
                  <a:pt x="165" y="73"/>
                </a:cubicBezTo>
                <a:cubicBezTo>
                  <a:pt x="177" y="53"/>
                  <a:pt x="177" y="53"/>
                  <a:pt x="177" y="53"/>
                </a:cubicBezTo>
                <a:cubicBezTo>
                  <a:pt x="180" y="49"/>
                  <a:pt x="178" y="43"/>
                  <a:pt x="173" y="40"/>
                </a:cubicBezTo>
                <a:cubicBezTo>
                  <a:pt x="172" y="39"/>
                  <a:pt x="170" y="38"/>
                  <a:pt x="168" y="38"/>
                </a:cubicBezTo>
                <a:cubicBezTo>
                  <a:pt x="170" y="34"/>
                  <a:pt x="168" y="28"/>
                  <a:pt x="164" y="26"/>
                </a:cubicBezTo>
                <a:cubicBezTo>
                  <a:pt x="162" y="25"/>
                  <a:pt x="160" y="24"/>
                  <a:pt x="158" y="24"/>
                </a:cubicBezTo>
                <a:cubicBezTo>
                  <a:pt x="158" y="24"/>
                  <a:pt x="158" y="24"/>
                  <a:pt x="158" y="24"/>
                </a:cubicBezTo>
                <a:cubicBezTo>
                  <a:pt x="161" y="19"/>
                  <a:pt x="159" y="13"/>
                  <a:pt x="154" y="10"/>
                </a:cubicBezTo>
                <a:cubicBezTo>
                  <a:pt x="151" y="8"/>
                  <a:pt x="147" y="9"/>
                  <a:pt x="144" y="11"/>
                </a:cubicBezTo>
                <a:cubicBezTo>
                  <a:pt x="143" y="9"/>
                  <a:pt x="142" y="7"/>
                  <a:pt x="140" y="6"/>
                </a:cubicBezTo>
                <a:cubicBezTo>
                  <a:pt x="135" y="3"/>
                  <a:pt x="129" y="5"/>
                  <a:pt x="126" y="9"/>
                </a:cubicBezTo>
              </a:path>
            </a:pathLst>
          </a:custGeom>
          <a:solidFill>
            <a:srgbClr val="A067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63" name="Freeform 122">
            <a:extLst>
              <a:ext uri="{FF2B5EF4-FFF2-40B4-BE49-F238E27FC236}">
                <a16:creationId xmlns:a16="http://schemas.microsoft.com/office/drawing/2014/main" id="{2251D220-BA7A-4888-B70F-47638335CE83}"/>
              </a:ext>
            </a:extLst>
          </p:cNvPr>
          <p:cNvSpPr>
            <a:spLocks/>
          </p:cNvSpPr>
          <p:nvPr/>
        </p:nvSpPr>
        <p:spPr bwMode="auto">
          <a:xfrm>
            <a:off x="9333307" y="4005110"/>
            <a:ext cx="264681" cy="319309"/>
          </a:xfrm>
          <a:custGeom>
            <a:avLst/>
            <a:gdLst>
              <a:gd name="T0" fmla="*/ 154 w 168"/>
              <a:gd name="T1" fmla="*/ 50 h 204"/>
              <a:gd name="T2" fmla="*/ 131 w 168"/>
              <a:gd name="T3" fmla="*/ 37 h 204"/>
              <a:gd name="T4" fmla="*/ 107 w 168"/>
              <a:gd name="T5" fmla="*/ 37 h 204"/>
              <a:gd name="T6" fmla="*/ 103 w 168"/>
              <a:gd name="T7" fmla="*/ 42 h 204"/>
              <a:gd name="T8" fmla="*/ 103 w 168"/>
              <a:gd name="T9" fmla="*/ 16 h 204"/>
              <a:gd name="T10" fmla="*/ 83 w 168"/>
              <a:gd name="T11" fmla="*/ 7 h 204"/>
              <a:gd name="T12" fmla="*/ 82 w 168"/>
              <a:gd name="T13" fmla="*/ 64 h 204"/>
              <a:gd name="T14" fmla="*/ 88 w 168"/>
              <a:gd name="T15" fmla="*/ 75 h 204"/>
              <a:gd name="T16" fmla="*/ 87 w 168"/>
              <a:gd name="T17" fmla="*/ 75 h 204"/>
              <a:gd name="T18" fmla="*/ 65 w 168"/>
              <a:gd name="T19" fmla="*/ 102 h 204"/>
              <a:gd name="T20" fmla="*/ 0 w 168"/>
              <a:gd name="T21" fmla="*/ 182 h 204"/>
              <a:gd name="T22" fmla="*/ 0 w 168"/>
              <a:gd name="T23" fmla="*/ 204 h 204"/>
              <a:gd name="T24" fmla="*/ 89 w 168"/>
              <a:gd name="T25" fmla="*/ 95 h 204"/>
              <a:gd name="T26" fmla="*/ 132 w 168"/>
              <a:gd name="T27" fmla="*/ 87 h 204"/>
              <a:gd name="T28" fmla="*/ 159 w 168"/>
              <a:gd name="T29" fmla="*/ 75 h 204"/>
              <a:gd name="T30" fmla="*/ 164 w 168"/>
              <a:gd name="T31" fmla="*/ 67 h 204"/>
              <a:gd name="T32" fmla="*/ 168 w 168"/>
              <a:gd name="T33" fmla="*/ 60 h 204"/>
              <a:gd name="T34" fmla="*/ 154 w 168"/>
              <a:gd name="T35" fmla="*/ 5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8" h="204">
                <a:moveTo>
                  <a:pt x="154" y="50"/>
                </a:moveTo>
                <a:cubicBezTo>
                  <a:pt x="147" y="46"/>
                  <a:pt x="139" y="41"/>
                  <a:pt x="131" y="37"/>
                </a:cubicBezTo>
                <a:cubicBezTo>
                  <a:pt x="107" y="37"/>
                  <a:pt x="107" y="37"/>
                  <a:pt x="107" y="37"/>
                </a:cubicBezTo>
                <a:cubicBezTo>
                  <a:pt x="103" y="42"/>
                  <a:pt x="103" y="42"/>
                  <a:pt x="103" y="42"/>
                </a:cubicBezTo>
                <a:cubicBezTo>
                  <a:pt x="103" y="16"/>
                  <a:pt x="103" y="16"/>
                  <a:pt x="103" y="16"/>
                </a:cubicBezTo>
                <a:cubicBezTo>
                  <a:pt x="103" y="16"/>
                  <a:pt x="96" y="0"/>
                  <a:pt x="83" y="7"/>
                </a:cubicBezTo>
                <a:cubicBezTo>
                  <a:pt x="85" y="52"/>
                  <a:pt x="79" y="49"/>
                  <a:pt x="82" y="64"/>
                </a:cubicBezTo>
                <a:cubicBezTo>
                  <a:pt x="82" y="66"/>
                  <a:pt x="87" y="74"/>
                  <a:pt x="88" y="75"/>
                </a:cubicBezTo>
                <a:cubicBezTo>
                  <a:pt x="87" y="75"/>
                  <a:pt x="87" y="75"/>
                  <a:pt x="87" y="75"/>
                </a:cubicBezTo>
                <a:cubicBezTo>
                  <a:pt x="65" y="102"/>
                  <a:pt x="65" y="102"/>
                  <a:pt x="65" y="102"/>
                </a:cubicBezTo>
                <a:cubicBezTo>
                  <a:pt x="0" y="182"/>
                  <a:pt x="0" y="182"/>
                  <a:pt x="0" y="182"/>
                </a:cubicBezTo>
                <a:cubicBezTo>
                  <a:pt x="0" y="204"/>
                  <a:pt x="0" y="204"/>
                  <a:pt x="0" y="204"/>
                </a:cubicBezTo>
                <a:cubicBezTo>
                  <a:pt x="89" y="95"/>
                  <a:pt x="89" y="95"/>
                  <a:pt x="89" y="95"/>
                </a:cubicBezTo>
                <a:cubicBezTo>
                  <a:pt x="102" y="90"/>
                  <a:pt x="118" y="90"/>
                  <a:pt x="132" y="87"/>
                </a:cubicBezTo>
                <a:cubicBezTo>
                  <a:pt x="142" y="85"/>
                  <a:pt x="152" y="82"/>
                  <a:pt x="159" y="75"/>
                </a:cubicBezTo>
                <a:cubicBezTo>
                  <a:pt x="161" y="73"/>
                  <a:pt x="162" y="70"/>
                  <a:pt x="164" y="67"/>
                </a:cubicBezTo>
                <a:cubicBezTo>
                  <a:pt x="165" y="65"/>
                  <a:pt x="167" y="62"/>
                  <a:pt x="168" y="60"/>
                </a:cubicBezTo>
                <a:cubicBezTo>
                  <a:pt x="163" y="57"/>
                  <a:pt x="158" y="53"/>
                  <a:pt x="154" y="50"/>
                </a:cubicBezTo>
              </a:path>
            </a:pathLst>
          </a:custGeom>
          <a:solidFill>
            <a:srgbClr val="915E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64" name="Freeform 123">
            <a:extLst>
              <a:ext uri="{FF2B5EF4-FFF2-40B4-BE49-F238E27FC236}">
                <a16:creationId xmlns:a16="http://schemas.microsoft.com/office/drawing/2014/main" id="{65BDC553-3CE3-4F23-9E40-C91D10366EA6}"/>
              </a:ext>
            </a:extLst>
          </p:cNvPr>
          <p:cNvSpPr>
            <a:spLocks/>
          </p:cNvSpPr>
          <p:nvPr/>
        </p:nvSpPr>
        <p:spPr bwMode="auto">
          <a:xfrm>
            <a:off x="9644923" y="4162071"/>
            <a:ext cx="11542" cy="9233"/>
          </a:xfrm>
          <a:custGeom>
            <a:avLst/>
            <a:gdLst>
              <a:gd name="T0" fmla="*/ 4 w 7"/>
              <a:gd name="T1" fmla="*/ 6 h 6"/>
              <a:gd name="T2" fmla="*/ 0 w 7"/>
              <a:gd name="T3" fmla="*/ 3 h 6"/>
              <a:gd name="T4" fmla="*/ 2 w 7"/>
              <a:gd name="T5" fmla="*/ 0 h 6"/>
              <a:gd name="T6" fmla="*/ 6 w 7"/>
              <a:gd name="T7" fmla="*/ 3 h 6"/>
              <a:gd name="T8" fmla="*/ 6 w 7"/>
              <a:gd name="T9" fmla="*/ 5 h 6"/>
              <a:gd name="T10" fmla="*/ 4 w 7"/>
              <a:gd name="T11" fmla="*/ 6 h 6"/>
            </a:gdLst>
            <a:ahLst/>
            <a:cxnLst>
              <a:cxn ang="0">
                <a:pos x="T0" y="T1"/>
              </a:cxn>
              <a:cxn ang="0">
                <a:pos x="T2" y="T3"/>
              </a:cxn>
              <a:cxn ang="0">
                <a:pos x="T4" y="T5"/>
              </a:cxn>
              <a:cxn ang="0">
                <a:pos x="T6" y="T7"/>
              </a:cxn>
              <a:cxn ang="0">
                <a:pos x="T8" y="T9"/>
              </a:cxn>
              <a:cxn ang="0">
                <a:pos x="T10" y="T11"/>
              </a:cxn>
            </a:cxnLst>
            <a:rect l="0" t="0" r="r" b="b"/>
            <a:pathLst>
              <a:path w="7" h="6">
                <a:moveTo>
                  <a:pt x="4" y="6"/>
                </a:moveTo>
                <a:cubicBezTo>
                  <a:pt x="0" y="3"/>
                  <a:pt x="0" y="3"/>
                  <a:pt x="0" y="3"/>
                </a:cubicBezTo>
                <a:cubicBezTo>
                  <a:pt x="2" y="0"/>
                  <a:pt x="2" y="0"/>
                  <a:pt x="2" y="0"/>
                </a:cubicBezTo>
                <a:cubicBezTo>
                  <a:pt x="6" y="3"/>
                  <a:pt x="6" y="3"/>
                  <a:pt x="6" y="3"/>
                </a:cubicBezTo>
                <a:cubicBezTo>
                  <a:pt x="6" y="4"/>
                  <a:pt x="7" y="5"/>
                  <a:pt x="6" y="5"/>
                </a:cubicBezTo>
                <a:cubicBezTo>
                  <a:pt x="5" y="6"/>
                  <a:pt x="4" y="6"/>
                  <a:pt x="4" y="6"/>
                </a:cubicBezTo>
                <a:close/>
              </a:path>
            </a:pathLst>
          </a:custGeom>
          <a:solidFill>
            <a:srgbClr val="E7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65" name="Freeform 124">
            <a:extLst>
              <a:ext uri="{FF2B5EF4-FFF2-40B4-BE49-F238E27FC236}">
                <a16:creationId xmlns:a16="http://schemas.microsoft.com/office/drawing/2014/main" id="{B9C12A8F-FFAE-4C3F-9E25-8246C79108C3}"/>
              </a:ext>
            </a:extLst>
          </p:cNvPr>
          <p:cNvSpPr>
            <a:spLocks/>
          </p:cNvSpPr>
          <p:nvPr/>
        </p:nvSpPr>
        <p:spPr bwMode="auto">
          <a:xfrm>
            <a:off x="9432563" y="4008188"/>
            <a:ext cx="193894" cy="153883"/>
          </a:xfrm>
          <a:custGeom>
            <a:avLst/>
            <a:gdLst>
              <a:gd name="T0" fmla="*/ 0 w 252"/>
              <a:gd name="T1" fmla="*/ 10 h 200"/>
              <a:gd name="T2" fmla="*/ 246 w 252"/>
              <a:gd name="T3" fmla="*/ 200 h 200"/>
              <a:gd name="T4" fmla="*/ 252 w 252"/>
              <a:gd name="T5" fmla="*/ 191 h 200"/>
              <a:gd name="T6" fmla="*/ 8 w 252"/>
              <a:gd name="T7" fmla="*/ 0 h 200"/>
              <a:gd name="T8" fmla="*/ 0 w 252"/>
              <a:gd name="T9" fmla="*/ 10 h 200"/>
            </a:gdLst>
            <a:ahLst/>
            <a:cxnLst>
              <a:cxn ang="0">
                <a:pos x="T0" y="T1"/>
              </a:cxn>
              <a:cxn ang="0">
                <a:pos x="T2" y="T3"/>
              </a:cxn>
              <a:cxn ang="0">
                <a:pos x="T4" y="T5"/>
              </a:cxn>
              <a:cxn ang="0">
                <a:pos x="T6" y="T7"/>
              </a:cxn>
              <a:cxn ang="0">
                <a:pos x="T8" y="T9"/>
              </a:cxn>
            </a:cxnLst>
            <a:rect l="0" t="0" r="r" b="b"/>
            <a:pathLst>
              <a:path w="252" h="200">
                <a:moveTo>
                  <a:pt x="0" y="10"/>
                </a:moveTo>
                <a:lnTo>
                  <a:pt x="246" y="200"/>
                </a:lnTo>
                <a:lnTo>
                  <a:pt x="252" y="191"/>
                </a:lnTo>
                <a:lnTo>
                  <a:pt x="8" y="0"/>
                </a:lnTo>
                <a:lnTo>
                  <a:pt x="0" y="10"/>
                </a:ln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66" name="Freeform 125">
            <a:extLst>
              <a:ext uri="{FF2B5EF4-FFF2-40B4-BE49-F238E27FC236}">
                <a16:creationId xmlns:a16="http://schemas.microsoft.com/office/drawing/2014/main" id="{405D5958-1CBE-4AB5-B25A-6CB2C45DE77B}"/>
              </a:ext>
            </a:extLst>
          </p:cNvPr>
          <p:cNvSpPr>
            <a:spLocks/>
          </p:cNvSpPr>
          <p:nvPr/>
        </p:nvSpPr>
        <p:spPr bwMode="auto">
          <a:xfrm>
            <a:off x="9432563" y="4008188"/>
            <a:ext cx="193894" cy="153883"/>
          </a:xfrm>
          <a:custGeom>
            <a:avLst/>
            <a:gdLst>
              <a:gd name="T0" fmla="*/ 0 w 252"/>
              <a:gd name="T1" fmla="*/ 10 h 200"/>
              <a:gd name="T2" fmla="*/ 246 w 252"/>
              <a:gd name="T3" fmla="*/ 200 h 200"/>
              <a:gd name="T4" fmla="*/ 252 w 252"/>
              <a:gd name="T5" fmla="*/ 191 h 200"/>
              <a:gd name="T6" fmla="*/ 8 w 252"/>
              <a:gd name="T7" fmla="*/ 0 h 200"/>
              <a:gd name="T8" fmla="*/ 0 w 252"/>
              <a:gd name="T9" fmla="*/ 10 h 200"/>
            </a:gdLst>
            <a:ahLst/>
            <a:cxnLst>
              <a:cxn ang="0">
                <a:pos x="T0" y="T1"/>
              </a:cxn>
              <a:cxn ang="0">
                <a:pos x="T2" y="T3"/>
              </a:cxn>
              <a:cxn ang="0">
                <a:pos x="T4" y="T5"/>
              </a:cxn>
              <a:cxn ang="0">
                <a:pos x="T6" y="T7"/>
              </a:cxn>
              <a:cxn ang="0">
                <a:pos x="T8" y="T9"/>
              </a:cxn>
            </a:cxnLst>
            <a:rect l="0" t="0" r="r" b="b"/>
            <a:pathLst>
              <a:path w="252" h="200">
                <a:moveTo>
                  <a:pt x="0" y="10"/>
                </a:moveTo>
                <a:lnTo>
                  <a:pt x="246" y="200"/>
                </a:lnTo>
                <a:lnTo>
                  <a:pt x="252" y="191"/>
                </a:lnTo>
                <a:lnTo>
                  <a:pt x="8" y="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67" name="Freeform 126">
            <a:extLst>
              <a:ext uri="{FF2B5EF4-FFF2-40B4-BE49-F238E27FC236}">
                <a16:creationId xmlns:a16="http://schemas.microsoft.com/office/drawing/2014/main" id="{CB4187C4-A381-4878-B8F0-C2DD690626AA}"/>
              </a:ext>
            </a:extLst>
          </p:cNvPr>
          <p:cNvSpPr>
            <a:spLocks/>
          </p:cNvSpPr>
          <p:nvPr/>
        </p:nvSpPr>
        <p:spPr bwMode="auto">
          <a:xfrm>
            <a:off x="9432564" y="3994338"/>
            <a:ext cx="206204" cy="167734"/>
          </a:xfrm>
          <a:custGeom>
            <a:avLst/>
            <a:gdLst>
              <a:gd name="T0" fmla="*/ 23 w 268"/>
              <a:gd name="T1" fmla="*/ 0 h 218"/>
              <a:gd name="T2" fmla="*/ 8 w 268"/>
              <a:gd name="T3" fmla="*/ 18 h 218"/>
              <a:gd name="T4" fmla="*/ 0 w 268"/>
              <a:gd name="T5" fmla="*/ 28 h 218"/>
              <a:gd name="T6" fmla="*/ 246 w 268"/>
              <a:gd name="T7" fmla="*/ 218 h 218"/>
              <a:gd name="T8" fmla="*/ 252 w 268"/>
              <a:gd name="T9" fmla="*/ 209 h 218"/>
              <a:gd name="T10" fmla="*/ 268 w 268"/>
              <a:gd name="T11" fmla="*/ 189 h 218"/>
              <a:gd name="T12" fmla="*/ 23 w 268"/>
              <a:gd name="T13" fmla="*/ 0 h 218"/>
            </a:gdLst>
            <a:ahLst/>
            <a:cxnLst>
              <a:cxn ang="0">
                <a:pos x="T0" y="T1"/>
              </a:cxn>
              <a:cxn ang="0">
                <a:pos x="T2" y="T3"/>
              </a:cxn>
              <a:cxn ang="0">
                <a:pos x="T4" y="T5"/>
              </a:cxn>
              <a:cxn ang="0">
                <a:pos x="T6" y="T7"/>
              </a:cxn>
              <a:cxn ang="0">
                <a:pos x="T8" y="T9"/>
              </a:cxn>
              <a:cxn ang="0">
                <a:pos x="T10" y="T11"/>
              </a:cxn>
              <a:cxn ang="0">
                <a:pos x="T12" y="T13"/>
              </a:cxn>
            </a:cxnLst>
            <a:rect l="0" t="0" r="r" b="b"/>
            <a:pathLst>
              <a:path w="268" h="218">
                <a:moveTo>
                  <a:pt x="23" y="0"/>
                </a:moveTo>
                <a:lnTo>
                  <a:pt x="8" y="18"/>
                </a:lnTo>
                <a:lnTo>
                  <a:pt x="0" y="28"/>
                </a:lnTo>
                <a:lnTo>
                  <a:pt x="246" y="218"/>
                </a:lnTo>
                <a:lnTo>
                  <a:pt x="252" y="209"/>
                </a:lnTo>
                <a:lnTo>
                  <a:pt x="268" y="189"/>
                </a:lnTo>
                <a:lnTo>
                  <a:pt x="23" y="0"/>
                </a:lnTo>
                <a:close/>
              </a:path>
            </a:pathLst>
          </a:custGeom>
          <a:solidFill>
            <a:srgbClr val="5C2D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68" name="Freeform 127">
            <a:extLst>
              <a:ext uri="{FF2B5EF4-FFF2-40B4-BE49-F238E27FC236}">
                <a16:creationId xmlns:a16="http://schemas.microsoft.com/office/drawing/2014/main" id="{74023597-09EA-4F99-833E-49D9DB8B4AB5}"/>
              </a:ext>
            </a:extLst>
          </p:cNvPr>
          <p:cNvSpPr>
            <a:spLocks/>
          </p:cNvSpPr>
          <p:nvPr/>
        </p:nvSpPr>
        <p:spPr bwMode="auto">
          <a:xfrm>
            <a:off x="9432564" y="3994338"/>
            <a:ext cx="206204" cy="167734"/>
          </a:xfrm>
          <a:custGeom>
            <a:avLst/>
            <a:gdLst>
              <a:gd name="T0" fmla="*/ 23 w 268"/>
              <a:gd name="T1" fmla="*/ 0 h 218"/>
              <a:gd name="T2" fmla="*/ 8 w 268"/>
              <a:gd name="T3" fmla="*/ 18 h 218"/>
              <a:gd name="T4" fmla="*/ 0 w 268"/>
              <a:gd name="T5" fmla="*/ 28 h 218"/>
              <a:gd name="T6" fmla="*/ 246 w 268"/>
              <a:gd name="T7" fmla="*/ 218 h 218"/>
              <a:gd name="T8" fmla="*/ 252 w 268"/>
              <a:gd name="T9" fmla="*/ 209 h 218"/>
              <a:gd name="T10" fmla="*/ 268 w 268"/>
              <a:gd name="T11" fmla="*/ 189 h 218"/>
              <a:gd name="T12" fmla="*/ 23 w 268"/>
              <a:gd name="T13" fmla="*/ 0 h 218"/>
            </a:gdLst>
            <a:ahLst/>
            <a:cxnLst>
              <a:cxn ang="0">
                <a:pos x="T0" y="T1"/>
              </a:cxn>
              <a:cxn ang="0">
                <a:pos x="T2" y="T3"/>
              </a:cxn>
              <a:cxn ang="0">
                <a:pos x="T4" y="T5"/>
              </a:cxn>
              <a:cxn ang="0">
                <a:pos x="T6" y="T7"/>
              </a:cxn>
              <a:cxn ang="0">
                <a:pos x="T8" y="T9"/>
              </a:cxn>
              <a:cxn ang="0">
                <a:pos x="T10" y="T11"/>
              </a:cxn>
              <a:cxn ang="0">
                <a:pos x="T12" y="T13"/>
              </a:cxn>
            </a:cxnLst>
            <a:rect l="0" t="0" r="r" b="b"/>
            <a:pathLst>
              <a:path w="268" h="218">
                <a:moveTo>
                  <a:pt x="23" y="0"/>
                </a:moveTo>
                <a:lnTo>
                  <a:pt x="8" y="18"/>
                </a:lnTo>
                <a:lnTo>
                  <a:pt x="0" y="28"/>
                </a:lnTo>
                <a:lnTo>
                  <a:pt x="246" y="218"/>
                </a:lnTo>
                <a:lnTo>
                  <a:pt x="252" y="209"/>
                </a:lnTo>
                <a:lnTo>
                  <a:pt x="268" y="189"/>
                </a:lnTo>
                <a:lnTo>
                  <a:pt x="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69" name="Freeform 128">
            <a:extLst>
              <a:ext uri="{FF2B5EF4-FFF2-40B4-BE49-F238E27FC236}">
                <a16:creationId xmlns:a16="http://schemas.microsoft.com/office/drawing/2014/main" id="{DEE46602-035D-4AD7-9623-CF7DA682C038}"/>
              </a:ext>
            </a:extLst>
          </p:cNvPr>
          <p:cNvSpPr>
            <a:spLocks/>
          </p:cNvSpPr>
          <p:nvPr/>
        </p:nvSpPr>
        <p:spPr bwMode="auto">
          <a:xfrm>
            <a:off x="9427947" y="3991261"/>
            <a:ext cx="20774" cy="23082"/>
          </a:xfrm>
          <a:custGeom>
            <a:avLst/>
            <a:gdLst>
              <a:gd name="T0" fmla="*/ 0 w 27"/>
              <a:gd name="T1" fmla="*/ 22 h 30"/>
              <a:gd name="T2" fmla="*/ 8 w 27"/>
              <a:gd name="T3" fmla="*/ 30 h 30"/>
              <a:gd name="T4" fmla="*/ 27 w 27"/>
              <a:gd name="T5" fmla="*/ 6 h 30"/>
              <a:gd name="T6" fmla="*/ 18 w 27"/>
              <a:gd name="T7" fmla="*/ 0 h 30"/>
              <a:gd name="T8" fmla="*/ 0 w 27"/>
              <a:gd name="T9" fmla="*/ 22 h 30"/>
            </a:gdLst>
            <a:ahLst/>
            <a:cxnLst>
              <a:cxn ang="0">
                <a:pos x="T0" y="T1"/>
              </a:cxn>
              <a:cxn ang="0">
                <a:pos x="T2" y="T3"/>
              </a:cxn>
              <a:cxn ang="0">
                <a:pos x="T4" y="T5"/>
              </a:cxn>
              <a:cxn ang="0">
                <a:pos x="T6" y="T7"/>
              </a:cxn>
              <a:cxn ang="0">
                <a:pos x="T8" y="T9"/>
              </a:cxn>
            </a:cxnLst>
            <a:rect l="0" t="0" r="r" b="b"/>
            <a:pathLst>
              <a:path w="27" h="30">
                <a:moveTo>
                  <a:pt x="0" y="22"/>
                </a:moveTo>
                <a:lnTo>
                  <a:pt x="8" y="30"/>
                </a:lnTo>
                <a:lnTo>
                  <a:pt x="27" y="6"/>
                </a:lnTo>
                <a:lnTo>
                  <a:pt x="18" y="0"/>
                </a:lnTo>
                <a:lnTo>
                  <a:pt x="0" y="22"/>
                </a:lnTo>
                <a:close/>
              </a:path>
            </a:pathLst>
          </a:custGeom>
          <a:solidFill>
            <a:srgbClr val="3214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0" name="Freeform 129">
            <a:extLst>
              <a:ext uri="{FF2B5EF4-FFF2-40B4-BE49-F238E27FC236}">
                <a16:creationId xmlns:a16="http://schemas.microsoft.com/office/drawing/2014/main" id="{3C32EE0E-26E5-4430-BE70-E08FE023638B}"/>
              </a:ext>
            </a:extLst>
          </p:cNvPr>
          <p:cNvSpPr>
            <a:spLocks/>
          </p:cNvSpPr>
          <p:nvPr/>
        </p:nvSpPr>
        <p:spPr bwMode="auto">
          <a:xfrm>
            <a:off x="9427947" y="3991261"/>
            <a:ext cx="20774" cy="23082"/>
          </a:xfrm>
          <a:custGeom>
            <a:avLst/>
            <a:gdLst>
              <a:gd name="T0" fmla="*/ 0 w 27"/>
              <a:gd name="T1" fmla="*/ 22 h 30"/>
              <a:gd name="T2" fmla="*/ 8 w 27"/>
              <a:gd name="T3" fmla="*/ 30 h 30"/>
              <a:gd name="T4" fmla="*/ 27 w 27"/>
              <a:gd name="T5" fmla="*/ 6 h 30"/>
              <a:gd name="T6" fmla="*/ 18 w 27"/>
              <a:gd name="T7" fmla="*/ 0 h 30"/>
              <a:gd name="T8" fmla="*/ 0 w 27"/>
              <a:gd name="T9" fmla="*/ 22 h 30"/>
            </a:gdLst>
            <a:ahLst/>
            <a:cxnLst>
              <a:cxn ang="0">
                <a:pos x="T0" y="T1"/>
              </a:cxn>
              <a:cxn ang="0">
                <a:pos x="T2" y="T3"/>
              </a:cxn>
              <a:cxn ang="0">
                <a:pos x="T4" y="T5"/>
              </a:cxn>
              <a:cxn ang="0">
                <a:pos x="T6" y="T7"/>
              </a:cxn>
              <a:cxn ang="0">
                <a:pos x="T8" y="T9"/>
              </a:cxn>
            </a:cxnLst>
            <a:rect l="0" t="0" r="r" b="b"/>
            <a:pathLst>
              <a:path w="27" h="30">
                <a:moveTo>
                  <a:pt x="0" y="22"/>
                </a:moveTo>
                <a:lnTo>
                  <a:pt x="8" y="30"/>
                </a:lnTo>
                <a:lnTo>
                  <a:pt x="27" y="6"/>
                </a:lnTo>
                <a:lnTo>
                  <a:pt x="18" y="0"/>
                </a:lnTo>
                <a:lnTo>
                  <a:pt x="0"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1" name="Rectangle 170">
            <a:extLst>
              <a:ext uri="{FF2B5EF4-FFF2-40B4-BE49-F238E27FC236}">
                <a16:creationId xmlns:a16="http://schemas.microsoft.com/office/drawing/2014/main" id="{A1FAE31F-D7F1-4A07-9B50-EC75A12A6D2C}"/>
              </a:ext>
            </a:extLst>
          </p:cNvPr>
          <p:cNvSpPr>
            <a:spLocks noChangeArrowheads="1"/>
          </p:cNvSpPr>
          <p:nvPr/>
        </p:nvSpPr>
        <p:spPr bwMode="auto">
          <a:xfrm>
            <a:off x="9427947" y="4002033"/>
            <a:ext cx="10772" cy="12311"/>
          </a:xfrm>
          <a:prstGeom prst="rect">
            <a:avLst/>
          </a:prstGeom>
          <a:solidFill>
            <a:srgbClr val="2D125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2" name="Freeform 131">
            <a:extLst>
              <a:ext uri="{FF2B5EF4-FFF2-40B4-BE49-F238E27FC236}">
                <a16:creationId xmlns:a16="http://schemas.microsoft.com/office/drawing/2014/main" id="{49E66DCC-5D8F-4BFA-BAEB-80FB7F0D783A}"/>
              </a:ext>
            </a:extLst>
          </p:cNvPr>
          <p:cNvSpPr>
            <a:spLocks/>
          </p:cNvSpPr>
          <p:nvPr/>
        </p:nvSpPr>
        <p:spPr bwMode="auto">
          <a:xfrm>
            <a:off x="9621840" y="4139758"/>
            <a:ext cx="31546" cy="30007"/>
          </a:xfrm>
          <a:custGeom>
            <a:avLst/>
            <a:gdLst>
              <a:gd name="T0" fmla="*/ 41 w 41"/>
              <a:gd name="T1" fmla="*/ 31 h 39"/>
              <a:gd name="T2" fmla="*/ 22 w 41"/>
              <a:gd name="T3" fmla="*/ 0 h 39"/>
              <a:gd name="T4" fmla="*/ 0 w 41"/>
              <a:gd name="T5" fmla="*/ 29 h 39"/>
              <a:gd name="T6" fmla="*/ 32 w 41"/>
              <a:gd name="T7" fmla="*/ 39 h 39"/>
              <a:gd name="T8" fmla="*/ 41 w 41"/>
              <a:gd name="T9" fmla="*/ 31 h 39"/>
            </a:gdLst>
            <a:ahLst/>
            <a:cxnLst>
              <a:cxn ang="0">
                <a:pos x="T0" y="T1"/>
              </a:cxn>
              <a:cxn ang="0">
                <a:pos x="T2" y="T3"/>
              </a:cxn>
              <a:cxn ang="0">
                <a:pos x="T4" y="T5"/>
              </a:cxn>
              <a:cxn ang="0">
                <a:pos x="T6" y="T7"/>
              </a:cxn>
              <a:cxn ang="0">
                <a:pos x="T8" y="T9"/>
              </a:cxn>
            </a:cxnLst>
            <a:rect l="0" t="0" r="r" b="b"/>
            <a:pathLst>
              <a:path w="41" h="39">
                <a:moveTo>
                  <a:pt x="41" y="31"/>
                </a:moveTo>
                <a:lnTo>
                  <a:pt x="22" y="0"/>
                </a:lnTo>
                <a:lnTo>
                  <a:pt x="0" y="29"/>
                </a:lnTo>
                <a:lnTo>
                  <a:pt x="32" y="39"/>
                </a:lnTo>
                <a:lnTo>
                  <a:pt x="41" y="31"/>
                </a:lnTo>
                <a:close/>
              </a:path>
            </a:pathLst>
          </a:custGeom>
          <a:solidFill>
            <a:srgbClr val="5C2D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3" name="Freeform 132">
            <a:extLst>
              <a:ext uri="{FF2B5EF4-FFF2-40B4-BE49-F238E27FC236}">
                <a16:creationId xmlns:a16="http://schemas.microsoft.com/office/drawing/2014/main" id="{10FB6A28-2000-495E-B347-CED768D69168}"/>
              </a:ext>
            </a:extLst>
          </p:cNvPr>
          <p:cNvSpPr>
            <a:spLocks/>
          </p:cNvSpPr>
          <p:nvPr/>
        </p:nvSpPr>
        <p:spPr bwMode="auto">
          <a:xfrm>
            <a:off x="9621840" y="4139758"/>
            <a:ext cx="31546" cy="30007"/>
          </a:xfrm>
          <a:custGeom>
            <a:avLst/>
            <a:gdLst>
              <a:gd name="T0" fmla="*/ 41 w 41"/>
              <a:gd name="T1" fmla="*/ 31 h 39"/>
              <a:gd name="T2" fmla="*/ 22 w 41"/>
              <a:gd name="T3" fmla="*/ 0 h 39"/>
              <a:gd name="T4" fmla="*/ 0 w 41"/>
              <a:gd name="T5" fmla="*/ 29 h 39"/>
              <a:gd name="T6" fmla="*/ 32 w 41"/>
              <a:gd name="T7" fmla="*/ 39 h 39"/>
              <a:gd name="T8" fmla="*/ 41 w 41"/>
              <a:gd name="T9" fmla="*/ 31 h 39"/>
            </a:gdLst>
            <a:ahLst/>
            <a:cxnLst>
              <a:cxn ang="0">
                <a:pos x="T0" y="T1"/>
              </a:cxn>
              <a:cxn ang="0">
                <a:pos x="T2" y="T3"/>
              </a:cxn>
              <a:cxn ang="0">
                <a:pos x="T4" y="T5"/>
              </a:cxn>
              <a:cxn ang="0">
                <a:pos x="T6" y="T7"/>
              </a:cxn>
              <a:cxn ang="0">
                <a:pos x="T8" y="T9"/>
              </a:cxn>
            </a:cxnLst>
            <a:rect l="0" t="0" r="r" b="b"/>
            <a:pathLst>
              <a:path w="41" h="39">
                <a:moveTo>
                  <a:pt x="41" y="31"/>
                </a:moveTo>
                <a:lnTo>
                  <a:pt x="22" y="0"/>
                </a:lnTo>
                <a:lnTo>
                  <a:pt x="0" y="29"/>
                </a:lnTo>
                <a:lnTo>
                  <a:pt x="32" y="39"/>
                </a:lnTo>
                <a:lnTo>
                  <a:pt x="41" y="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4" name="Freeform 133">
            <a:extLst>
              <a:ext uri="{FF2B5EF4-FFF2-40B4-BE49-F238E27FC236}">
                <a16:creationId xmlns:a16="http://schemas.microsoft.com/office/drawing/2014/main" id="{CE8166EF-97EF-4FDD-9465-74BC1783C824}"/>
              </a:ext>
            </a:extLst>
          </p:cNvPr>
          <p:cNvSpPr>
            <a:spLocks/>
          </p:cNvSpPr>
          <p:nvPr/>
        </p:nvSpPr>
        <p:spPr bwMode="auto">
          <a:xfrm>
            <a:off x="9411019" y="3976641"/>
            <a:ext cx="33086" cy="34624"/>
          </a:xfrm>
          <a:custGeom>
            <a:avLst/>
            <a:gdLst>
              <a:gd name="T0" fmla="*/ 12 w 21"/>
              <a:gd name="T1" fmla="*/ 1 h 22"/>
              <a:gd name="T2" fmla="*/ 9 w 21"/>
              <a:gd name="T3" fmla="*/ 1 h 22"/>
              <a:gd name="T4" fmla="*/ 5 w 21"/>
              <a:gd name="T5" fmla="*/ 7 h 22"/>
              <a:gd name="T6" fmla="*/ 3 w 21"/>
              <a:gd name="T7" fmla="*/ 9 h 22"/>
              <a:gd name="T8" fmla="*/ 1 w 21"/>
              <a:gd name="T9" fmla="*/ 11 h 22"/>
              <a:gd name="T10" fmla="*/ 1 w 21"/>
              <a:gd name="T11" fmla="*/ 11 h 22"/>
              <a:gd name="T12" fmla="*/ 1 w 21"/>
              <a:gd name="T13" fmla="*/ 15 h 22"/>
              <a:gd name="T14" fmla="*/ 10 w 21"/>
              <a:gd name="T15" fmla="*/ 22 h 22"/>
              <a:gd name="T16" fmla="*/ 13 w 21"/>
              <a:gd name="T17" fmla="*/ 17 h 22"/>
              <a:gd name="T18" fmla="*/ 21 w 21"/>
              <a:gd name="T19" fmla="*/ 7 h 22"/>
              <a:gd name="T20" fmla="*/ 12 w 21"/>
              <a:gd name="T21"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2">
                <a:moveTo>
                  <a:pt x="12" y="1"/>
                </a:moveTo>
                <a:cubicBezTo>
                  <a:pt x="11" y="0"/>
                  <a:pt x="10" y="0"/>
                  <a:pt x="9" y="1"/>
                </a:cubicBezTo>
                <a:cubicBezTo>
                  <a:pt x="5" y="7"/>
                  <a:pt x="5" y="7"/>
                  <a:pt x="5" y="7"/>
                </a:cubicBezTo>
                <a:cubicBezTo>
                  <a:pt x="4" y="7"/>
                  <a:pt x="3" y="8"/>
                  <a:pt x="3" y="9"/>
                </a:cubicBezTo>
                <a:cubicBezTo>
                  <a:pt x="2" y="9"/>
                  <a:pt x="2" y="10"/>
                  <a:pt x="1" y="11"/>
                </a:cubicBezTo>
                <a:cubicBezTo>
                  <a:pt x="1" y="11"/>
                  <a:pt x="1" y="11"/>
                  <a:pt x="1" y="11"/>
                </a:cubicBezTo>
                <a:cubicBezTo>
                  <a:pt x="0" y="13"/>
                  <a:pt x="0" y="14"/>
                  <a:pt x="1" y="15"/>
                </a:cubicBezTo>
                <a:cubicBezTo>
                  <a:pt x="10" y="22"/>
                  <a:pt x="10" y="22"/>
                  <a:pt x="10" y="22"/>
                </a:cubicBezTo>
                <a:cubicBezTo>
                  <a:pt x="13" y="17"/>
                  <a:pt x="13" y="17"/>
                  <a:pt x="13" y="17"/>
                </a:cubicBezTo>
                <a:cubicBezTo>
                  <a:pt x="21" y="7"/>
                  <a:pt x="21" y="7"/>
                  <a:pt x="21" y="7"/>
                </a:cubicBezTo>
                <a:cubicBezTo>
                  <a:pt x="12" y="1"/>
                  <a:pt x="12" y="1"/>
                  <a:pt x="12" y="1"/>
                </a:cubicBezTo>
              </a:path>
            </a:pathLst>
          </a:custGeom>
          <a:solidFill>
            <a:srgbClr val="5C2D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5" name="Freeform 134">
            <a:extLst>
              <a:ext uri="{FF2B5EF4-FFF2-40B4-BE49-F238E27FC236}">
                <a16:creationId xmlns:a16="http://schemas.microsoft.com/office/drawing/2014/main" id="{BC37F171-5224-463F-B693-47C0C5051A7B}"/>
              </a:ext>
            </a:extLst>
          </p:cNvPr>
          <p:cNvSpPr>
            <a:spLocks/>
          </p:cNvSpPr>
          <p:nvPr/>
        </p:nvSpPr>
        <p:spPr bwMode="auto">
          <a:xfrm>
            <a:off x="9411020" y="3991261"/>
            <a:ext cx="4616" cy="6156"/>
          </a:xfrm>
          <a:custGeom>
            <a:avLst/>
            <a:gdLst>
              <a:gd name="T0" fmla="*/ 3 w 3"/>
              <a:gd name="T1" fmla="*/ 0 h 4"/>
              <a:gd name="T2" fmla="*/ 1 w 3"/>
              <a:gd name="T3" fmla="*/ 2 h 4"/>
              <a:gd name="T4" fmla="*/ 1 w 3"/>
              <a:gd name="T5" fmla="*/ 2 h 4"/>
              <a:gd name="T6" fmla="*/ 0 w 3"/>
              <a:gd name="T7" fmla="*/ 4 h 4"/>
              <a:gd name="T8" fmla="*/ 1 w 3"/>
              <a:gd name="T9" fmla="*/ 2 h 4"/>
              <a:gd name="T10" fmla="*/ 1 w 3"/>
              <a:gd name="T11" fmla="*/ 2 h 4"/>
              <a:gd name="T12" fmla="*/ 3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0"/>
                </a:moveTo>
                <a:cubicBezTo>
                  <a:pt x="2" y="1"/>
                  <a:pt x="2" y="1"/>
                  <a:pt x="1" y="2"/>
                </a:cubicBezTo>
                <a:cubicBezTo>
                  <a:pt x="1" y="2"/>
                  <a:pt x="1" y="2"/>
                  <a:pt x="1" y="2"/>
                </a:cubicBezTo>
                <a:cubicBezTo>
                  <a:pt x="0" y="3"/>
                  <a:pt x="0" y="3"/>
                  <a:pt x="0" y="4"/>
                </a:cubicBezTo>
                <a:cubicBezTo>
                  <a:pt x="0" y="3"/>
                  <a:pt x="0" y="3"/>
                  <a:pt x="1" y="2"/>
                </a:cubicBezTo>
                <a:cubicBezTo>
                  <a:pt x="1" y="2"/>
                  <a:pt x="1" y="2"/>
                  <a:pt x="1" y="2"/>
                </a:cubicBezTo>
                <a:cubicBezTo>
                  <a:pt x="2" y="1"/>
                  <a:pt x="2" y="1"/>
                  <a:pt x="3" y="0"/>
                </a:cubicBezTo>
              </a:path>
            </a:pathLst>
          </a:custGeom>
          <a:solidFill>
            <a:srgbClr val="006C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6" name="Freeform 135">
            <a:extLst>
              <a:ext uri="{FF2B5EF4-FFF2-40B4-BE49-F238E27FC236}">
                <a16:creationId xmlns:a16="http://schemas.microsoft.com/office/drawing/2014/main" id="{5F5341D7-0D4D-41AB-8646-19692CF7900C}"/>
              </a:ext>
            </a:extLst>
          </p:cNvPr>
          <p:cNvSpPr>
            <a:spLocks/>
          </p:cNvSpPr>
          <p:nvPr/>
        </p:nvSpPr>
        <p:spPr bwMode="auto">
          <a:xfrm>
            <a:off x="9411019" y="3991260"/>
            <a:ext cx="20005" cy="20005"/>
          </a:xfrm>
          <a:custGeom>
            <a:avLst/>
            <a:gdLst>
              <a:gd name="T0" fmla="*/ 3 w 13"/>
              <a:gd name="T1" fmla="*/ 0 h 13"/>
              <a:gd name="T2" fmla="*/ 3 w 13"/>
              <a:gd name="T3" fmla="*/ 0 h 13"/>
              <a:gd name="T4" fmla="*/ 3 w 13"/>
              <a:gd name="T5" fmla="*/ 0 h 13"/>
              <a:gd name="T6" fmla="*/ 3 w 13"/>
              <a:gd name="T7" fmla="*/ 0 h 13"/>
              <a:gd name="T8" fmla="*/ 1 w 13"/>
              <a:gd name="T9" fmla="*/ 2 h 13"/>
              <a:gd name="T10" fmla="*/ 1 w 13"/>
              <a:gd name="T11" fmla="*/ 2 h 13"/>
              <a:gd name="T12" fmla="*/ 0 w 13"/>
              <a:gd name="T13" fmla="*/ 4 h 13"/>
              <a:gd name="T14" fmla="*/ 1 w 13"/>
              <a:gd name="T15" fmla="*/ 6 h 13"/>
              <a:gd name="T16" fmla="*/ 10 w 13"/>
              <a:gd name="T17" fmla="*/ 13 h 13"/>
              <a:gd name="T18" fmla="*/ 13 w 13"/>
              <a:gd name="T19" fmla="*/ 8 h 13"/>
              <a:gd name="T20" fmla="*/ 3 w 13"/>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3">
                <a:moveTo>
                  <a:pt x="3" y="0"/>
                </a:moveTo>
                <a:cubicBezTo>
                  <a:pt x="3" y="0"/>
                  <a:pt x="3" y="0"/>
                  <a:pt x="3" y="0"/>
                </a:cubicBezTo>
                <a:cubicBezTo>
                  <a:pt x="3" y="0"/>
                  <a:pt x="3" y="0"/>
                  <a:pt x="3" y="0"/>
                </a:cubicBezTo>
                <a:cubicBezTo>
                  <a:pt x="3" y="0"/>
                  <a:pt x="3" y="0"/>
                  <a:pt x="3" y="0"/>
                </a:cubicBezTo>
                <a:cubicBezTo>
                  <a:pt x="2" y="1"/>
                  <a:pt x="2" y="1"/>
                  <a:pt x="1" y="2"/>
                </a:cubicBezTo>
                <a:cubicBezTo>
                  <a:pt x="1" y="2"/>
                  <a:pt x="1" y="2"/>
                  <a:pt x="1" y="2"/>
                </a:cubicBezTo>
                <a:cubicBezTo>
                  <a:pt x="0" y="3"/>
                  <a:pt x="0" y="3"/>
                  <a:pt x="0" y="4"/>
                </a:cubicBezTo>
                <a:cubicBezTo>
                  <a:pt x="0" y="5"/>
                  <a:pt x="1" y="6"/>
                  <a:pt x="1" y="6"/>
                </a:cubicBezTo>
                <a:cubicBezTo>
                  <a:pt x="10" y="13"/>
                  <a:pt x="10" y="13"/>
                  <a:pt x="10" y="13"/>
                </a:cubicBezTo>
                <a:cubicBezTo>
                  <a:pt x="13" y="8"/>
                  <a:pt x="13" y="8"/>
                  <a:pt x="13" y="8"/>
                </a:cubicBezTo>
                <a:cubicBezTo>
                  <a:pt x="3" y="0"/>
                  <a:pt x="3" y="0"/>
                  <a:pt x="3" y="0"/>
                </a:cubicBezTo>
              </a:path>
            </a:pathLst>
          </a:custGeom>
          <a:solidFill>
            <a:srgbClr val="5328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7" name="Freeform 136">
            <a:extLst>
              <a:ext uri="{FF2B5EF4-FFF2-40B4-BE49-F238E27FC236}">
                <a16:creationId xmlns:a16="http://schemas.microsoft.com/office/drawing/2014/main" id="{E2F8177E-CC55-41A2-9002-E68E92694581}"/>
              </a:ext>
            </a:extLst>
          </p:cNvPr>
          <p:cNvSpPr>
            <a:spLocks/>
          </p:cNvSpPr>
          <p:nvPr/>
        </p:nvSpPr>
        <p:spPr bwMode="auto">
          <a:xfrm>
            <a:off x="9432563" y="4008188"/>
            <a:ext cx="193894" cy="153883"/>
          </a:xfrm>
          <a:custGeom>
            <a:avLst/>
            <a:gdLst>
              <a:gd name="T0" fmla="*/ 8 w 252"/>
              <a:gd name="T1" fmla="*/ 0 h 200"/>
              <a:gd name="T2" fmla="*/ 2 w 252"/>
              <a:gd name="T3" fmla="*/ 8 h 200"/>
              <a:gd name="T4" fmla="*/ 2 w 252"/>
              <a:gd name="T5" fmla="*/ 8 h 200"/>
              <a:gd name="T6" fmla="*/ 0 w 252"/>
              <a:gd name="T7" fmla="*/ 10 h 200"/>
              <a:gd name="T8" fmla="*/ 246 w 252"/>
              <a:gd name="T9" fmla="*/ 200 h 200"/>
              <a:gd name="T10" fmla="*/ 252 w 252"/>
              <a:gd name="T11" fmla="*/ 191 h 200"/>
              <a:gd name="T12" fmla="*/ 8 w 252"/>
              <a:gd name="T13" fmla="*/ 0 h 200"/>
            </a:gdLst>
            <a:ahLst/>
            <a:cxnLst>
              <a:cxn ang="0">
                <a:pos x="T0" y="T1"/>
              </a:cxn>
              <a:cxn ang="0">
                <a:pos x="T2" y="T3"/>
              </a:cxn>
              <a:cxn ang="0">
                <a:pos x="T4" y="T5"/>
              </a:cxn>
              <a:cxn ang="0">
                <a:pos x="T6" y="T7"/>
              </a:cxn>
              <a:cxn ang="0">
                <a:pos x="T8" y="T9"/>
              </a:cxn>
              <a:cxn ang="0">
                <a:pos x="T10" y="T11"/>
              </a:cxn>
              <a:cxn ang="0">
                <a:pos x="T12" y="T13"/>
              </a:cxn>
            </a:cxnLst>
            <a:rect l="0" t="0" r="r" b="b"/>
            <a:pathLst>
              <a:path w="252" h="200">
                <a:moveTo>
                  <a:pt x="8" y="0"/>
                </a:moveTo>
                <a:lnTo>
                  <a:pt x="2" y="8"/>
                </a:lnTo>
                <a:lnTo>
                  <a:pt x="2" y="8"/>
                </a:lnTo>
                <a:lnTo>
                  <a:pt x="0" y="10"/>
                </a:lnTo>
                <a:lnTo>
                  <a:pt x="246" y="200"/>
                </a:lnTo>
                <a:lnTo>
                  <a:pt x="252" y="191"/>
                </a:lnTo>
                <a:lnTo>
                  <a:pt x="8" y="0"/>
                </a:lnTo>
                <a:close/>
              </a:path>
            </a:pathLst>
          </a:custGeom>
          <a:solidFill>
            <a:srgbClr val="5328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8" name="Freeform 137">
            <a:extLst>
              <a:ext uri="{FF2B5EF4-FFF2-40B4-BE49-F238E27FC236}">
                <a16:creationId xmlns:a16="http://schemas.microsoft.com/office/drawing/2014/main" id="{EB2ACB92-1036-47F8-B8FD-7B0B6EBECE83}"/>
              </a:ext>
            </a:extLst>
          </p:cNvPr>
          <p:cNvSpPr>
            <a:spLocks/>
          </p:cNvSpPr>
          <p:nvPr/>
        </p:nvSpPr>
        <p:spPr bwMode="auto">
          <a:xfrm>
            <a:off x="9432563" y="4008188"/>
            <a:ext cx="193894" cy="153883"/>
          </a:xfrm>
          <a:custGeom>
            <a:avLst/>
            <a:gdLst>
              <a:gd name="T0" fmla="*/ 8 w 252"/>
              <a:gd name="T1" fmla="*/ 0 h 200"/>
              <a:gd name="T2" fmla="*/ 2 w 252"/>
              <a:gd name="T3" fmla="*/ 8 h 200"/>
              <a:gd name="T4" fmla="*/ 2 w 252"/>
              <a:gd name="T5" fmla="*/ 8 h 200"/>
              <a:gd name="T6" fmla="*/ 0 w 252"/>
              <a:gd name="T7" fmla="*/ 10 h 200"/>
              <a:gd name="T8" fmla="*/ 246 w 252"/>
              <a:gd name="T9" fmla="*/ 200 h 200"/>
              <a:gd name="T10" fmla="*/ 252 w 252"/>
              <a:gd name="T11" fmla="*/ 191 h 200"/>
              <a:gd name="T12" fmla="*/ 8 w 252"/>
              <a:gd name="T13" fmla="*/ 0 h 200"/>
            </a:gdLst>
            <a:ahLst/>
            <a:cxnLst>
              <a:cxn ang="0">
                <a:pos x="T0" y="T1"/>
              </a:cxn>
              <a:cxn ang="0">
                <a:pos x="T2" y="T3"/>
              </a:cxn>
              <a:cxn ang="0">
                <a:pos x="T4" y="T5"/>
              </a:cxn>
              <a:cxn ang="0">
                <a:pos x="T6" y="T7"/>
              </a:cxn>
              <a:cxn ang="0">
                <a:pos x="T8" y="T9"/>
              </a:cxn>
              <a:cxn ang="0">
                <a:pos x="T10" y="T11"/>
              </a:cxn>
              <a:cxn ang="0">
                <a:pos x="T12" y="T13"/>
              </a:cxn>
            </a:cxnLst>
            <a:rect l="0" t="0" r="r" b="b"/>
            <a:pathLst>
              <a:path w="252" h="200">
                <a:moveTo>
                  <a:pt x="8" y="0"/>
                </a:moveTo>
                <a:lnTo>
                  <a:pt x="2" y="8"/>
                </a:lnTo>
                <a:lnTo>
                  <a:pt x="2" y="8"/>
                </a:lnTo>
                <a:lnTo>
                  <a:pt x="0" y="10"/>
                </a:lnTo>
                <a:lnTo>
                  <a:pt x="246" y="200"/>
                </a:lnTo>
                <a:lnTo>
                  <a:pt x="252" y="191"/>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9" name="Freeform 138">
            <a:extLst>
              <a:ext uri="{FF2B5EF4-FFF2-40B4-BE49-F238E27FC236}">
                <a16:creationId xmlns:a16="http://schemas.microsoft.com/office/drawing/2014/main" id="{9216CA36-6A67-49D5-889C-82C4DD94FFBA}"/>
              </a:ext>
            </a:extLst>
          </p:cNvPr>
          <p:cNvSpPr>
            <a:spLocks/>
          </p:cNvSpPr>
          <p:nvPr/>
        </p:nvSpPr>
        <p:spPr bwMode="auto">
          <a:xfrm>
            <a:off x="9434103" y="4008187"/>
            <a:ext cx="4616" cy="6156"/>
          </a:xfrm>
          <a:custGeom>
            <a:avLst/>
            <a:gdLst>
              <a:gd name="T0" fmla="*/ 6 w 6"/>
              <a:gd name="T1" fmla="*/ 0 h 8"/>
              <a:gd name="T2" fmla="*/ 0 w 6"/>
              <a:gd name="T3" fmla="*/ 8 h 8"/>
              <a:gd name="T4" fmla="*/ 0 w 6"/>
              <a:gd name="T5" fmla="*/ 8 h 8"/>
              <a:gd name="T6" fmla="*/ 6 w 6"/>
              <a:gd name="T7" fmla="*/ 0 h 8"/>
              <a:gd name="T8" fmla="*/ 6 w 6"/>
              <a:gd name="T9" fmla="*/ 0 h 8"/>
            </a:gdLst>
            <a:ahLst/>
            <a:cxnLst>
              <a:cxn ang="0">
                <a:pos x="T0" y="T1"/>
              </a:cxn>
              <a:cxn ang="0">
                <a:pos x="T2" y="T3"/>
              </a:cxn>
              <a:cxn ang="0">
                <a:pos x="T4" y="T5"/>
              </a:cxn>
              <a:cxn ang="0">
                <a:pos x="T6" y="T7"/>
              </a:cxn>
              <a:cxn ang="0">
                <a:pos x="T8" y="T9"/>
              </a:cxn>
            </a:cxnLst>
            <a:rect l="0" t="0" r="r" b="b"/>
            <a:pathLst>
              <a:path w="6" h="8">
                <a:moveTo>
                  <a:pt x="6" y="0"/>
                </a:moveTo>
                <a:lnTo>
                  <a:pt x="0" y="8"/>
                </a:lnTo>
                <a:lnTo>
                  <a:pt x="0" y="8"/>
                </a:lnTo>
                <a:lnTo>
                  <a:pt x="6" y="0"/>
                </a:lnTo>
                <a:lnTo>
                  <a:pt x="6" y="0"/>
                </a:lnTo>
                <a:close/>
              </a:path>
            </a:pathLst>
          </a:custGeom>
          <a:solidFill>
            <a:srgbClr val="2810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80" name="Freeform 139">
            <a:extLst>
              <a:ext uri="{FF2B5EF4-FFF2-40B4-BE49-F238E27FC236}">
                <a16:creationId xmlns:a16="http://schemas.microsoft.com/office/drawing/2014/main" id="{AC5588F1-2234-4D85-A35A-FB82725BFC5B}"/>
              </a:ext>
            </a:extLst>
          </p:cNvPr>
          <p:cNvSpPr>
            <a:spLocks/>
          </p:cNvSpPr>
          <p:nvPr/>
        </p:nvSpPr>
        <p:spPr bwMode="auto">
          <a:xfrm>
            <a:off x="9434103" y="4008187"/>
            <a:ext cx="4616" cy="6156"/>
          </a:xfrm>
          <a:custGeom>
            <a:avLst/>
            <a:gdLst>
              <a:gd name="T0" fmla="*/ 6 w 6"/>
              <a:gd name="T1" fmla="*/ 0 h 8"/>
              <a:gd name="T2" fmla="*/ 0 w 6"/>
              <a:gd name="T3" fmla="*/ 8 h 8"/>
              <a:gd name="T4" fmla="*/ 0 w 6"/>
              <a:gd name="T5" fmla="*/ 8 h 8"/>
              <a:gd name="T6" fmla="*/ 6 w 6"/>
              <a:gd name="T7" fmla="*/ 0 h 8"/>
              <a:gd name="T8" fmla="*/ 6 w 6"/>
              <a:gd name="T9" fmla="*/ 0 h 8"/>
            </a:gdLst>
            <a:ahLst/>
            <a:cxnLst>
              <a:cxn ang="0">
                <a:pos x="T0" y="T1"/>
              </a:cxn>
              <a:cxn ang="0">
                <a:pos x="T2" y="T3"/>
              </a:cxn>
              <a:cxn ang="0">
                <a:pos x="T4" y="T5"/>
              </a:cxn>
              <a:cxn ang="0">
                <a:pos x="T6" y="T7"/>
              </a:cxn>
              <a:cxn ang="0">
                <a:pos x="T8" y="T9"/>
              </a:cxn>
            </a:cxnLst>
            <a:rect l="0" t="0" r="r" b="b"/>
            <a:pathLst>
              <a:path w="6" h="8">
                <a:moveTo>
                  <a:pt x="6" y="0"/>
                </a:moveTo>
                <a:lnTo>
                  <a:pt x="0" y="8"/>
                </a:lnTo>
                <a:lnTo>
                  <a:pt x="0" y="8"/>
                </a:lnTo>
                <a:lnTo>
                  <a:pt x="6" y="0"/>
                </a:lnTo>
                <a:lnTo>
                  <a:pt x="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81" name="Freeform 140">
            <a:extLst>
              <a:ext uri="{FF2B5EF4-FFF2-40B4-BE49-F238E27FC236}">
                <a16:creationId xmlns:a16="http://schemas.microsoft.com/office/drawing/2014/main" id="{6252823B-09C4-4A2F-84CB-C9F0A9FD96A9}"/>
              </a:ext>
            </a:extLst>
          </p:cNvPr>
          <p:cNvSpPr>
            <a:spLocks/>
          </p:cNvSpPr>
          <p:nvPr/>
        </p:nvSpPr>
        <p:spPr bwMode="auto">
          <a:xfrm>
            <a:off x="9621840" y="4155146"/>
            <a:ext cx="4616" cy="6925"/>
          </a:xfrm>
          <a:custGeom>
            <a:avLst/>
            <a:gdLst>
              <a:gd name="T0" fmla="*/ 6 w 6"/>
              <a:gd name="T1" fmla="*/ 0 h 9"/>
              <a:gd name="T2" fmla="*/ 0 w 6"/>
              <a:gd name="T3" fmla="*/ 9 h 9"/>
              <a:gd name="T4" fmla="*/ 6 w 6"/>
              <a:gd name="T5" fmla="*/ 0 h 9"/>
              <a:gd name="T6" fmla="*/ 6 w 6"/>
              <a:gd name="T7" fmla="*/ 0 h 9"/>
            </a:gdLst>
            <a:ahLst/>
            <a:cxnLst>
              <a:cxn ang="0">
                <a:pos x="T0" y="T1"/>
              </a:cxn>
              <a:cxn ang="0">
                <a:pos x="T2" y="T3"/>
              </a:cxn>
              <a:cxn ang="0">
                <a:pos x="T4" y="T5"/>
              </a:cxn>
              <a:cxn ang="0">
                <a:pos x="T6" y="T7"/>
              </a:cxn>
            </a:cxnLst>
            <a:rect l="0" t="0" r="r" b="b"/>
            <a:pathLst>
              <a:path w="6" h="9">
                <a:moveTo>
                  <a:pt x="6" y="0"/>
                </a:moveTo>
                <a:lnTo>
                  <a:pt x="0" y="9"/>
                </a:lnTo>
                <a:lnTo>
                  <a:pt x="6" y="0"/>
                </a:lnTo>
                <a:lnTo>
                  <a:pt x="6" y="0"/>
                </a:lnTo>
                <a:close/>
              </a:path>
            </a:pathLst>
          </a:custGeom>
          <a:solidFill>
            <a:srgbClr val="5328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82" name="Freeform 141">
            <a:extLst>
              <a:ext uri="{FF2B5EF4-FFF2-40B4-BE49-F238E27FC236}">
                <a16:creationId xmlns:a16="http://schemas.microsoft.com/office/drawing/2014/main" id="{9D682774-8CFF-4DB9-B6D0-B57D543A667C}"/>
              </a:ext>
            </a:extLst>
          </p:cNvPr>
          <p:cNvSpPr>
            <a:spLocks/>
          </p:cNvSpPr>
          <p:nvPr/>
        </p:nvSpPr>
        <p:spPr bwMode="auto">
          <a:xfrm>
            <a:off x="9621840" y="4155146"/>
            <a:ext cx="4616" cy="6925"/>
          </a:xfrm>
          <a:custGeom>
            <a:avLst/>
            <a:gdLst>
              <a:gd name="T0" fmla="*/ 6 w 6"/>
              <a:gd name="T1" fmla="*/ 0 h 9"/>
              <a:gd name="T2" fmla="*/ 0 w 6"/>
              <a:gd name="T3" fmla="*/ 9 h 9"/>
              <a:gd name="T4" fmla="*/ 6 w 6"/>
              <a:gd name="T5" fmla="*/ 0 h 9"/>
              <a:gd name="T6" fmla="*/ 6 w 6"/>
              <a:gd name="T7" fmla="*/ 0 h 9"/>
            </a:gdLst>
            <a:ahLst/>
            <a:cxnLst>
              <a:cxn ang="0">
                <a:pos x="T0" y="T1"/>
              </a:cxn>
              <a:cxn ang="0">
                <a:pos x="T2" y="T3"/>
              </a:cxn>
              <a:cxn ang="0">
                <a:pos x="T4" y="T5"/>
              </a:cxn>
              <a:cxn ang="0">
                <a:pos x="T6" y="T7"/>
              </a:cxn>
            </a:cxnLst>
            <a:rect l="0" t="0" r="r" b="b"/>
            <a:pathLst>
              <a:path w="6" h="9">
                <a:moveTo>
                  <a:pt x="6" y="0"/>
                </a:moveTo>
                <a:lnTo>
                  <a:pt x="0" y="9"/>
                </a:lnTo>
                <a:lnTo>
                  <a:pt x="6" y="0"/>
                </a:lnTo>
                <a:lnTo>
                  <a:pt x="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83" name="Freeform 142">
            <a:extLst>
              <a:ext uri="{FF2B5EF4-FFF2-40B4-BE49-F238E27FC236}">
                <a16:creationId xmlns:a16="http://schemas.microsoft.com/office/drawing/2014/main" id="{7BA3094E-5225-46E7-A637-C7E1FECEC61A}"/>
              </a:ext>
            </a:extLst>
          </p:cNvPr>
          <p:cNvSpPr>
            <a:spLocks/>
          </p:cNvSpPr>
          <p:nvPr/>
        </p:nvSpPr>
        <p:spPr bwMode="auto">
          <a:xfrm>
            <a:off x="9575675" y="4088207"/>
            <a:ext cx="30007" cy="24621"/>
          </a:xfrm>
          <a:custGeom>
            <a:avLst/>
            <a:gdLst>
              <a:gd name="T0" fmla="*/ 35 w 39"/>
              <a:gd name="T1" fmla="*/ 32 h 32"/>
              <a:gd name="T2" fmla="*/ 0 w 39"/>
              <a:gd name="T3" fmla="*/ 4 h 32"/>
              <a:gd name="T4" fmla="*/ 4 w 39"/>
              <a:gd name="T5" fmla="*/ 0 h 32"/>
              <a:gd name="T6" fmla="*/ 39 w 39"/>
              <a:gd name="T7" fmla="*/ 28 h 32"/>
              <a:gd name="T8" fmla="*/ 35 w 39"/>
              <a:gd name="T9" fmla="*/ 32 h 32"/>
            </a:gdLst>
            <a:ahLst/>
            <a:cxnLst>
              <a:cxn ang="0">
                <a:pos x="T0" y="T1"/>
              </a:cxn>
              <a:cxn ang="0">
                <a:pos x="T2" y="T3"/>
              </a:cxn>
              <a:cxn ang="0">
                <a:pos x="T4" y="T5"/>
              </a:cxn>
              <a:cxn ang="0">
                <a:pos x="T6" y="T7"/>
              </a:cxn>
              <a:cxn ang="0">
                <a:pos x="T8" y="T9"/>
              </a:cxn>
            </a:cxnLst>
            <a:rect l="0" t="0" r="r" b="b"/>
            <a:pathLst>
              <a:path w="39" h="32">
                <a:moveTo>
                  <a:pt x="35" y="32"/>
                </a:moveTo>
                <a:lnTo>
                  <a:pt x="0" y="4"/>
                </a:lnTo>
                <a:lnTo>
                  <a:pt x="4" y="0"/>
                </a:lnTo>
                <a:lnTo>
                  <a:pt x="39" y="28"/>
                </a:lnTo>
                <a:lnTo>
                  <a:pt x="35" y="32"/>
                </a:lnTo>
                <a:close/>
              </a:path>
            </a:pathLst>
          </a:custGeom>
          <a:solidFill>
            <a:srgbClr val="5C2D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84" name="Freeform 143">
            <a:extLst>
              <a:ext uri="{FF2B5EF4-FFF2-40B4-BE49-F238E27FC236}">
                <a16:creationId xmlns:a16="http://schemas.microsoft.com/office/drawing/2014/main" id="{1CF0DB1B-314B-4B4C-93A8-404C94F10FF6}"/>
              </a:ext>
            </a:extLst>
          </p:cNvPr>
          <p:cNvSpPr>
            <a:spLocks/>
          </p:cNvSpPr>
          <p:nvPr/>
        </p:nvSpPr>
        <p:spPr bwMode="auto">
          <a:xfrm>
            <a:off x="9575675" y="4088207"/>
            <a:ext cx="30007" cy="24621"/>
          </a:xfrm>
          <a:custGeom>
            <a:avLst/>
            <a:gdLst>
              <a:gd name="T0" fmla="*/ 35 w 39"/>
              <a:gd name="T1" fmla="*/ 32 h 32"/>
              <a:gd name="T2" fmla="*/ 0 w 39"/>
              <a:gd name="T3" fmla="*/ 4 h 32"/>
              <a:gd name="T4" fmla="*/ 4 w 39"/>
              <a:gd name="T5" fmla="*/ 0 h 32"/>
              <a:gd name="T6" fmla="*/ 39 w 39"/>
              <a:gd name="T7" fmla="*/ 28 h 32"/>
              <a:gd name="T8" fmla="*/ 35 w 39"/>
              <a:gd name="T9" fmla="*/ 32 h 32"/>
            </a:gdLst>
            <a:ahLst/>
            <a:cxnLst>
              <a:cxn ang="0">
                <a:pos x="T0" y="T1"/>
              </a:cxn>
              <a:cxn ang="0">
                <a:pos x="T2" y="T3"/>
              </a:cxn>
              <a:cxn ang="0">
                <a:pos x="T4" y="T5"/>
              </a:cxn>
              <a:cxn ang="0">
                <a:pos x="T6" y="T7"/>
              </a:cxn>
              <a:cxn ang="0">
                <a:pos x="T8" y="T9"/>
              </a:cxn>
            </a:cxnLst>
            <a:rect l="0" t="0" r="r" b="b"/>
            <a:pathLst>
              <a:path w="39" h="32">
                <a:moveTo>
                  <a:pt x="35" y="32"/>
                </a:moveTo>
                <a:lnTo>
                  <a:pt x="0" y="4"/>
                </a:lnTo>
                <a:lnTo>
                  <a:pt x="4" y="0"/>
                </a:lnTo>
                <a:lnTo>
                  <a:pt x="39" y="28"/>
                </a:lnTo>
                <a:lnTo>
                  <a:pt x="35" y="3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85" name="Freeform 144">
            <a:extLst>
              <a:ext uri="{FF2B5EF4-FFF2-40B4-BE49-F238E27FC236}">
                <a16:creationId xmlns:a16="http://schemas.microsoft.com/office/drawing/2014/main" id="{DE88B5C0-846C-4026-86A6-510C0492799D}"/>
              </a:ext>
            </a:extLst>
          </p:cNvPr>
          <p:cNvSpPr>
            <a:spLocks/>
          </p:cNvSpPr>
          <p:nvPr/>
        </p:nvSpPr>
        <p:spPr bwMode="auto">
          <a:xfrm>
            <a:off x="9602604" y="4111290"/>
            <a:ext cx="1539" cy="1539"/>
          </a:xfrm>
          <a:custGeom>
            <a:avLst/>
            <a:gdLst>
              <a:gd name="T0" fmla="*/ 2 w 2"/>
              <a:gd name="T1" fmla="*/ 0 h 2"/>
              <a:gd name="T2" fmla="*/ 0 w 2"/>
              <a:gd name="T3" fmla="*/ 2 h 2"/>
              <a:gd name="T4" fmla="*/ 2 w 2"/>
              <a:gd name="T5" fmla="*/ 0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0"/>
                </a:lnTo>
                <a:lnTo>
                  <a:pt x="2" y="0"/>
                </a:lnTo>
                <a:close/>
              </a:path>
            </a:pathLst>
          </a:custGeom>
          <a:solidFill>
            <a:srgbClr val="E5A6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86" name="Freeform 145">
            <a:extLst>
              <a:ext uri="{FF2B5EF4-FFF2-40B4-BE49-F238E27FC236}">
                <a16:creationId xmlns:a16="http://schemas.microsoft.com/office/drawing/2014/main" id="{5767F768-9010-4999-86FA-873CBD930E54}"/>
              </a:ext>
            </a:extLst>
          </p:cNvPr>
          <p:cNvSpPr>
            <a:spLocks/>
          </p:cNvSpPr>
          <p:nvPr/>
        </p:nvSpPr>
        <p:spPr bwMode="auto">
          <a:xfrm>
            <a:off x="9602604" y="4111290"/>
            <a:ext cx="1539" cy="1539"/>
          </a:xfrm>
          <a:custGeom>
            <a:avLst/>
            <a:gdLst>
              <a:gd name="T0" fmla="*/ 2 w 2"/>
              <a:gd name="T1" fmla="*/ 0 h 2"/>
              <a:gd name="T2" fmla="*/ 0 w 2"/>
              <a:gd name="T3" fmla="*/ 2 h 2"/>
              <a:gd name="T4" fmla="*/ 2 w 2"/>
              <a:gd name="T5" fmla="*/ 0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87" name="Rectangle 186">
            <a:extLst>
              <a:ext uri="{FF2B5EF4-FFF2-40B4-BE49-F238E27FC236}">
                <a16:creationId xmlns:a16="http://schemas.microsoft.com/office/drawing/2014/main" id="{37270420-F088-4A13-B73B-C7FF0E6B3C7A}"/>
              </a:ext>
            </a:extLst>
          </p:cNvPr>
          <p:cNvSpPr>
            <a:spLocks noChangeArrowheads="1"/>
          </p:cNvSpPr>
          <p:nvPr/>
        </p:nvSpPr>
        <p:spPr bwMode="auto">
          <a:xfrm>
            <a:off x="9604144" y="4109751"/>
            <a:ext cx="770" cy="1539"/>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88" name="Freeform 147">
            <a:extLst>
              <a:ext uri="{FF2B5EF4-FFF2-40B4-BE49-F238E27FC236}">
                <a16:creationId xmlns:a16="http://schemas.microsoft.com/office/drawing/2014/main" id="{7FC618ED-5A40-47AF-9CD0-3F9ED5B7A8B3}"/>
              </a:ext>
            </a:extLst>
          </p:cNvPr>
          <p:cNvSpPr>
            <a:spLocks/>
          </p:cNvSpPr>
          <p:nvPr/>
        </p:nvSpPr>
        <p:spPr bwMode="auto">
          <a:xfrm>
            <a:off x="9604143" y="4109751"/>
            <a:ext cx="0" cy="1539"/>
          </a:xfrm>
          <a:custGeom>
            <a:avLst/>
            <a:gdLst>
              <a:gd name="T0" fmla="*/ 0 h 2"/>
              <a:gd name="T1" fmla="*/ 2 h 2"/>
              <a:gd name="T2" fmla="*/ 2 h 2"/>
              <a:gd name="T3" fmla="*/ 0 h 2"/>
            </a:gdLst>
            <a:ahLst/>
            <a:cxnLst>
              <a:cxn ang="0">
                <a:pos x="0" y="T0"/>
              </a:cxn>
              <a:cxn ang="0">
                <a:pos x="0" y="T1"/>
              </a:cxn>
              <a:cxn ang="0">
                <a:pos x="0" y="T2"/>
              </a:cxn>
              <a:cxn ang="0">
                <a:pos x="0" y="T3"/>
              </a:cxn>
            </a:cxnLst>
            <a:rect l="0" t="0" r="r" b="b"/>
            <a:pathLst>
              <a:path h="2">
                <a:moveTo>
                  <a:pt x="0" y="0"/>
                </a:moveTo>
                <a:lnTo>
                  <a:pt x="0" y="2"/>
                </a:lnTo>
                <a:lnTo>
                  <a:pt x="0"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89" name="Freeform 148">
            <a:extLst>
              <a:ext uri="{FF2B5EF4-FFF2-40B4-BE49-F238E27FC236}">
                <a16:creationId xmlns:a16="http://schemas.microsoft.com/office/drawing/2014/main" id="{036BCDE1-DAB9-40CB-95C0-83B22334B251}"/>
              </a:ext>
            </a:extLst>
          </p:cNvPr>
          <p:cNvSpPr>
            <a:spLocks/>
          </p:cNvSpPr>
          <p:nvPr/>
        </p:nvSpPr>
        <p:spPr bwMode="auto">
          <a:xfrm>
            <a:off x="9575674" y="4089746"/>
            <a:ext cx="28469" cy="23082"/>
          </a:xfrm>
          <a:custGeom>
            <a:avLst/>
            <a:gdLst>
              <a:gd name="T0" fmla="*/ 2 w 37"/>
              <a:gd name="T1" fmla="*/ 0 h 30"/>
              <a:gd name="T2" fmla="*/ 0 w 37"/>
              <a:gd name="T3" fmla="*/ 2 h 30"/>
              <a:gd name="T4" fmla="*/ 35 w 37"/>
              <a:gd name="T5" fmla="*/ 30 h 30"/>
              <a:gd name="T6" fmla="*/ 37 w 37"/>
              <a:gd name="T7" fmla="*/ 28 h 30"/>
              <a:gd name="T8" fmla="*/ 37 w 37"/>
              <a:gd name="T9" fmla="*/ 26 h 30"/>
              <a:gd name="T10" fmla="*/ 2 w 37"/>
              <a:gd name="T11" fmla="*/ 0 h 30"/>
            </a:gdLst>
            <a:ahLst/>
            <a:cxnLst>
              <a:cxn ang="0">
                <a:pos x="T0" y="T1"/>
              </a:cxn>
              <a:cxn ang="0">
                <a:pos x="T2" y="T3"/>
              </a:cxn>
              <a:cxn ang="0">
                <a:pos x="T4" y="T5"/>
              </a:cxn>
              <a:cxn ang="0">
                <a:pos x="T6" y="T7"/>
              </a:cxn>
              <a:cxn ang="0">
                <a:pos x="T8" y="T9"/>
              </a:cxn>
              <a:cxn ang="0">
                <a:pos x="T10" y="T11"/>
              </a:cxn>
            </a:cxnLst>
            <a:rect l="0" t="0" r="r" b="b"/>
            <a:pathLst>
              <a:path w="37" h="30">
                <a:moveTo>
                  <a:pt x="2" y="0"/>
                </a:moveTo>
                <a:lnTo>
                  <a:pt x="0" y="2"/>
                </a:lnTo>
                <a:lnTo>
                  <a:pt x="35" y="30"/>
                </a:lnTo>
                <a:lnTo>
                  <a:pt x="37" y="28"/>
                </a:lnTo>
                <a:lnTo>
                  <a:pt x="37" y="26"/>
                </a:lnTo>
                <a:lnTo>
                  <a:pt x="2" y="0"/>
                </a:lnTo>
                <a:close/>
              </a:path>
            </a:pathLst>
          </a:custGeom>
          <a:solidFill>
            <a:srgbClr val="5328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90" name="Freeform 149">
            <a:extLst>
              <a:ext uri="{FF2B5EF4-FFF2-40B4-BE49-F238E27FC236}">
                <a16:creationId xmlns:a16="http://schemas.microsoft.com/office/drawing/2014/main" id="{58F45C98-E337-4802-964D-D30105E3B39E}"/>
              </a:ext>
            </a:extLst>
          </p:cNvPr>
          <p:cNvSpPr>
            <a:spLocks/>
          </p:cNvSpPr>
          <p:nvPr/>
        </p:nvSpPr>
        <p:spPr bwMode="auto">
          <a:xfrm>
            <a:off x="9575674" y="4089746"/>
            <a:ext cx="28469" cy="23082"/>
          </a:xfrm>
          <a:custGeom>
            <a:avLst/>
            <a:gdLst>
              <a:gd name="T0" fmla="*/ 2 w 37"/>
              <a:gd name="T1" fmla="*/ 0 h 30"/>
              <a:gd name="T2" fmla="*/ 0 w 37"/>
              <a:gd name="T3" fmla="*/ 2 h 30"/>
              <a:gd name="T4" fmla="*/ 35 w 37"/>
              <a:gd name="T5" fmla="*/ 30 h 30"/>
              <a:gd name="T6" fmla="*/ 37 w 37"/>
              <a:gd name="T7" fmla="*/ 28 h 30"/>
              <a:gd name="T8" fmla="*/ 37 w 37"/>
              <a:gd name="T9" fmla="*/ 26 h 30"/>
              <a:gd name="T10" fmla="*/ 2 w 37"/>
              <a:gd name="T11" fmla="*/ 0 h 30"/>
            </a:gdLst>
            <a:ahLst/>
            <a:cxnLst>
              <a:cxn ang="0">
                <a:pos x="T0" y="T1"/>
              </a:cxn>
              <a:cxn ang="0">
                <a:pos x="T2" y="T3"/>
              </a:cxn>
              <a:cxn ang="0">
                <a:pos x="T4" y="T5"/>
              </a:cxn>
              <a:cxn ang="0">
                <a:pos x="T6" y="T7"/>
              </a:cxn>
              <a:cxn ang="0">
                <a:pos x="T8" y="T9"/>
              </a:cxn>
              <a:cxn ang="0">
                <a:pos x="T10" y="T11"/>
              </a:cxn>
            </a:cxnLst>
            <a:rect l="0" t="0" r="r" b="b"/>
            <a:pathLst>
              <a:path w="37" h="30">
                <a:moveTo>
                  <a:pt x="2" y="0"/>
                </a:moveTo>
                <a:lnTo>
                  <a:pt x="0" y="2"/>
                </a:lnTo>
                <a:lnTo>
                  <a:pt x="35" y="30"/>
                </a:lnTo>
                <a:lnTo>
                  <a:pt x="37" y="28"/>
                </a:lnTo>
                <a:lnTo>
                  <a:pt x="37" y="26"/>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91" name="Freeform 150">
            <a:extLst>
              <a:ext uri="{FF2B5EF4-FFF2-40B4-BE49-F238E27FC236}">
                <a16:creationId xmlns:a16="http://schemas.microsoft.com/office/drawing/2014/main" id="{C80D9649-2B4E-4CA2-92FF-899017C61AAF}"/>
              </a:ext>
            </a:extLst>
          </p:cNvPr>
          <p:cNvSpPr>
            <a:spLocks/>
          </p:cNvSpPr>
          <p:nvPr/>
        </p:nvSpPr>
        <p:spPr bwMode="auto">
          <a:xfrm>
            <a:off x="11014488" y="3611937"/>
            <a:ext cx="735564" cy="460882"/>
          </a:xfrm>
          <a:custGeom>
            <a:avLst/>
            <a:gdLst>
              <a:gd name="T0" fmla="*/ 445 w 467"/>
              <a:gd name="T1" fmla="*/ 0 h 294"/>
              <a:gd name="T2" fmla="*/ 22 w 467"/>
              <a:gd name="T3" fmla="*/ 0 h 294"/>
              <a:gd name="T4" fmla="*/ 0 w 467"/>
              <a:gd name="T5" fmla="*/ 22 h 294"/>
              <a:gd name="T6" fmla="*/ 0 w 467"/>
              <a:gd name="T7" fmla="*/ 272 h 294"/>
              <a:gd name="T8" fmla="*/ 22 w 467"/>
              <a:gd name="T9" fmla="*/ 294 h 294"/>
              <a:gd name="T10" fmla="*/ 445 w 467"/>
              <a:gd name="T11" fmla="*/ 294 h 294"/>
              <a:gd name="T12" fmla="*/ 467 w 467"/>
              <a:gd name="T13" fmla="*/ 272 h 294"/>
              <a:gd name="T14" fmla="*/ 467 w 467"/>
              <a:gd name="T15" fmla="*/ 22 h 294"/>
              <a:gd name="T16" fmla="*/ 445 w 467"/>
              <a:gd name="T1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294">
                <a:moveTo>
                  <a:pt x="445" y="0"/>
                </a:moveTo>
                <a:cubicBezTo>
                  <a:pt x="22" y="0"/>
                  <a:pt x="22" y="0"/>
                  <a:pt x="22" y="0"/>
                </a:cubicBezTo>
                <a:cubicBezTo>
                  <a:pt x="10" y="0"/>
                  <a:pt x="0" y="10"/>
                  <a:pt x="0" y="22"/>
                </a:cubicBezTo>
                <a:cubicBezTo>
                  <a:pt x="0" y="272"/>
                  <a:pt x="0" y="272"/>
                  <a:pt x="0" y="272"/>
                </a:cubicBezTo>
                <a:cubicBezTo>
                  <a:pt x="0" y="284"/>
                  <a:pt x="10" y="294"/>
                  <a:pt x="22" y="294"/>
                </a:cubicBezTo>
                <a:cubicBezTo>
                  <a:pt x="445" y="294"/>
                  <a:pt x="445" y="294"/>
                  <a:pt x="445" y="294"/>
                </a:cubicBezTo>
                <a:cubicBezTo>
                  <a:pt x="458" y="294"/>
                  <a:pt x="467" y="284"/>
                  <a:pt x="467" y="272"/>
                </a:cubicBezTo>
                <a:cubicBezTo>
                  <a:pt x="467" y="22"/>
                  <a:pt x="467" y="22"/>
                  <a:pt x="467" y="22"/>
                </a:cubicBezTo>
                <a:cubicBezTo>
                  <a:pt x="467" y="10"/>
                  <a:pt x="458" y="0"/>
                  <a:pt x="445" y="0"/>
                </a:cubicBezTo>
                <a:close/>
              </a:path>
            </a:pathLst>
          </a:custGeom>
          <a:solidFill>
            <a:srgbClr val="D6D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92" name="Freeform 151">
            <a:extLst>
              <a:ext uri="{FF2B5EF4-FFF2-40B4-BE49-F238E27FC236}">
                <a16:creationId xmlns:a16="http://schemas.microsoft.com/office/drawing/2014/main" id="{7F9E60EB-9F3E-4A1B-82D2-B785449770BA}"/>
              </a:ext>
            </a:extLst>
          </p:cNvPr>
          <p:cNvSpPr>
            <a:spLocks/>
          </p:cNvSpPr>
          <p:nvPr/>
        </p:nvSpPr>
        <p:spPr bwMode="auto">
          <a:xfrm>
            <a:off x="11685422" y="3611937"/>
            <a:ext cx="64631" cy="460882"/>
          </a:xfrm>
          <a:custGeom>
            <a:avLst/>
            <a:gdLst>
              <a:gd name="T0" fmla="*/ 22 w 41"/>
              <a:gd name="T1" fmla="*/ 272 h 294"/>
              <a:gd name="T2" fmla="*/ 22 w 41"/>
              <a:gd name="T3" fmla="*/ 22 h 294"/>
              <a:gd name="T4" fmla="*/ 0 w 41"/>
              <a:gd name="T5" fmla="*/ 0 h 294"/>
              <a:gd name="T6" fmla="*/ 19 w 41"/>
              <a:gd name="T7" fmla="*/ 0 h 294"/>
              <a:gd name="T8" fmla="*/ 41 w 41"/>
              <a:gd name="T9" fmla="*/ 22 h 294"/>
              <a:gd name="T10" fmla="*/ 41 w 41"/>
              <a:gd name="T11" fmla="*/ 272 h 294"/>
              <a:gd name="T12" fmla="*/ 19 w 41"/>
              <a:gd name="T13" fmla="*/ 294 h 294"/>
              <a:gd name="T14" fmla="*/ 0 w 41"/>
              <a:gd name="T15" fmla="*/ 294 h 294"/>
              <a:gd name="T16" fmla="*/ 22 w 41"/>
              <a:gd name="T17" fmla="*/ 272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94">
                <a:moveTo>
                  <a:pt x="22" y="272"/>
                </a:moveTo>
                <a:cubicBezTo>
                  <a:pt x="22" y="22"/>
                  <a:pt x="22" y="22"/>
                  <a:pt x="22" y="22"/>
                </a:cubicBezTo>
                <a:cubicBezTo>
                  <a:pt x="22" y="10"/>
                  <a:pt x="12" y="0"/>
                  <a:pt x="0" y="0"/>
                </a:cubicBezTo>
                <a:cubicBezTo>
                  <a:pt x="19" y="0"/>
                  <a:pt x="19" y="0"/>
                  <a:pt x="19" y="0"/>
                </a:cubicBezTo>
                <a:cubicBezTo>
                  <a:pt x="32" y="0"/>
                  <a:pt x="41" y="10"/>
                  <a:pt x="41" y="22"/>
                </a:cubicBezTo>
                <a:cubicBezTo>
                  <a:pt x="41" y="272"/>
                  <a:pt x="41" y="272"/>
                  <a:pt x="41" y="272"/>
                </a:cubicBezTo>
                <a:cubicBezTo>
                  <a:pt x="41" y="284"/>
                  <a:pt x="32" y="294"/>
                  <a:pt x="19" y="294"/>
                </a:cubicBezTo>
                <a:cubicBezTo>
                  <a:pt x="0" y="294"/>
                  <a:pt x="0" y="294"/>
                  <a:pt x="0" y="294"/>
                </a:cubicBezTo>
                <a:cubicBezTo>
                  <a:pt x="12" y="294"/>
                  <a:pt x="22" y="284"/>
                  <a:pt x="22" y="272"/>
                </a:cubicBezTo>
                <a:close/>
              </a:path>
            </a:pathLst>
          </a:custGeom>
          <a:solidFill>
            <a:srgbClr val="B5B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93" name="Rectangle 192">
            <a:extLst>
              <a:ext uri="{FF2B5EF4-FFF2-40B4-BE49-F238E27FC236}">
                <a16:creationId xmlns:a16="http://schemas.microsoft.com/office/drawing/2014/main" id="{E15F35B3-5297-4829-96C8-004B87FD9CEC}"/>
              </a:ext>
            </a:extLst>
          </p:cNvPr>
          <p:cNvSpPr>
            <a:spLocks noChangeArrowheads="1"/>
          </p:cNvSpPr>
          <p:nvPr/>
        </p:nvSpPr>
        <p:spPr bwMode="auto">
          <a:xfrm>
            <a:off x="11014488" y="4035117"/>
            <a:ext cx="735564" cy="37702"/>
          </a:xfrm>
          <a:prstGeom prst="rect">
            <a:avLst/>
          </a:prstGeom>
          <a:solidFill>
            <a:srgbClr val="70707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94" name="Rectangle 193">
            <a:extLst>
              <a:ext uri="{FF2B5EF4-FFF2-40B4-BE49-F238E27FC236}">
                <a16:creationId xmlns:a16="http://schemas.microsoft.com/office/drawing/2014/main" id="{CBC53E55-8796-4924-8119-7652B6EE59E4}"/>
              </a:ext>
            </a:extLst>
          </p:cNvPr>
          <p:cNvSpPr>
            <a:spLocks noChangeArrowheads="1"/>
          </p:cNvSpPr>
          <p:nvPr/>
        </p:nvSpPr>
        <p:spPr bwMode="auto">
          <a:xfrm>
            <a:off x="11354572" y="3814295"/>
            <a:ext cx="26930" cy="26160"/>
          </a:xfrm>
          <a:prstGeom prst="rect">
            <a:avLst/>
          </a:prstGeom>
          <a:solidFill>
            <a:srgbClr val="B5B5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95" name="Rectangle 194">
            <a:extLst>
              <a:ext uri="{FF2B5EF4-FFF2-40B4-BE49-F238E27FC236}">
                <a16:creationId xmlns:a16="http://schemas.microsoft.com/office/drawing/2014/main" id="{9DD4ECA2-6575-4356-A5D2-B0AB7E51307C}"/>
              </a:ext>
            </a:extLst>
          </p:cNvPr>
          <p:cNvSpPr>
            <a:spLocks noChangeArrowheads="1"/>
          </p:cNvSpPr>
          <p:nvPr/>
        </p:nvSpPr>
        <p:spPr bwMode="auto">
          <a:xfrm>
            <a:off x="11384579" y="3814295"/>
            <a:ext cx="25391" cy="26160"/>
          </a:xfrm>
          <a:prstGeom prst="rect">
            <a:avLst/>
          </a:prstGeom>
          <a:solidFill>
            <a:srgbClr val="B5B5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96" name="Rectangle 195">
            <a:extLst>
              <a:ext uri="{FF2B5EF4-FFF2-40B4-BE49-F238E27FC236}">
                <a16:creationId xmlns:a16="http://schemas.microsoft.com/office/drawing/2014/main" id="{BA6F5A11-8136-462F-8CC8-F9B5AFCBC9CB}"/>
              </a:ext>
            </a:extLst>
          </p:cNvPr>
          <p:cNvSpPr>
            <a:spLocks noChangeArrowheads="1"/>
          </p:cNvSpPr>
          <p:nvPr/>
        </p:nvSpPr>
        <p:spPr bwMode="auto">
          <a:xfrm>
            <a:off x="11354572" y="3843532"/>
            <a:ext cx="26930" cy="26930"/>
          </a:xfrm>
          <a:prstGeom prst="rect">
            <a:avLst/>
          </a:prstGeom>
          <a:solidFill>
            <a:srgbClr val="B5B5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97" name="Rectangle 196">
            <a:extLst>
              <a:ext uri="{FF2B5EF4-FFF2-40B4-BE49-F238E27FC236}">
                <a16:creationId xmlns:a16="http://schemas.microsoft.com/office/drawing/2014/main" id="{BCA092DE-01B0-4DDF-A074-174C2AA02BE9}"/>
              </a:ext>
            </a:extLst>
          </p:cNvPr>
          <p:cNvSpPr>
            <a:spLocks noChangeArrowheads="1"/>
          </p:cNvSpPr>
          <p:nvPr/>
        </p:nvSpPr>
        <p:spPr bwMode="auto">
          <a:xfrm>
            <a:off x="11384579" y="3843532"/>
            <a:ext cx="25391" cy="26930"/>
          </a:xfrm>
          <a:prstGeom prst="rect">
            <a:avLst/>
          </a:prstGeom>
          <a:solidFill>
            <a:srgbClr val="B5B5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98" name="Freeform 157">
            <a:extLst>
              <a:ext uri="{FF2B5EF4-FFF2-40B4-BE49-F238E27FC236}">
                <a16:creationId xmlns:a16="http://schemas.microsoft.com/office/drawing/2014/main" id="{8E8C7DC8-0920-42C3-92C8-B97189B14DD5}"/>
              </a:ext>
            </a:extLst>
          </p:cNvPr>
          <p:cNvSpPr>
            <a:spLocks/>
          </p:cNvSpPr>
          <p:nvPr/>
        </p:nvSpPr>
        <p:spPr bwMode="auto">
          <a:xfrm>
            <a:off x="8843957" y="2951006"/>
            <a:ext cx="543210" cy="370091"/>
          </a:xfrm>
          <a:custGeom>
            <a:avLst/>
            <a:gdLst>
              <a:gd name="T0" fmla="*/ 331 w 345"/>
              <a:gd name="T1" fmla="*/ 31 h 236"/>
              <a:gd name="T2" fmla="*/ 35 w 345"/>
              <a:gd name="T3" fmla="*/ 1 h 236"/>
              <a:gd name="T4" fmla="*/ 18 w 345"/>
              <a:gd name="T5" fmla="*/ 15 h 236"/>
              <a:gd name="T6" fmla="*/ 1 w 345"/>
              <a:gd name="T7" fmla="*/ 189 h 236"/>
              <a:gd name="T8" fmla="*/ 15 w 345"/>
              <a:gd name="T9" fmla="*/ 206 h 236"/>
              <a:gd name="T10" fmla="*/ 310 w 345"/>
              <a:gd name="T11" fmla="*/ 235 h 236"/>
              <a:gd name="T12" fmla="*/ 327 w 345"/>
              <a:gd name="T13" fmla="*/ 222 h 236"/>
              <a:gd name="T14" fmla="*/ 344 w 345"/>
              <a:gd name="T15" fmla="*/ 48 h 236"/>
              <a:gd name="T16" fmla="*/ 331 w 345"/>
              <a:gd name="T17" fmla="*/ 31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5" h="236">
                <a:moveTo>
                  <a:pt x="331" y="31"/>
                </a:moveTo>
                <a:cubicBezTo>
                  <a:pt x="35" y="1"/>
                  <a:pt x="35" y="1"/>
                  <a:pt x="35" y="1"/>
                </a:cubicBezTo>
                <a:cubicBezTo>
                  <a:pt x="27" y="0"/>
                  <a:pt x="19" y="6"/>
                  <a:pt x="18" y="15"/>
                </a:cubicBezTo>
                <a:cubicBezTo>
                  <a:pt x="1" y="189"/>
                  <a:pt x="1" y="189"/>
                  <a:pt x="1" y="189"/>
                </a:cubicBezTo>
                <a:cubicBezTo>
                  <a:pt x="0" y="197"/>
                  <a:pt x="6" y="205"/>
                  <a:pt x="15" y="206"/>
                </a:cubicBezTo>
                <a:cubicBezTo>
                  <a:pt x="310" y="235"/>
                  <a:pt x="310" y="235"/>
                  <a:pt x="310" y="235"/>
                </a:cubicBezTo>
                <a:cubicBezTo>
                  <a:pt x="318" y="236"/>
                  <a:pt x="326" y="230"/>
                  <a:pt x="327" y="222"/>
                </a:cubicBezTo>
                <a:cubicBezTo>
                  <a:pt x="344" y="48"/>
                  <a:pt x="344" y="48"/>
                  <a:pt x="344" y="48"/>
                </a:cubicBezTo>
                <a:cubicBezTo>
                  <a:pt x="345" y="39"/>
                  <a:pt x="339" y="31"/>
                  <a:pt x="331" y="31"/>
                </a:cubicBezTo>
                <a:close/>
              </a:path>
            </a:pathLst>
          </a:custGeom>
          <a:solidFill>
            <a:srgbClr val="D6D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99" name="Freeform 158">
            <a:extLst>
              <a:ext uri="{FF2B5EF4-FFF2-40B4-BE49-F238E27FC236}">
                <a16:creationId xmlns:a16="http://schemas.microsoft.com/office/drawing/2014/main" id="{1412DEA4-D926-4414-B87E-1359FBA02D95}"/>
              </a:ext>
            </a:extLst>
          </p:cNvPr>
          <p:cNvSpPr>
            <a:spLocks/>
          </p:cNvSpPr>
          <p:nvPr/>
        </p:nvSpPr>
        <p:spPr bwMode="auto">
          <a:xfrm>
            <a:off x="9310226" y="2996402"/>
            <a:ext cx="76942" cy="324695"/>
          </a:xfrm>
          <a:custGeom>
            <a:avLst/>
            <a:gdLst>
              <a:gd name="T0" fmla="*/ 17 w 49"/>
              <a:gd name="T1" fmla="*/ 191 h 207"/>
              <a:gd name="T2" fmla="*/ 35 w 49"/>
              <a:gd name="T3" fmla="*/ 17 h 207"/>
              <a:gd name="T4" fmla="*/ 21 w 49"/>
              <a:gd name="T5" fmla="*/ 0 h 207"/>
              <a:gd name="T6" fmla="*/ 35 w 49"/>
              <a:gd name="T7" fmla="*/ 2 h 207"/>
              <a:gd name="T8" fmla="*/ 48 w 49"/>
              <a:gd name="T9" fmla="*/ 19 h 207"/>
              <a:gd name="T10" fmla="*/ 31 w 49"/>
              <a:gd name="T11" fmla="*/ 193 h 207"/>
              <a:gd name="T12" fmla="*/ 14 w 49"/>
              <a:gd name="T13" fmla="*/ 206 h 207"/>
              <a:gd name="T14" fmla="*/ 0 w 49"/>
              <a:gd name="T15" fmla="*/ 205 h 207"/>
              <a:gd name="T16" fmla="*/ 17 w 49"/>
              <a:gd name="T17" fmla="*/ 191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07">
                <a:moveTo>
                  <a:pt x="17" y="191"/>
                </a:moveTo>
                <a:cubicBezTo>
                  <a:pt x="35" y="17"/>
                  <a:pt x="35" y="17"/>
                  <a:pt x="35" y="17"/>
                </a:cubicBezTo>
                <a:cubicBezTo>
                  <a:pt x="36" y="9"/>
                  <a:pt x="30" y="1"/>
                  <a:pt x="21" y="0"/>
                </a:cubicBezTo>
                <a:cubicBezTo>
                  <a:pt x="35" y="2"/>
                  <a:pt x="35" y="2"/>
                  <a:pt x="35" y="2"/>
                </a:cubicBezTo>
                <a:cubicBezTo>
                  <a:pt x="43" y="2"/>
                  <a:pt x="49" y="10"/>
                  <a:pt x="48" y="19"/>
                </a:cubicBezTo>
                <a:cubicBezTo>
                  <a:pt x="31" y="193"/>
                  <a:pt x="31" y="193"/>
                  <a:pt x="31" y="193"/>
                </a:cubicBezTo>
                <a:cubicBezTo>
                  <a:pt x="30" y="201"/>
                  <a:pt x="22" y="207"/>
                  <a:pt x="14" y="206"/>
                </a:cubicBezTo>
                <a:cubicBezTo>
                  <a:pt x="0" y="205"/>
                  <a:pt x="0" y="205"/>
                  <a:pt x="0" y="205"/>
                </a:cubicBezTo>
                <a:cubicBezTo>
                  <a:pt x="9" y="206"/>
                  <a:pt x="16" y="200"/>
                  <a:pt x="17" y="191"/>
                </a:cubicBezTo>
                <a:close/>
              </a:path>
            </a:pathLst>
          </a:custGeom>
          <a:solidFill>
            <a:srgbClr val="B5B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00" name="Freeform 159">
            <a:extLst>
              <a:ext uri="{FF2B5EF4-FFF2-40B4-BE49-F238E27FC236}">
                <a16:creationId xmlns:a16="http://schemas.microsoft.com/office/drawing/2014/main" id="{C97007F7-D644-4C8F-AFE8-CEC3EAFEBCB1}"/>
              </a:ext>
            </a:extLst>
          </p:cNvPr>
          <p:cNvSpPr>
            <a:spLocks/>
          </p:cNvSpPr>
          <p:nvPr/>
        </p:nvSpPr>
        <p:spPr bwMode="auto">
          <a:xfrm>
            <a:off x="8842419" y="3244155"/>
            <a:ext cx="516281" cy="78480"/>
          </a:xfrm>
          <a:custGeom>
            <a:avLst/>
            <a:gdLst>
              <a:gd name="T0" fmla="*/ 4 w 671"/>
              <a:gd name="T1" fmla="*/ 0 h 102"/>
              <a:gd name="T2" fmla="*/ 671 w 671"/>
              <a:gd name="T3" fmla="*/ 67 h 102"/>
              <a:gd name="T4" fmla="*/ 667 w 671"/>
              <a:gd name="T5" fmla="*/ 102 h 102"/>
              <a:gd name="T6" fmla="*/ 0 w 671"/>
              <a:gd name="T7" fmla="*/ 35 h 102"/>
              <a:gd name="T8" fmla="*/ 4 w 671"/>
              <a:gd name="T9" fmla="*/ 0 h 102"/>
            </a:gdLst>
            <a:ahLst/>
            <a:cxnLst>
              <a:cxn ang="0">
                <a:pos x="T0" y="T1"/>
              </a:cxn>
              <a:cxn ang="0">
                <a:pos x="T2" y="T3"/>
              </a:cxn>
              <a:cxn ang="0">
                <a:pos x="T4" y="T5"/>
              </a:cxn>
              <a:cxn ang="0">
                <a:pos x="T6" y="T7"/>
              </a:cxn>
              <a:cxn ang="0">
                <a:pos x="T8" y="T9"/>
              </a:cxn>
            </a:cxnLst>
            <a:rect l="0" t="0" r="r" b="b"/>
            <a:pathLst>
              <a:path w="671" h="102">
                <a:moveTo>
                  <a:pt x="4" y="0"/>
                </a:moveTo>
                <a:lnTo>
                  <a:pt x="671" y="67"/>
                </a:lnTo>
                <a:lnTo>
                  <a:pt x="667" y="102"/>
                </a:lnTo>
                <a:lnTo>
                  <a:pt x="0" y="35"/>
                </a:lnTo>
                <a:lnTo>
                  <a:pt x="4" y="0"/>
                </a:lnTo>
                <a:close/>
              </a:path>
            </a:pathLst>
          </a:custGeom>
          <a:solidFill>
            <a:srgbClr val="7070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01" name="Freeform 160">
            <a:extLst>
              <a:ext uri="{FF2B5EF4-FFF2-40B4-BE49-F238E27FC236}">
                <a16:creationId xmlns:a16="http://schemas.microsoft.com/office/drawing/2014/main" id="{F70B258E-5D0C-4D01-8C03-BD6A87FB0DF6}"/>
              </a:ext>
            </a:extLst>
          </p:cNvPr>
          <p:cNvSpPr>
            <a:spLocks/>
          </p:cNvSpPr>
          <p:nvPr/>
        </p:nvSpPr>
        <p:spPr bwMode="auto">
          <a:xfrm>
            <a:off x="9095558" y="3115661"/>
            <a:ext cx="20774" cy="18466"/>
          </a:xfrm>
          <a:custGeom>
            <a:avLst/>
            <a:gdLst>
              <a:gd name="T0" fmla="*/ 0 w 27"/>
              <a:gd name="T1" fmla="*/ 22 h 24"/>
              <a:gd name="T2" fmla="*/ 25 w 27"/>
              <a:gd name="T3" fmla="*/ 24 h 24"/>
              <a:gd name="T4" fmla="*/ 27 w 27"/>
              <a:gd name="T5" fmla="*/ 2 h 24"/>
              <a:gd name="T6" fmla="*/ 2 w 27"/>
              <a:gd name="T7" fmla="*/ 0 h 24"/>
              <a:gd name="T8" fmla="*/ 0 w 27"/>
              <a:gd name="T9" fmla="*/ 22 h 24"/>
            </a:gdLst>
            <a:ahLst/>
            <a:cxnLst>
              <a:cxn ang="0">
                <a:pos x="T0" y="T1"/>
              </a:cxn>
              <a:cxn ang="0">
                <a:pos x="T2" y="T3"/>
              </a:cxn>
              <a:cxn ang="0">
                <a:pos x="T4" y="T5"/>
              </a:cxn>
              <a:cxn ang="0">
                <a:pos x="T6" y="T7"/>
              </a:cxn>
              <a:cxn ang="0">
                <a:pos x="T8" y="T9"/>
              </a:cxn>
            </a:cxnLst>
            <a:rect l="0" t="0" r="r" b="b"/>
            <a:pathLst>
              <a:path w="27" h="24">
                <a:moveTo>
                  <a:pt x="0" y="22"/>
                </a:moveTo>
                <a:lnTo>
                  <a:pt x="25" y="24"/>
                </a:lnTo>
                <a:lnTo>
                  <a:pt x="27" y="2"/>
                </a:lnTo>
                <a:lnTo>
                  <a:pt x="2" y="0"/>
                </a:lnTo>
                <a:lnTo>
                  <a:pt x="0" y="22"/>
                </a:lnTo>
                <a:close/>
              </a:path>
            </a:pathLst>
          </a:custGeom>
          <a:solidFill>
            <a:srgbClr val="B5B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02" name="Freeform 161">
            <a:extLst>
              <a:ext uri="{FF2B5EF4-FFF2-40B4-BE49-F238E27FC236}">
                <a16:creationId xmlns:a16="http://schemas.microsoft.com/office/drawing/2014/main" id="{D74440F4-D7AC-4844-9CFA-AAF4FAC38C9F}"/>
              </a:ext>
            </a:extLst>
          </p:cNvPr>
          <p:cNvSpPr>
            <a:spLocks/>
          </p:cNvSpPr>
          <p:nvPr/>
        </p:nvSpPr>
        <p:spPr bwMode="auto">
          <a:xfrm>
            <a:off x="9116332" y="3117201"/>
            <a:ext cx="20774" cy="20774"/>
          </a:xfrm>
          <a:custGeom>
            <a:avLst/>
            <a:gdLst>
              <a:gd name="T0" fmla="*/ 0 w 27"/>
              <a:gd name="T1" fmla="*/ 24 h 27"/>
              <a:gd name="T2" fmla="*/ 25 w 27"/>
              <a:gd name="T3" fmla="*/ 27 h 27"/>
              <a:gd name="T4" fmla="*/ 27 w 27"/>
              <a:gd name="T5" fmla="*/ 2 h 27"/>
              <a:gd name="T6" fmla="*/ 2 w 27"/>
              <a:gd name="T7" fmla="*/ 0 h 27"/>
              <a:gd name="T8" fmla="*/ 0 w 27"/>
              <a:gd name="T9" fmla="*/ 24 h 27"/>
            </a:gdLst>
            <a:ahLst/>
            <a:cxnLst>
              <a:cxn ang="0">
                <a:pos x="T0" y="T1"/>
              </a:cxn>
              <a:cxn ang="0">
                <a:pos x="T2" y="T3"/>
              </a:cxn>
              <a:cxn ang="0">
                <a:pos x="T4" y="T5"/>
              </a:cxn>
              <a:cxn ang="0">
                <a:pos x="T6" y="T7"/>
              </a:cxn>
              <a:cxn ang="0">
                <a:pos x="T8" y="T9"/>
              </a:cxn>
            </a:cxnLst>
            <a:rect l="0" t="0" r="r" b="b"/>
            <a:pathLst>
              <a:path w="27" h="27">
                <a:moveTo>
                  <a:pt x="0" y="24"/>
                </a:moveTo>
                <a:lnTo>
                  <a:pt x="25" y="27"/>
                </a:lnTo>
                <a:lnTo>
                  <a:pt x="27" y="2"/>
                </a:lnTo>
                <a:lnTo>
                  <a:pt x="2" y="0"/>
                </a:lnTo>
                <a:lnTo>
                  <a:pt x="0" y="24"/>
                </a:lnTo>
                <a:close/>
              </a:path>
            </a:pathLst>
          </a:custGeom>
          <a:solidFill>
            <a:srgbClr val="B5B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03" name="Freeform 162">
            <a:extLst>
              <a:ext uri="{FF2B5EF4-FFF2-40B4-BE49-F238E27FC236}">
                <a16:creationId xmlns:a16="http://schemas.microsoft.com/office/drawing/2014/main" id="{EE30A812-0A34-4B36-AABE-89E08B802A17}"/>
              </a:ext>
            </a:extLst>
          </p:cNvPr>
          <p:cNvSpPr>
            <a:spLocks/>
          </p:cNvSpPr>
          <p:nvPr/>
        </p:nvSpPr>
        <p:spPr bwMode="auto">
          <a:xfrm>
            <a:off x="9094019" y="3134129"/>
            <a:ext cx="20774" cy="20774"/>
          </a:xfrm>
          <a:custGeom>
            <a:avLst/>
            <a:gdLst>
              <a:gd name="T0" fmla="*/ 0 w 27"/>
              <a:gd name="T1" fmla="*/ 25 h 27"/>
              <a:gd name="T2" fmla="*/ 25 w 27"/>
              <a:gd name="T3" fmla="*/ 27 h 27"/>
              <a:gd name="T4" fmla="*/ 27 w 27"/>
              <a:gd name="T5" fmla="*/ 5 h 27"/>
              <a:gd name="T6" fmla="*/ 2 w 27"/>
              <a:gd name="T7" fmla="*/ 0 h 27"/>
              <a:gd name="T8" fmla="*/ 0 w 27"/>
              <a:gd name="T9" fmla="*/ 25 h 27"/>
            </a:gdLst>
            <a:ahLst/>
            <a:cxnLst>
              <a:cxn ang="0">
                <a:pos x="T0" y="T1"/>
              </a:cxn>
              <a:cxn ang="0">
                <a:pos x="T2" y="T3"/>
              </a:cxn>
              <a:cxn ang="0">
                <a:pos x="T4" y="T5"/>
              </a:cxn>
              <a:cxn ang="0">
                <a:pos x="T6" y="T7"/>
              </a:cxn>
              <a:cxn ang="0">
                <a:pos x="T8" y="T9"/>
              </a:cxn>
            </a:cxnLst>
            <a:rect l="0" t="0" r="r" b="b"/>
            <a:pathLst>
              <a:path w="27" h="27">
                <a:moveTo>
                  <a:pt x="0" y="25"/>
                </a:moveTo>
                <a:lnTo>
                  <a:pt x="25" y="27"/>
                </a:lnTo>
                <a:lnTo>
                  <a:pt x="27" y="5"/>
                </a:lnTo>
                <a:lnTo>
                  <a:pt x="2" y="0"/>
                </a:lnTo>
                <a:lnTo>
                  <a:pt x="0" y="25"/>
                </a:lnTo>
                <a:close/>
              </a:path>
            </a:pathLst>
          </a:custGeom>
          <a:solidFill>
            <a:srgbClr val="B5B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04" name="Freeform 163">
            <a:extLst>
              <a:ext uri="{FF2B5EF4-FFF2-40B4-BE49-F238E27FC236}">
                <a16:creationId xmlns:a16="http://schemas.microsoft.com/office/drawing/2014/main" id="{D7AC3EF3-B5D3-4615-BE1A-5B3B9BA15652}"/>
              </a:ext>
            </a:extLst>
          </p:cNvPr>
          <p:cNvSpPr>
            <a:spLocks/>
          </p:cNvSpPr>
          <p:nvPr/>
        </p:nvSpPr>
        <p:spPr bwMode="auto">
          <a:xfrm>
            <a:off x="9114794" y="3137975"/>
            <a:ext cx="20774" cy="20005"/>
          </a:xfrm>
          <a:custGeom>
            <a:avLst/>
            <a:gdLst>
              <a:gd name="T0" fmla="*/ 0 w 27"/>
              <a:gd name="T1" fmla="*/ 22 h 26"/>
              <a:gd name="T2" fmla="*/ 24 w 27"/>
              <a:gd name="T3" fmla="*/ 26 h 26"/>
              <a:gd name="T4" fmla="*/ 27 w 27"/>
              <a:gd name="T5" fmla="*/ 2 h 26"/>
              <a:gd name="T6" fmla="*/ 2 w 27"/>
              <a:gd name="T7" fmla="*/ 0 h 26"/>
              <a:gd name="T8" fmla="*/ 0 w 27"/>
              <a:gd name="T9" fmla="*/ 22 h 26"/>
            </a:gdLst>
            <a:ahLst/>
            <a:cxnLst>
              <a:cxn ang="0">
                <a:pos x="T0" y="T1"/>
              </a:cxn>
              <a:cxn ang="0">
                <a:pos x="T2" y="T3"/>
              </a:cxn>
              <a:cxn ang="0">
                <a:pos x="T4" y="T5"/>
              </a:cxn>
              <a:cxn ang="0">
                <a:pos x="T6" y="T7"/>
              </a:cxn>
              <a:cxn ang="0">
                <a:pos x="T8" y="T9"/>
              </a:cxn>
            </a:cxnLst>
            <a:rect l="0" t="0" r="r" b="b"/>
            <a:pathLst>
              <a:path w="27" h="26">
                <a:moveTo>
                  <a:pt x="0" y="22"/>
                </a:moveTo>
                <a:lnTo>
                  <a:pt x="24" y="26"/>
                </a:lnTo>
                <a:lnTo>
                  <a:pt x="27" y="2"/>
                </a:lnTo>
                <a:lnTo>
                  <a:pt x="2" y="0"/>
                </a:lnTo>
                <a:lnTo>
                  <a:pt x="0" y="22"/>
                </a:lnTo>
                <a:close/>
              </a:path>
            </a:pathLst>
          </a:custGeom>
          <a:solidFill>
            <a:srgbClr val="B5B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05" name="Freeform 164">
            <a:extLst>
              <a:ext uri="{FF2B5EF4-FFF2-40B4-BE49-F238E27FC236}">
                <a16:creationId xmlns:a16="http://schemas.microsoft.com/office/drawing/2014/main" id="{7C6E9CB0-91A7-41D5-8403-029E87CB7271}"/>
              </a:ext>
            </a:extLst>
          </p:cNvPr>
          <p:cNvSpPr>
            <a:spLocks/>
          </p:cNvSpPr>
          <p:nvPr/>
        </p:nvSpPr>
        <p:spPr bwMode="auto">
          <a:xfrm>
            <a:off x="8998611" y="3253388"/>
            <a:ext cx="33086" cy="40779"/>
          </a:xfrm>
          <a:custGeom>
            <a:avLst/>
            <a:gdLst>
              <a:gd name="T0" fmla="*/ 0 w 21"/>
              <a:gd name="T1" fmla="*/ 25 h 26"/>
              <a:gd name="T2" fmla="*/ 2 w 21"/>
              <a:gd name="T3" fmla="*/ 9 h 26"/>
              <a:gd name="T4" fmla="*/ 12 w 21"/>
              <a:gd name="T5" fmla="*/ 1 h 26"/>
              <a:gd name="T6" fmla="*/ 21 w 21"/>
              <a:gd name="T7" fmla="*/ 11 h 26"/>
              <a:gd name="T8" fmla="*/ 19 w 21"/>
              <a:gd name="T9" fmla="*/ 26 h 26"/>
              <a:gd name="T10" fmla="*/ 0 w 21"/>
              <a:gd name="T11" fmla="*/ 25 h 26"/>
            </a:gdLst>
            <a:ahLst/>
            <a:cxnLst>
              <a:cxn ang="0">
                <a:pos x="T0" y="T1"/>
              </a:cxn>
              <a:cxn ang="0">
                <a:pos x="T2" y="T3"/>
              </a:cxn>
              <a:cxn ang="0">
                <a:pos x="T4" y="T5"/>
              </a:cxn>
              <a:cxn ang="0">
                <a:pos x="T6" y="T7"/>
              </a:cxn>
              <a:cxn ang="0">
                <a:pos x="T8" y="T9"/>
              </a:cxn>
              <a:cxn ang="0">
                <a:pos x="T10" y="T11"/>
              </a:cxn>
            </a:cxnLst>
            <a:rect l="0" t="0" r="r" b="b"/>
            <a:pathLst>
              <a:path w="21" h="26">
                <a:moveTo>
                  <a:pt x="0" y="25"/>
                </a:moveTo>
                <a:cubicBezTo>
                  <a:pt x="2" y="9"/>
                  <a:pt x="2" y="9"/>
                  <a:pt x="2" y="9"/>
                </a:cubicBezTo>
                <a:cubicBezTo>
                  <a:pt x="2" y="4"/>
                  <a:pt x="7" y="0"/>
                  <a:pt x="12" y="1"/>
                </a:cubicBezTo>
                <a:cubicBezTo>
                  <a:pt x="17" y="1"/>
                  <a:pt x="21" y="6"/>
                  <a:pt x="21" y="11"/>
                </a:cubicBezTo>
                <a:cubicBezTo>
                  <a:pt x="19" y="26"/>
                  <a:pt x="19" y="26"/>
                  <a:pt x="19" y="26"/>
                </a:cubicBezTo>
                <a:lnTo>
                  <a:pt x="0" y="25"/>
                </a:lnTo>
                <a:close/>
              </a:path>
            </a:pathLst>
          </a:custGeom>
          <a:solidFill>
            <a:srgbClr val="F7D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06" name="Freeform 165">
            <a:extLst>
              <a:ext uri="{FF2B5EF4-FFF2-40B4-BE49-F238E27FC236}">
                <a16:creationId xmlns:a16="http://schemas.microsoft.com/office/drawing/2014/main" id="{D5180B2F-1CBC-46A9-AE2D-56239E8836CA}"/>
              </a:ext>
            </a:extLst>
          </p:cNvPr>
          <p:cNvSpPr>
            <a:spLocks/>
          </p:cNvSpPr>
          <p:nvPr/>
        </p:nvSpPr>
        <p:spPr bwMode="auto">
          <a:xfrm>
            <a:off x="8970142" y="3239538"/>
            <a:ext cx="33086" cy="53090"/>
          </a:xfrm>
          <a:custGeom>
            <a:avLst/>
            <a:gdLst>
              <a:gd name="T0" fmla="*/ 0 w 21"/>
              <a:gd name="T1" fmla="*/ 32 h 34"/>
              <a:gd name="T2" fmla="*/ 2 w 21"/>
              <a:gd name="T3" fmla="*/ 9 h 34"/>
              <a:gd name="T4" fmla="*/ 12 w 21"/>
              <a:gd name="T5" fmla="*/ 1 h 34"/>
              <a:gd name="T6" fmla="*/ 21 w 21"/>
              <a:gd name="T7" fmla="*/ 11 h 34"/>
              <a:gd name="T8" fmla="*/ 18 w 21"/>
              <a:gd name="T9" fmla="*/ 34 h 34"/>
              <a:gd name="T10" fmla="*/ 0 w 21"/>
              <a:gd name="T11" fmla="*/ 32 h 34"/>
            </a:gdLst>
            <a:ahLst/>
            <a:cxnLst>
              <a:cxn ang="0">
                <a:pos x="T0" y="T1"/>
              </a:cxn>
              <a:cxn ang="0">
                <a:pos x="T2" y="T3"/>
              </a:cxn>
              <a:cxn ang="0">
                <a:pos x="T4" y="T5"/>
              </a:cxn>
              <a:cxn ang="0">
                <a:pos x="T6" y="T7"/>
              </a:cxn>
              <a:cxn ang="0">
                <a:pos x="T8" y="T9"/>
              </a:cxn>
              <a:cxn ang="0">
                <a:pos x="T10" y="T11"/>
              </a:cxn>
            </a:cxnLst>
            <a:rect l="0" t="0" r="r" b="b"/>
            <a:pathLst>
              <a:path w="21" h="34">
                <a:moveTo>
                  <a:pt x="0" y="32"/>
                </a:moveTo>
                <a:cubicBezTo>
                  <a:pt x="2" y="9"/>
                  <a:pt x="2" y="9"/>
                  <a:pt x="2" y="9"/>
                </a:cubicBezTo>
                <a:cubicBezTo>
                  <a:pt x="2" y="4"/>
                  <a:pt x="7" y="0"/>
                  <a:pt x="12" y="1"/>
                </a:cubicBezTo>
                <a:cubicBezTo>
                  <a:pt x="17" y="1"/>
                  <a:pt x="21" y="6"/>
                  <a:pt x="21" y="11"/>
                </a:cubicBezTo>
                <a:cubicBezTo>
                  <a:pt x="18" y="34"/>
                  <a:pt x="18" y="34"/>
                  <a:pt x="18" y="34"/>
                </a:cubicBezTo>
                <a:lnTo>
                  <a:pt x="0" y="32"/>
                </a:lnTo>
                <a:close/>
              </a:path>
            </a:pathLst>
          </a:custGeom>
          <a:solidFill>
            <a:srgbClr val="F7D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07" name="Freeform 166">
            <a:extLst>
              <a:ext uri="{FF2B5EF4-FFF2-40B4-BE49-F238E27FC236}">
                <a16:creationId xmlns:a16="http://schemas.microsoft.com/office/drawing/2014/main" id="{6A03A52B-D6B7-4811-81FB-0B22B6962E51}"/>
              </a:ext>
            </a:extLst>
          </p:cNvPr>
          <p:cNvSpPr>
            <a:spLocks/>
          </p:cNvSpPr>
          <p:nvPr/>
        </p:nvSpPr>
        <p:spPr bwMode="auto">
          <a:xfrm>
            <a:off x="8910127" y="3233383"/>
            <a:ext cx="34624" cy="53090"/>
          </a:xfrm>
          <a:custGeom>
            <a:avLst/>
            <a:gdLst>
              <a:gd name="T0" fmla="*/ 0 w 22"/>
              <a:gd name="T1" fmla="*/ 32 h 34"/>
              <a:gd name="T2" fmla="*/ 2 w 22"/>
              <a:gd name="T3" fmla="*/ 9 h 34"/>
              <a:gd name="T4" fmla="*/ 13 w 22"/>
              <a:gd name="T5" fmla="*/ 1 h 34"/>
              <a:gd name="T6" fmla="*/ 21 w 22"/>
              <a:gd name="T7" fmla="*/ 11 h 34"/>
              <a:gd name="T8" fmla="*/ 19 w 22"/>
              <a:gd name="T9" fmla="*/ 34 h 34"/>
              <a:gd name="T10" fmla="*/ 0 w 22"/>
              <a:gd name="T11" fmla="*/ 32 h 34"/>
            </a:gdLst>
            <a:ahLst/>
            <a:cxnLst>
              <a:cxn ang="0">
                <a:pos x="T0" y="T1"/>
              </a:cxn>
              <a:cxn ang="0">
                <a:pos x="T2" y="T3"/>
              </a:cxn>
              <a:cxn ang="0">
                <a:pos x="T4" y="T5"/>
              </a:cxn>
              <a:cxn ang="0">
                <a:pos x="T6" y="T7"/>
              </a:cxn>
              <a:cxn ang="0">
                <a:pos x="T8" y="T9"/>
              </a:cxn>
              <a:cxn ang="0">
                <a:pos x="T10" y="T11"/>
              </a:cxn>
            </a:cxnLst>
            <a:rect l="0" t="0" r="r" b="b"/>
            <a:pathLst>
              <a:path w="22" h="34">
                <a:moveTo>
                  <a:pt x="0" y="32"/>
                </a:moveTo>
                <a:cubicBezTo>
                  <a:pt x="2" y="9"/>
                  <a:pt x="2" y="9"/>
                  <a:pt x="2" y="9"/>
                </a:cubicBezTo>
                <a:cubicBezTo>
                  <a:pt x="3" y="4"/>
                  <a:pt x="8" y="0"/>
                  <a:pt x="13" y="1"/>
                </a:cubicBezTo>
                <a:cubicBezTo>
                  <a:pt x="18" y="2"/>
                  <a:pt x="22" y="6"/>
                  <a:pt x="21" y="11"/>
                </a:cubicBezTo>
                <a:cubicBezTo>
                  <a:pt x="19" y="34"/>
                  <a:pt x="19" y="34"/>
                  <a:pt x="19" y="34"/>
                </a:cubicBezTo>
                <a:lnTo>
                  <a:pt x="0" y="32"/>
                </a:lnTo>
                <a:close/>
              </a:path>
            </a:pathLst>
          </a:custGeom>
          <a:solidFill>
            <a:srgbClr val="F7D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08" name="Freeform 167">
            <a:extLst>
              <a:ext uri="{FF2B5EF4-FFF2-40B4-BE49-F238E27FC236}">
                <a16:creationId xmlns:a16="http://schemas.microsoft.com/office/drawing/2014/main" id="{2549F8E8-B7B5-49AA-A702-93CB9F9E11C3}"/>
              </a:ext>
            </a:extLst>
          </p:cNvPr>
          <p:cNvSpPr>
            <a:spLocks/>
          </p:cNvSpPr>
          <p:nvPr/>
        </p:nvSpPr>
        <p:spPr bwMode="auto">
          <a:xfrm>
            <a:off x="8940134" y="3228767"/>
            <a:ext cx="34624" cy="60784"/>
          </a:xfrm>
          <a:custGeom>
            <a:avLst/>
            <a:gdLst>
              <a:gd name="T0" fmla="*/ 0 w 22"/>
              <a:gd name="T1" fmla="*/ 37 h 39"/>
              <a:gd name="T2" fmla="*/ 3 w 22"/>
              <a:gd name="T3" fmla="*/ 9 h 39"/>
              <a:gd name="T4" fmla="*/ 13 w 22"/>
              <a:gd name="T5" fmla="*/ 1 h 39"/>
              <a:gd name="T6" fmla="*/ 21 w 22"/>
              <a:gd name="T7" fmla="*/ 11 h 39"/>
              <a:gd name="T8" fmla="*/ 19 w 22"/>
              <a:gd name="T9" fmla="*/ 39 h 39"/>
              <a:gd name="T10" fmla="*/ 0 w 22"/>
              <a:gd name="T11" fmla="*/ 37 h 39"/>
            </a:gdLst>
            <a:ahLst/>
            <a:cxnLst>
              <a:cxn ang="0">
                <a:pos x="T0" y="T1"/>
              </a:cxn>
              <a:cxn ang="0">
                <a:pos x="T2" y="T3"/>
              </a:cxn>
              <a:cxn ang="0">
                <a:pos x="T4" y="T5"/>
              </a:cxn>
              <a:cxn ang="0">
                <a:pos x="T6" y="T7"/>
              </a:cxn>
              <a:cxn ang="0">
                <a:pos x="T8" y="T9"/>
              </a:cxn>
              <a:cxn ang="0">
                <a:pos x="T10" y="T11"/>
              </a:cxn>
            </a:cxnLst>
            <a:rect l="0" t="0" r="r" b="b"/>
            <a:pathLst>
              <a:path w="22" h="39">
                <a:moveTo>
                  <a:pt x="0" y="37"/>
                </a:moveTo>
                <a:cubicBezTo>
                  <a:pt x="3" y="9"/>
                  <a:pt x="3" y="9"/>
                  <a:pt x="3" y="9"/>
                </a:cubicBezTo>
                <a:cubicBezTo>
                  <a:pt x="3" y="4"/>
                  <a:pt x="8" y="0"/>
                  <a:pt x="13" y="1"/>
                </a:cubicBezTo>
                <a:cubicBezTo>
                  <a:pt x="18" y="1"/>
                  <a:pt x="22" y="6"/>
                  <a:pt x="21" y="11"/>
                </a:cubicBezTo>
                <a:cubicBezTo>
                  <a:pt x="19" y="39"/>
                  <a:pt x="19" y="39"/>
                  <a:pt x="19" y="39"/>
                </a:cubicBezTo>
                <a:lnTo>
                  <a:pt x="0" y="37"/>
                </a:lnTo>
                <a:close/>
              </a:path>
            </a:pathLst>
          </a:custGeom>
          <a:solidFill>
            <a:srgbClr val="F7D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09" name="Freeform 168">
            <a:extLst>
              <a:ext uri="{FF2B5EF4-FFF2-40B4-BE49-F238E27FC236}">
                <a16:creationId xmlns:a16="http://schemas.microsoft.com/office/drawing/2014/main" id="{6BD11231-8E11-4EAC-BFBD-84D895CE3B09}"/>
              </a:ext>
            </a:extLst>
          </p:cNvPr>
          <p:cNvSpPr>
            <a:spLocks/>
          </p:cNvSpPr>
          <p:nvPr/>
        </p:nvSpPr>
        <p:spPr bwMode="auto">
          <a:xfrm>
            <a:off x="8881659" y="3275702"/>
            <a:ext cx="147729" cy="63862"/>
          </a:xfrm>
          <a:custGeom>
            <a:avLst/>
            <a:gdLst>
              <a:gd name="T0" fmla="*/ 94 w 94"/>
              <a:gd name="T1" fmla="*/ 9 h 41"/>
              <a:gd name="T2" fmla="*/ 78 w 94"/>
              <a:gd name="T3" fmla="*/ 33 h 41"/>
              <a:gd name="T4" fmla="*/ 36 w 94"/>
              <a:gd name="T5" fmla="*/ 29 h 41"/>
              <a:gd name="T6" fmla="*/ 0 w 94"/>
              <a:gd name="T7" fmla="*/ 0 h 41"/>
              <a:gd name="T8" fmla="*/ 94 w 94"/>
              <a:gd name="T9" fmla="*/ 9 h 41"/>
            </a:gdLst>
            <a:ahLst/>
            <a:cxnLst>
              <a:cxn ang="0">
                <a:pos x="T0" y="T1"/>
              </a:cxn>
              <a:cxn ang="0">
                <a:pos x="T2" y="T3"/>
              </a:cxn>
              <a:cxn ang="0">
                <a:pos x="T4" y="T5"/>
              </a:cxn>
              <a:cxn ang="0">
                <a:pos x="T6" y="T7"/>
              </a:cxn>
              <a:cxn ang="0">
                <a:pos x="T8" y="T9"/>
              </a:cxn>
            </a:cxnLst>
            <a:rect l="0" t="0" r="r" b="b"/>
            <a:pathLst>
              <a:path w="94" h="41">
                <a:moveTo>
                  <a:pt x="94" y="9"/>
                </a:moveTo>
                <a:cubicBezTo>
                  <a:pt x="92" y="21"/>
                  <a:pt x="86" y="28"/>
                  <a:pt x="78" y="33"/>
                </a:cubicBezTo>
                <a:cubicBezTo>
                  <a:pt x="64" y="41"/>
                  <a:pt x="48" y="39"/>
                  <a:pt x="36" y="29"/>
                </a:cubicBezTo>
                <a:cubicBezTo>
                  <a:pt x="0" y="0"/>
                  <a:pt x="0" y="0"/>
                  <a:pt x="0" y="0"/>
                </a:cubicBezTo>
                <a:lnTo>
                  <a:pt x="94" y="9"/>
                </a:lnTo>
                <a:close/>
              </a:path>
            </a:pathLst>
          </a:custGeom>
          <a:solidFill>
            <a:srgbClr val="F7D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10" name="Freeform 169">
            <a:extLst>
              <a:ext uri="{FF2B5EF4-FFF2-40B4-BE49-F238E27FC236}">
                <a16:creationId xmlns:a16="http://schemas.microsoft.com/office/drawing/2014/main" id="{F4A5E44B-094B-4F97-B085-C7ED2C8543AC}"/>
              </a:ext>
            </a:extLst>
          </p:cNvPr>
          <p:cNvSpPr>
            <a:spLocks/>
          </p:cNvSpPr>
          <p:nvPr/>
        </p:nvSpPr>
        <p:spPr bwMode="auto">
          <a:xfrm>
            <a:off x="8797023" y="3982027"/>
            <a:ext cx="230825" cy="345470"/>
          </a:xfrm>
          <a:custGeom>
            <a:avLst/>
            <a:gdLst>
              <a:gd name="T0" fmla="*/ 80 w 147"/>
              <a:gd name="T1" fmla="*/ 203 h 221"/>
              <a:gd name="T2" fmla="*/ 128 w 147"/>
              <a:gd name="T3" fmla="*/ 106 h 221"/>
              <a:gd name="T4" fmla="*/ 135 w 147"/>
              <a:gd name="T5" fmla="*/ 127 h 221"/>
              <a:gd name="T6" fmla="*/ 147 w 147"/>
              <a:gd name="T7" fmla="*/ 124 h 221"/>
              <a:gd name="T8" fmla="*/ 136 w 147"/>
              <a:gd name="T9" fmla="*/ 0 h 221"/>
              <a:gd name="T10" fmla="*/ 130 w 147"/>
              <a:gd name="T11" fmla="*/ 0 h 221"/>
              <a:gd name="T12" fmla="*/ 51 w 147"/>
              <a:gd name="T13" fmla="*/ 59 h 221"/>
              <a:gd name="T14" fmla="*/ 2 w 147"/>
              <a:gd name="T15" fmla="*/ 201 h 221"/>
              <a:gd name="T16" fmla="*/ 2 w 147"/>
              <a:gd name="T17" fmla="*/ 221 h 221"/>
              <a:gd name="T18" fmla="*/ 80 w 147"/>
              <a:gd name="T19" fmla="*/ 20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221">
                <a:moveTo>
                  <a:pt x="80" y="203"/>
                </a:moveTo>
                <a:cubicBezTo>
                  <a:pt x="128" y="106"/>
                  <a:pt x="128" y="106"/>
                  <a:pt x="128" y="106"/>
                </a:cubicBezTo>
                <a:cubicBezTo>
                  <a:pt x="135" y="127"/>
                  <a:pt x="135" y="127"/>
                  <a:pt x="135" y="127"/>
                </a:cubicBezTo>
                <a:cubicBezTo>
                  <a:pt x="147" y="124"/>
                  <a:pt x="147" y="124"/>
                  <a:pt x="147" y="124"/>
                </a:cubicBezTo>
                <a:cubicBezTo>
                  <a:pt x="136" y="0"/>
                  <a:pt x="136" y="0"/>
                  <a:pt x="136" y="0"/>
                </a:cubicBezTo>
                <a:cubicBezTo>
                  <a:pt x="130" y="0"/>
                  <a:pt x="130" y="0"/>
                  <a:pt x="130" y="0"/>
                </a:cubicBezTo>
                <a:cubicBezTo>
                  <a:pt x="94" y="3"/>
                  <a:pt x="64" y="26"/>
                  <a:pt x="51" y="59"/>
                </a:cubicBezTo>
                <a:cubicBezTo>
                  <a:pt x="33" y="108"/>
                  <a:pt x="10" y="163"/>
                  <a:pt x="2" y="201"/>
                </a:cubicBezTo>
                <a:cubicBezTo>
                  <a:pt x="0" y="208"/>
                  <a:pt x="1" y="214"/>
                  <a:pt x="2" y="221"/>
                </a:cubicBezTo>
                <a:lnTo>
                  <a:pt x="80" y="20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11" name="Freeform 170">
            <a:extLst>
              <a:ext uri="{FF2B5EF4-FFF2-40B4-BE49-F238E27FC236}">
                <a16:creationId xmlns:a16="http://schemas.microsoft.com/office/drawing/2014/main" id="{FE0E8087-4F65-4C99-8DE4-D8F99FB2FC52}"/>
              </a:ext>
            </a:extLst>
          </p:cNvPr>
          <p:cNvSpPr>
            <a:spLocks/>
          </p:cNvSpPr>
          <p:nvPr/>
        </p:nvSpPr>
        <p:spPr bwMode="auto">
          <a:xfrm>
            <a:off x="8790098" y="4142835"/>
            <a:ext cx="507048" cy="526283"/>
          </a:xfrm>
          <a:custGeom>
            <a:avLst/>
            <a:gdLst>
              <a:gd name="T0" fmla="*/ 319 w 322"/>
              <a:gd name="T1" fmla="*/ 115 h 336"/>
              <a:gd name="T2" fmla="*/ 320 w 322"/>
              <a:gd name="T3" fmla="*/ 123 h 336"/>
              <a:gd name="T4" fmla="*/ 160 w 322"/>
              <a:gd name="T5" fmla="*/ 333 h 336"/>
              <a:gd name="T6" fmla="*/ 152 w 322"/>
              <a:gd name="T7" fmla="*/ 334 h 336"/>
              <a:gd name="T8" fmla="*/ 3 w 322"/>
              <a:gd name="T9" fmla="*/ 220 h 336"/>
              <a:gd name="T10" fmla="*/ 2 w 322"/>
              <a:gd name="T11" fmla="*/ 212 h 336"/>
              <a:gd name="T12" fmla="*/ 162 w 322"/>
              <a:gd name="T13" fmla="*/ 3 h 336"/>
              <a:gd name="T14" fmla="*/ 170 w 322"/>
              <a:gd name="T15" fmla="*/ 2 h 336"/>
              <a:gd name="T16" fmla="*/ 319 w 322"/>
              <a:gd name="T17" fmla="*/ 115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2" h="336">
                <a:moveTo>
                  <a:pt x="319" y="115"/>
                </a:moveTo>
                <a:cubicBezTo>
                  <a:pt x="321" y="117"/>
                  <a:pt x="322" y="121"/>
                  <a:pt x="320" y="123"/>
                </a:cubicBezTo>
                <a:cubicBezTo>
                  <a:pt x="160" y="333"/>
                  <a:pt x="160" y="333"/>
                  <a:pt x="160" y="333"/>
                </a:cubicBezTo>
                <a:cubicBezTo>
                  <a:pt x="158" y="336"/>
                  <a:pt x="154" y="336"/>
                  <a:pt x="152" y="334"/>
                </a:cubicBezTo>
                <a:cubicBezTo>
                  <a:pt x="3" y="220"/>
                  <a:pt x="3" y="220"/>
                  <a:pt x="3" y="220"/>
                </a:cubicBezTo>
                <a:cubicBezTo>
                  <a:pt x="0" y="218"/>
                  <a:pt x="0" y="215"/>
                  <a:pt x="2" y="212"/>
                </a:cubicBezTo>
                <a:cubicBezTo>
                  <a:pt x="162" y="3"/>
                  <a:pt x="162" y="3"/>
                  <a:pt x="162" y="3"/>
                </a:cubicBezTo>
                <a:cubicBezTo>
                  <a:pt x="164" y="0"/>
                  <a:pt x="167" y="0"/>
                  <a:pt x="170" y="2"/>
                </a:cubicBezTo>
                <a:cubicBezTo>
                  <a:pt x="319" y="115"/>
                  <a:pt x="319" y="115"/>
                  <a:pt x="319" y="115"/>
                </a:cubicBezTo>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12" name="Freeform 171">
            <a:extLst>
              <a:ext uri="{FF2B5EF4-FFF2-40B4-BE49-F238E27FC236}">
                <a16:creationId xmlns:a16="http://schemas.microsoft.com/office/drawing/2014/main" id="{A76C17E5-6DB2-4B58-9843-09022F1BC753}"/>
              </a:ext>
            </a:extLst>
          </p:cNvPr>
          <p:cNvSpPr>
            <a:spLocks/>
          </p:cNvSpPr>
          <p:nvPr/>
        </p:nvSpPr>
        <p:spPr bwMode="auto">
          <a:xfrm>
            <a:off x="8820105" y="4172843"/>
            <a:ext cx="445494" cy="464729"/>
          </a:xfrm>
          <a:custGeom>
            <a:avLst/>
            <a:gdLst>
              <a:gd name="T0" fmla="*/ 579 w 579"/>
              <a:gd name="T1" fmla="*/ 209 h 604"/>
              <a:gd name="T2" fmla="*/ 277 w 579"/>
              <a:gd name="T3" fmla="*/ 604 h 604"/>
              <a:gd name="T4" fmla="*/ 277 w 579"/>
              <a:gd name="T5" fmla="*/ 604 h 604"/>
              <a:gd name="T6" fmla="*/ 0 w 579"/>
              <a:gd name="T7" fmla="*/ 395 h 604"/>
              <a:gd name="T8" fmla="*/ 303 w 579"/>
              <a:gd name="T9" fmla="*/ 0 h 604"/>
              <a:gd name="T10" fmla="*/ 579 w 579"/>
              <a:gd name="T11" fmla="*/ 209 h 604"/>
            </a:gdLst>
            <a:ahLst/>
            <a:cxnLst>
              <a:cxn ang="0">
                <a:pos x="T0" y="T1"/>
              </a:cxn>
              <a:cxn ang="0">
                <a:pos x="T2" y="T3"/>
              </a:cxn>
              <a:cxn ang="0">
                <a:pos x="T4" y="T5"/>
              </a:cxn>
              <a:cxn ang="0">
                <a:pos x="T6" y="T7"/>
              </a:cxn>
              <a:cxn ang="0">
                <a:pos x="T8" y="T9"/>
              </a:cxn>
              <a:cxn ang="0">
                <a:pos x="T10" y="T11"/>
              </a:cxn>
            </a:cxnLst>
            <a:rect l="0" t="0" r="r" b="b"/>
            <a:pathLst>
              <a:path w="579" h="604">
                <a:moveTo>
                  <a:pt x="579" y="209"/>
                </a:moveTo>
                <a:lnTo>
                  <a:pt x="277" y="604"/>
                </a:lnTo>
                <a:lnTo>
                  <a:pt x="277" y="604"/>
                </a:lnTo>
                <a:lnTo>
                  <a:pt x="0" y="395"/>
                </a:lnTo>
                <a:lnTo>
                  <a:pt x="303" y="0"/>
                </a:lnTo>
                <a:lnTo>
                  <a:pt x="579" y="209"/>
                </a:lnTo>
                <a:close/>
              </a:path>
            </a:pathLst>
          </a:custGeom>
          <a:solidFill>
            <a:srgbClr val="C6E7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13" name="Freeform 172">
            <a:extLst>
              <a:ext uri="{FF2B5EF4-FFF2-40B4-BE49-F238E27FC236}">
                <a16:creationId xmlns:a16="http://schemas.microsoft.com/office/drawing/2014/main" id="{FA5C39B0-641A-4EF0-80C0-5236EC07BB4C}"/>
              </a:ext>
            </a:extLst>
          </p:cNvPr>
          <p:cNvSpPr>
            <a:spLocks/>
          </p:cNvSpPr>
          <p:nvPr/>
        </p:nvSpPr>
        <p:spPr bwMode="auto">
          <a:xfrm>
            <a:off x="8820105" y="4172843"/>
            <a:ext cx="445494" cy="464729"/>
          </a:xfrm>
          <a:custGeom>
            <a:avLst/>
            <a:gdLst>
              <a:gd name="T0" fmla="*/ 579 w 579"/>
              <a:gd name="T1" fmla="*/ 209 h 604"/>
              <a:gd name="T2" fmla="*/ 277 w 579"/>
              <a:gd name="T3" fmla="*/ 604 h 604"/>
              <a:gd name="T4" fmla="*/ 277 w 579"/>
              <a:gd name="T5" fmla="*/ 604 h 604"/>
              <a:gd name="T6" fmla="*/ 0 w 579"/>
              <a:gd name="T7" fmla="*/ 395 h 604"/>
              <a:gd name="T8" fmla="*/ 303 w 579"/>
              <a:gd name="T9" fmla="*/ 0 h 604"/>
              <a:gd name="T10" fmla="*/ 579 w 579"/>
              <a:gd name="T11" fmla="*/ 209 h 604"/>
            </a:gdLst>
            <a:ahLst/>
            <a:cxnLst>
              <a:cxn ang="0">
                <a:pos x="T0" y="T1"/>
              </a:cxn>
              <a:cxn ang="0">
                <a:pos x="T2" y="T3"/>
              </a:cxn>
              <a:cxn ang="0">
                <a:pos x="T4" y="T5"/>
              </a:cxn>
              <a:cxn ang="0">
                <a:pos x="T6" y="T7"/>
              </a:cxn>
              <a:cxn ang="0">
                <a:pos x="T8" y="T9"/>
              </a:cxn>
              <a:cxn ang="0">
                <a:pos x="T10" y="T11"/>
              </a:cxn>
            </a:cxnLst>
            <a:rect l="0" t="0" r="r" b="b"/>
            <a:pathLst>
              <a:path w="579" h="604">
                <a:moveTo>
                  <a:pt x="579" y="209"/>
                </a:moveTo>
                <a:lnTo>
                  <a:pt x="277" y="604"/>
                </a:lnTo>
                <a:lnTo>
                  <a:pt x="277" y="604"/>
                </a:lnTo>
                <a:lnTo>
                  <a:pt x="0" y="395"/>
                </a:lnTo>
                <a:lnTo>
                  <a:pt x="303" y="0"/>
                </a:lnTo>
                <a:lnTo>
                  <a:pt x="579" y="20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14" name="Freeform 173">
            <a:extLst>
              <a:ext uri="{FF2B5EF4-FFF2-40B4-BE49-F238E27FC236}">
                <a16:creationId xmlns:a16="http://schemas.microsoft.com/office/drawing/2014/main" id="{E123F648-1E20-475E-B877-A06D3EC2D215}"/>
              </a:ext>
            </a:extLst>
          </p:cNvPr>
          <p:cNvSpPr>
            <a:spLocks/>
          </p:cNvSpPr>
          <p:nvPr/>
        </p:nvSpPr>
        <p:spPr bwMode="auto">
          <a:xfrm>
            <a:off x="9033234" y="4172843"/>
            <a:ext cx="232365" cy="464729"/>
          </a:xfrm>
          <a:custGeom>
            <a:avLst/>
            <a:gdLst>
              <a:gd name="T0" fmla="*/ 26 w 302"/>
              <a:gd name="T1" fmla="*/ 0 h 604"/>
              <a:gd name="T2" fmla="*/ 26 w 302"/>
              <a:gd name="T3" fmla="*/ 0 h 604"/>
              <a:gd name="T4" fmla="*/ 0 w 302"/>
              <a:gd name="T5" fmla="*/ 604 h 604"/>
              <a:gd name="T6" fmla="*/ 0 w 302"/>
              <a:gd name="T7" fmla="*/ 604 h 604"/>
              <a:gd name="T8" fmla="*/ 302 w 302"/>
              <a:gd name="T9" fmla="*/ 209 h 604"/>
              <a:gd name="T10" fmla="*/ 26 w 302"/>
              <a:gd name="T11" fmla="*/ 0 h 604"/>
            </a:gdLst>
            <a:ahLst/>
            <a:cxnLst>
              <a:cxn ang="0">
                <a:pos x="T0" y="T1"/>
              </a:cxn>
              <a:cxn ang="0">
                <a:pos x="T2" y="T3"/>
              </a:cxn>
              <a:cxn ang="0">
                <a:pos x="T4" y="T5"/>
              </a:cxn>
              <a:cxn ang="0">
                <a:pos x="T6" y="T7"/>
              </a:cxn>
              <a:cxn ang="0">
                <a:pos x="T8" y="T9"/>
              </a:cxn>
              <a:cxn ang="0">
                <a:pos x="T10" y="T11"/>
              </a:cxn>
            </a:cxnLst>
            <a:rect l="0" t="0" r="r" b="b"/>
            <a:pathLst>
              <a:path w="302" h="604">
                <a:moveTo>
                  <a:pt x="26" y="0"/>
                </a:moveTo>
                <a:lnTo>
                  <a:pt x="26" y="0"/>
                </a:lnTo>
                <a:lnTo>
                  <a:pt x="0" y="604"/>
                </a:lnTo>
                <a:lnTo>
                  <a:pt x="0" y="604"/>
                </a:lnTo>
                <a:lnTo>
                  <a:pt x="302" y="209"/>
                </a:lnTo>
                <a:lnTo>
                  <a:pt x="26" y="0"/>
                </a:lnTo>
                <a:close/>
              </a:path>
            </a:pathLst>
          </a:custGeom>
          <a:solidFill>
            <a:srgbClr val="D1EC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15" name="Freeform 174">
            <a:extLst>
              <a:ext uri="{FF2B5EF4-FFF2-40B4-BE49-F238E27FC236}">
                <a16:creationId xmlns:a16="http://schemas.microsoft.com/office/drawing/2014/main" id="{DE8B9B38-50A9-48C4-809D-88BF861E35F1}"/>
              </a:ext>
            </a:extLst>
          </p:cNvPr>
          <p:cNvSpPr>
            <a:spLocks/>
          </p:cNvSpPr>
          <p:nvPr/>
        </p:nvSpPr>
        <p:spPr bwMode="auto">
          <a:xfrm>
            <a:off x="9033234" y="4172843"/>
            <a:ext cx="232365" cy="464729"/>
          </a:xfrm>
          <a:custGeom>
            <a:avLst/>
            <a:gdLst>
              <a:gd name="T0" fmla="*/ 26 w 302"/>
              <a:gd name="T1" fmla="*/ 0 h 604"/>
              <a:gd name="T2" fmla="*/ 26 w 302"/>
              <a:gd name="T3" fmla="*/ 0 h 604"/>
              <a:gd name="T4" fmla="*/ 0 w 302"/>
              <a:gd name="T5" fmla="*/ 604 h 604"/>
              <a:gd name="T6" fmla="*/ 0 w 302"/>
              <a:gd name="T7" fmla="*/ 604 h 604"/>
              <a:gd name="T8" fmla="*/ 302 w 302"/>
              <a:gd name="T9" fmla="*/ 209 h 604"/>
              <a:gd name="T10" fmla="*/ 26 w 302"/>
              <a:gd name="T11" fmla="*/ 0 h 604"/>
            </a:gdLst>
            <a:ahLst/>
            <a:cxnLst>
              <a:cxn ang="0">
                <a:pos x="T0" y="T1"/>
              </a:cxn>
              <a:cxn ang="0">
                <a:pos x="T2" y="T3"/>
              </a:cxn>
              <a:cxn ang="0">
                <a:pos x="T4" y="T5"/>
              </a:cxn>
              <a:cxn ang="0">
                <a:pos x="T6" y="T7"/>
              </a:cxn>
              <a:cxn ang="0">
                <a:pos x="T8" y="T9"/>
              </a:cxn>
              <a:cxn ang="0">
                <a:pos x="T10" y="T11"/>
              </a:cxn>
            </a:cxnLst>
            <a:rect l="0" t="0" r="r" b="b"/>
            <a:pathLst>
              <a:path w="302" h="604">
                <a:moveTo>
                  <a:pt x="26" y="0"/>
                </a:moveTo>
                <a:lnTo>
                  <a:pt x="26" y="0"/>
                </a:lnTo>
                <a:lnTo>
                  <a:pt x="0" y="604"/>
                </a:lnTo>
                <a:lnTo>
                  <a:pt x="0" y="604"/>
                </a:lnTo>
                <a:lnTo>
                  <a:pt x="302" y="209"/>
                </a:lnTo>
                <a:lnTo>
                  <a:pt x="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16" name="Freeform 175">
            <a:extLst>
              <a:ext uri="{FF2B5EF4-FFF2-40B4-BE49-F238E27FC236}">
                <a16:creationId xmlns:a16="http://schemas.microsoft.com/office/drawing/2014/main" id="{ACB1A0B9-A8D0-4EC0-A86D-DB966EAA650A}"/>
              </a:ext>
            </a:extLst>
          </p:cNvPr>
          <p:cNvSpPr>
            <a:spLocks/>
          </p:cNvSpPr>
          <p:nvPr/>
        </p:nvSpPr>
        <p:spPr bwMode="auto">
          <a:xfrm>
            <a:off x="8950906" y="4342115"/>
            <a:ext cx="72326" cy="56168"/>
          </a:xfrm>
          <a:custGeom>
            <a:avLst/>
            <a:gdLst>
              <a:gd name="T0" fmla="*/ 90 w 94"/>
              <a:gd name="T1" fmla="*/ 73 h 73"/>
              <a:gd name="T2" fmla="*/ 0 w 94"/>
              <a:gd name="T3" fmla="*/ 6 h 73"/>
              <a:gd name="T4" fmla="*/ 6 w 94"/>
              <a:gd name="T5" fmla="*/ 0 h 73"/>
              <a:gd name="T6" fmla="*/ 94 w 94"/>
              <a:gd name="T7" fmla="*/ 67 h 73"/>
              <a:gd name="T8" fmla="*/ 90 w 94"/>
              <a:gd name="T9" fmla="*/ 73 h 73"/>
            </a:gdLst>
            <a:ahLst/>
            <a:cxnLst>
              <a:cxn ang="0">
                <a:pos x="T0" y="T1"/>
              </a:cxn>
              <a:cxn ang="0">
                <a:pos x="T2" y="T3"/>
              </a:cxn>
              <a:cxn ang="0">
                <a:pos x="T4" y="T5"/>
              </a:cxn>
              <a:cxn ang="0">
                <a:pos x="T6" y="T7"/>
              </a:cxn>
              <a:cxn ang="0">
                <a:pos x="T8" y="T9"/>
              </a:cxn>
            </a:cxnLst>
            <a:rect l="0" t="0" r="r" b="b"/>
            <a:pathLst>
              <a:path w="94" h="73">
                <a:moveTo>
                  <a:pt x="90" y="73"/>
                </a:moveTo>
                <a:lnTo>
                  <a:pt x="0" y="6"/>
                </a:lnTo>
                <a:lnTo>
                  <a:pt x="6" y="0"/>
                </a:lnTo>
                <a:lnTo>
                  <a:pt x="94" y="67"/>
                </a:lnTo>
                <a:lnTo>
                  <a:pt x="90" y="73"/>
                </a:lnTo>
                <a:close/>
              </a:path>
            </a:pathLst>
          </a:custGeom>
          <a:solidFill>
            <a:srgbClr val="5C2D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17" name="Freeform 176">
            <a:extLst>
              <a:ext uri="{FF2B5EF4-FFF2-40B4-BE49-F238E27FC236}">
                <a16:creationId xmlns:a16="http://schemas.microsoft.com/office/drawing/2014/main" id="{CC5CA76B-80FD-4411-9DBA-EF6A2E3CFE07}"/>
              </a:ext>
            </a:extLst>
          </p:cNvPr>
          <p:cNvSpPr>
            <a:spLocks/>
          </p:cNvSpPr>
          <p:nvPr/>
        </p:nvSpPr>
        <p:spPr bwMode="auto">
          <a:xfrm>
            <a:off x="9020154" y="4393667"/>
            <a:ext cx="108489" cy="84636"/>
          </a:xfrm>
          <a:custGeom>
            <a:avLst/>
            <a:gdLst>
              <a:gd name="T0" fmla="*/ 135 w 141"/>
              <a:gd name="T1" fmla="*/ 110 h 110"/>
              <a:gd name="T2" fmla="*/ 0 w 141"/>
              <a:gd name="T3" fmla="*/ 6 h 110"/>
              <a:gd name="T4" fmla="*/ 4 w 141"/>
              <a:gd name="T5" fmla="*/ 0 h 110"/>
              <a:gd name="T6" fmla="*/ 141 w 141"/>
              <a:gd name="T7" fmla="*/ 104 h 110"/>
              <a:gd name="T8" fmla="*/ 135 w 141"/>
              <a:gd name="T9" fmla="*/ 110 h 110"/>
            </a:gdLst>
            <a:ahLst/>
            <a:cxnLst>
              <a:cxn ang="0">
                <a:pos x="T0" y="T1"/>
              </a:cxn>
              <a:cxn ang="0">
                <a:pos x="T2" y="T3"/>
              </a:cxn>
              <a:cxn ang="0">
                <a:pos x="T4" y="T5"/>
              </a:cxn>
              <a:cxn ang="0">
                <a:pos x="T6" y="T7"/>
              </a:cxn>
              <a:cxn ang="0">
                <a:pos x="T8" y="T9"/>
              </a:cxn>
            </a:cxnLst>
            <a:rect l="0" t="0" r="r" b="b"/>
            <a:pathLst>
              <a:path w="141" h="110">
                <a:moveTo>
                  <a:pt x="135" y="110"/>
                </a:moveTo>
                <a:lnTo>
                  <a:pt x="0" y="6"/>
                </a:lnTo>
                <a:lnTo>
                  <a:pt x="4" y="0"/>
                </a:lnTo>
                <a:lnTo>
                  <a:pt x="141" y="104"/>
                </a:lnTo>
                <a:lnTo>
                  <a:pt x="135" y="1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18" name="Freeform 177">
            <a:extLst>
              <a:ext uri="{FF2B5EF4-FFF2-40B4-BE49-F238E27FC236}">
                <a16:creationId xmlns:a16="http://schemas.microsoft.com/office/drawing/2014/main" id="{1B412347-D351-4B69-9F7B-C9F8DEE50AC8}"/>
              </a:ext>
            </a:extLst>
          </p:cNvPr>
          <p:cNvSpPr>
            <a:spLocks/>
          </p:cNvSpPr>
          <p:nvPr/>
        </p:nvSpPr>
        <p:spPr bwMode="auto">
          <a:xfrm>
            <a:off x="8935518" y="4362120"/>
            <a:ext cx="176197" cy="136187"/>
          </a:xfrm>
          <a:custGeom>
            <a:avLst/>
            <a:gdLst>
              <a:gd name="T0" fmla="*/ 225 w 229"/>
              <a:gd name="T1" fmla="*/ 177 h 177"/>
              <a:gd name="T2" fmla="*/ 0 w 229"/>
              <a:gd name="T3" fmla="*/ 8 h 177"/>
              <a:gd name="T4" fmla="*/ 6 w 229"/>
              <a:gd name="T5" fmla="*/ 0 h 177"/>
              <a:gd name="T6" fmla="*/ 229 w 229"/>
              <a:gd name="T7" fmla="*/ 171 h 177"/>
              <a:gd name="T8" fmla="*/ 225 w 229"/>
              <a:gd name="T9" fmla="*/ 177 h 177"/>
            </a:gdLst>
            <a:ahLst/>
            <a:cxnLst>
              <a:cxn ang="0">
                <a:pos x="T0" y="T1"/>
              </a:cxn>
              <a:cxn ang="0">
                <a:pos x="T2" y="T3"/>
              </a:cxn>
              <a:cxn ang="0">
                <a:pos x="T4" y="T5"/>
              </a:cxn>
              <a:cxn ang="0">
                <a:pos x="T6" y="T7"/>
              </a:cxn>
              <a:cxn ang="0">
                <a:pos x="T8" y="T9"/>
              </a:cxn>
            </a:cxnLst>
            <a:rect l="0" t="0" r="r" b="b"/>
            <a:pathLst>
              <a:path w="229" h="177">
                <a:moveTo>
                  <a:pt x="225" y="177"/>
                </a:moveTo>
                <a:lnTo>
                  <a:pt x="0" y="8"/>
                </a:lnTo>
                <a:lnTo>
                  <a:pt x="6" y="0"/>
                </a:lnTo>
                <a:lnTo>
                  <a:pt x="229" y="171"/>
                </a:lnTo>
                <a:lnTo>
                  <a:pt x="225" y="1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19" name="Freeform 178">
            <a:extLst>
              <a:ext uri="{FF2B5EF4-FFF2-40B4-BE49-F238E27FC236}">
                <a16:creationId xmlns:a16="http://schemas.microsoft.com/office/drawing/2014/main" id="{23385D53-A8C1-4E59-99C5-F8074275EC67}"/>
              </a:ext>
            </a:extLst>
          </p:cNvPr>
          <p:cNvSpPr>
            <a:spLocks/>
          </p:cNvSpPr>
          <p:nvPr/>
        </p:nvSpPr>
        <p:spPr bwMode="auto">
          <a:xfrm>
            <a:off x="8919360" y="4384433"/>
            <a:ext cx="176197" cy="136187"/>
          </a:xfrm>
          <a:custGeom>
            <a:avLst/>
            <a:gdLst>
              <a:gd name="T0" fmla="*/ 223 w 229"/>
              <a:gd name="T1" fmla="*/ 177 h 177"/>
              <a:gd name="T2" fmla="*/ 0 w 229"/>
              <a:gd name="T3" fmla="*/ 6 h 177"/>
              <a:gd name="T4" fmla="*/ 4 w 229"/>
              <a:gd name="T5" fmla="*/ 0 h 177"/>
              <a:gd name="T6" fmla="*/ 229 w 229"/>
              <a:gd name="T7" fmla="*/ 171 h 177"/>
              <a:gd name="T8" fmla="*/ 223 w 229"/>
              <a:gd name="T9" fmla="*/ 177 h 177"/>
            </a:gdLst>
            <a:ahLst/>
            <a:cxnLst>
              <a:cxn ang="0">
                <a:pos x="T0" y="T1"/>
              </a:cxn>
              <a:cxn ang="0">
                <a:pos x="T2" y="T3"/>
              </a:cxn>
              <a:cxn ang="0">
                <a:pos x="T4" y="T5"/>
              </a:cxn>
              <a:cxn ang="0">
                <a:pos x="T6" y="T7"/>
              </a:cxn>
              <a:cxn ang="0">
                <a:pos x="T8" y="T9"/>
              </a:cxn>
            </a:cxnLst>
            <a:rect l="0" t="0" r="r" b="b"/>
            <a:pathLst>
              <a:path w="229" h="177">
                <a:moveTo>
                  <a:pt x="223" y="177"/>
                </a:moveTo>
                <a:lnTo>
                  <a:pt x="0" y="6"/>
                </a:lnTo>
                <a:lnTo>
                  <a:pt x="4" y="0"/>
                </a:lnTo>
                <a:lnTo>
                  <a:pt x="229" y="171"/>
                </a:lnTo>
                <a:lnTo>
                  <a:pt x="223" y="1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0" name="Freeform 179">
            <a:extLst>
              <a:ext uri="{FF2B5EF4-FFF2-40B4-BE49-F238E27FC236}">
                <a16:creationId xmlns:a16="http://schemas.microsoft.com/office/drawing/2014/main" id="{8E0894EC-41BF-4082-B511-D64570CA651F}"/>
              </a:ext>
            </a:extLst>
          </p:cNvPr>
          <p:cNvSpPr>
            <a:spLocks/>
          </p:cNvSpPr>
          <p:nvPr/>
        </p:nvSpPr>
        <p:spPr bwMode="auto">
          <a:xfrm>
            <a:off x="8903971" y="4404438"/>
            <a:ext cx="176197" cy="136187"/>
          </a:xfrm>
          <a:custGeom>
            <a:avLst/>
            <a:gdLst>
              <a:gd name="T0" fmla="*/ 223 w 229"/>
              <a:gd name="T1" fmla="*/ 177 h 177"/>
              <a:gd name="T2" fmla="*/ 0 w 229"/>
              <a:gd name="T3" fmla="*/ 8 h 177"/>
              <a:gd name="T4" fmla="*/ 4 w 229"/>
              <a:gd name="T5" fmla="*/ 0 h 177"/>
              <a:gd name="T6" fmla="*/ 229 w 229"/>
              <a:gd name="T7" fmla="*/ 171 h 177"/>
              <a:gd name="T8" fmla="*/ 223 w 229"/>
              <a:gd name="T9" fmla="*/ 177 h 177"/>
            </a:gdLst>
            <a:ahLst/>
            <a:cxnLst>
              <a:cxn ang="0">
                <a:pos x="T0" y="T1"/>
              </a:cxn>
              <a:cxn ang="0">
                <a:pos x="T2" y="T3"/>
              </a:cxn>
              <a:cxn ang="0">
                <a:pos x="T4" y="T5"/>
              </a:cxn>
              <a:cxn ang="0">
                <a:pos x="T6" y="T7"/>
              </a:cxn>
              <a:cxn ang="0">
                <a:pos x="T8" y="T9"/>
              </a:cxn>
            </a:cxnLst>
            <a:rect l="0" t="0" r="r" b="b"/>
            <a:pathLst>
              <a:path w="229" h="177">
                <a:moveTo>
                  <a:pt x="223" y="177"/>
                </a:moveTo>
                <a:lnTo>
                  <a:pt x="0" y="8"/>
                </a:lnTo>
                <a:lnTo>
                  <a:pt x="4" y="0"/>
                </a:lnTo>
                <a:lnTo>
                  <a:pt x="229" y="171"/>
                </a:lnTo>
                <a:lnTo>
                  <a:pt x="223" y="1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1" name="Freeform 180">
            <a:extLst>
              <a:ext uri="{FF2B5EF4-FFF2-40B4-BE49-F238E27FC236}">
                <a16:creationId xmlns:a16="http://schemas.microsoft.com/office/drawing/2014/main" id="{56B1027F-3CFF-439E-B7C0-57A9E481C9F9}"/>
              </a:ext>
            </a:extLst>
          </p:cNvPr>
          <p:cNvSpPr>
            <a:spLocks/>
          </p:cNvSpPr>
          <p:nvPr/>
        </p:nvSpPr>
        <p:spPr bwMode="auto">
          <a:xfrm>
            <a:off x="8998610" y="4478303"/>
            <a:ext cx="81559" cy="62323"/>
          </a:xfrm>
          <a:custGeom>
            <a:avLst/>
            <a:gdLst>
              <a:gd name="T0" fmla="*/ 100 w 106"/>
              <a:gd name="T1" fmla="*/ 81 h 81"/>
              <a:gd name="T2" fmla="*/ 0 w 106"/>
              <a:gd name="T3" fmla="*/ 6 h 81"/>
              <a:gd name="T4" fmla="*/ 4 w 106"/>
              <a:gd name="T5" fmla="*/ 0 h 81"/>
              <a:gd name="T6" fmla="*/ 106 w 106"/>
              <a:gd name="T7" fmla="*/ 75 h 81"/>
              <a:gd name="T8" fmla="*/ 100 w 106"/>
              <a:gd name="T9" fmla="*/ 81 h 81"/>
            </a:gdLst>
            <a:ahLst/>
            <a:cxnLst>
              <a:cxn ang="0">
                <a:pos x="T0" y="T1"/>
              </a:cxn>
              <a:cxn ang="0">
                <a:pos x="T2" y="T3"/>
              </a:cxn>
              <a:cxn ang="0">
                <a:pos x="T4" y="T5"/>
              </a:cxn>
              <a:cxn ang="0">
                <a:pos x="T6" y="T7"/>
              </a:cxn>
              <a:cxn ang="0">
                <a:pos x="T8" y="T9"/>
              </a:cxn>
            </a:cxnLst>
            <a:rect l="0" t="0" r="r" b="b"/>
            <a:pathLst>
              <a:path w="106" h="81">
                <a:moveTo>
                  <a:pt x="100" y="81"/>
                </a:moveTo>
                <a:lnTo>
                  <a:pt x="0" y="6"/>
                </a:lnTo>
                <a:lnTo>
                  <a:pt x="4" y="0"/>
                </a:lnTo>
                <a:lnTo>
                  <a:pt x="106" y="75"/>
                </a:lnTo>
                <a:lnTo>
                  <a:pt x="100" y="81"/>
                </a:lnTo>
                <a:close/>
              </a:path>
            </a:pathLst>
          </a:custGeom>
          <a:solidFill>
            <a:srgbClr val="40C5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2" name="Freeform 181">
            <a:extLst>
              <a:ext uri="{FF2B5EF4-FFF2-40B4-BE49-F238E27FC236}">
                <a16:creationId xmlns:a16="http://schemas.microsoft.com/office/drawing/2014/main" id="{76958FF4-AA50-4A28-8E3E-F463195A76A9}"/>
              </a:ext>
            </a:extLst>
          </p:cNvPr>
          <p:cNvSpPr>
            <a:spLocks/>
          </p:cNvSpPr>
          <p:nvPr/>
        </p:nvSpPr>
        <p:spPr bwMode="auto">
          <a:xfrm>
            <a:off x="8886275" y="4426751"/>
            <a:ext cx="176197" cy="136187"/>
          </a:xfrm>
          <a:custGeom>
            <a:avLst/>
            <a:gdLst>
              <a:gd name="T0" fmla="*/ 225 w 229"/>
              <a:gd name="T1" fmla="*/ 177 h 177"/>
              <a:gd name="T2" fmla="*/ 0 w 229"/>
              <a:gd name="T3" fmla="*/ 6 h 177"/>
              <a:gd name="T4" fmla="*/ 6 w 229"/>
              <a:gd name="T5" fmla="*/ 0 h 177"/>
              <a:gd name="T6" fmla="*/ 229 w 229"/>
              <a:gd name="T7" fmla="*/ 170 h 177"/>
              <a:gd name="T8" fmla="*/ 225 w 229"/>
              <a:gd name="T9" fmla="*/ 177 h 177"/>
            </a:gdLst>
            <a:ahLst/>
            <a:cxnLst>
              <a:cxn ang="0">
                <a:pos x="T0" y="T1"/>
              </a:cxn>
              <a:cxn ang="0">
                <a:pos x="T2" y="T3"/>
              </a:cxn>
              <a:cxn ang="0">
                <a:pos x="T4" y="T5"/>
              </a:cxn>
              <a:cxn ang="0">
                <a:pos x="T6" y="T7"/>
              </a:cxn>
              <a:cxn ang="0">
                <a:pos x="T8" y="T9"/>
              </a:cxn>
            </a:cxnLst>
            <a:rect l="0" t="0" r="r" b="b"/>
            <a:pathLst>
              <a:path w="229" h="177">
                <a:moveTo>
                  <a:pt x="225" y="177"/>
                </a:moveTo>
                <a:lnTo>
                  <a:pt x="0" y="6"/>
                </a:lnTo>
                <a:lnTo>
                  <a:pt x="6" y="0"/>
                </a:lnTo>
                <a:lnTo>
                  <a:pt x="229" y="170"/>
                </a:lnTo>
                <a:lnTo>
                  <a:pt x="225" y="1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3" name="Freeform 182">
            <a:extLst>
              <a:ext uri="{FF2B5EF4-FFF2-40B4-BE49-F238E27FC236}">
                <a16:creationId xmlns:a16="http://schemas.microsoft.com/office/drawing/2014/main" id="{F4FE2140-4FA4-4E03-9849-F2556A5FFA03}"/>
              </a:ext>
            </a:extLst>
          </p:cNvPr>
          <p:cNvSpPr>
            <a:spLocks/>
          </p:cNvSpPr>
          <p:nvPr/>
        </p:nvSpPr>
        <p:spPr bwMode="auto">
          <a:xfrm>
            <a:off x="8870887" y="4446756"/>
            <a:ext cx="176197" cy="136187"/>
          </a:xfrm>
          <a:custGeom>
            <a:avLst/>
            <a:gdLst>
              <a:gd name="T0" fmla="*/ 225 w 229"/>
              <a:gd name="T1" fmla="*/ 177 h 177"/>
              <a:gd name="T2" fmla="*/ 0 w 229"/>
              <a:gd name="T3" fmla="*/ 8 h 177"/>
              <a:gd name="T4" fmla="*/ 4 w 229"/>
              <a:gd name="T5" fmla="*/ 0 h 177"/>
              <a:gd name="T6" fmla="*/ 229 w 229"/>
              <a:gd name="T7" fmla="*/ 171 h 177"/>
              <a:gd name="T8" fmla="*/ 225 w 229"/>
              <a:gd name="T9" fmla="*/ 177 h 177"/>
            </a:gdLst>
            <a:ahLst/>
            <a:cxnLst>
              <a:cxn ang="0">
                <a:pos x="T0" y="T1"/>
              </a:cxn>
              <a:cxn ang="0">
                <a:pos x="T2" y="T3"/>
              </a:cxn>
              <a:cxn ang="0">
                <a:pos x="T4" y="T5"/>
              </a:cxn>
              <a:cxn ang="0">
                <a:pos x="T6" y="T7"/>
              </a:cxn>
              <a:cxn ang="0">
                <a:pos x="T8" y="T9"/>
              </a:cxn>
            </a:cxnLst>
            <a:rect l="0" t="0" r="r" b="b"/>
            <a:pathLst>
              <a:path w="229" h="177">
                <a:moveTo>
                  <a:pt x="225" y="177"/>
                </a:moveTo>
                <a:lnTo>
                  <a:pt x="0" y="8"/>
                </a:lnTo>
                <a:lnTo>
                  <a:pt x="4" y="0"/>
                </a:lnTo>
                <a:lnTo>
                  <a:pt x="229" y="171"/>
                </a:lnTo>
                <a:lnTo>
                  <a:pt x="225" y="1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4" name="Freeform 183">
            <a:extLst>
              <a:ext uri="{FF2B5EF4-FFF2-40B4-BE49-F238E27FC236}">
                <a16:creationId xmlns:a16="http://schemas.microsoft.com/office/drawing/2014/main" id="{0E2549F6-3FDA-4252-9CF5-14BD68742EAC}"/>
              </a:ext>
            </a:extLst>
          </p:cNvPr>
          <p:cNvSpPr>
            <a:spLocks/>
          </p:cNvSpPr>
          <p:nvPr/>
        </p:nvSpPr>
        <p:spPr bwMode="auto">
          <a:xfrm>
            <a:off x="8870887" y="4446756"/>
            <a:ext cx="99256" cy="78480"/>
          </a:xfrm>
          <a:custGeom>
            <a:avLst/>
            <a:gdLst>
              <a:gd name="T0" fmla="*/ 123 w 129"/>
              <a:gd name="T1" fmla="*/ 102 h 102"/>
              <a:gd name="T2" fmla="*/ 0 w 129"/>
              <a:gd name="T3" fmla="*/ 8 h 102"/>
              <a:gd name="T4" fmla="*/ 4 w 129"/>
              <a:gd name="T5" fmla="*/ 0 h 102"/>
              <a:gd name="T6" fmla="*/ 129 w 129"/>
              <a:gd name="T7" fmla="*/ 94 h 102"/>
              <a:gd name="T8" fmla="*/ 123 w 129"/>
              <a:gd name="T9" fmla="*/ 102 h 102"/>
            </a:gdLst>
            <a:ahLst/>
            <a:cxnLst>
              <a:cxn ang="0">
                <a:pos x="T0" y="T1"/>
              </a:cxn>
              <a:cxn ang="0">
                <a:pos x="T2" y="T3"/>
              </a:cxn>
              <a:cxn ang="0">
                <a:pos x="T4" y="T5"/>
              </a:cxn>
              <a:cxn ang="0">
                <a:pos x="T6" y="T7"/>
              </a:cxn>
              <a:cxn ang="0">
                <a:pos x="T8" y="T9"/>
              </a:cxn>
            </a:cxnLst>
            <a:rect l="0" t="0" r="r" b="b"/>
            <a:pathLst>
              <a:path w="129" h="102">
                <a:moveTo>
                  <a:pt x="123" y="102"/>
                </a:moveTo>
                <a:lnTo>
                  <a:pt x="0" y="8"/>
                </a:lnTo>
                <a:lnTo>
                  <a:pt x="4" y="0"/>
                </a:lnTo>
                <a:lnTo>
                  <a:pt x="129" y="94"/>
                </a:lnTo>
                <a:lnTo>
                  <a:pt x="123" y="102"/>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5" name="Freeform 184">
            <a:extLst>
              <a:ext uri="{FF2B5EF4-FFF2-40B4-BE49-F238E27FC236}">
                <a16:creationId xmlns:a16="http://schemas.microsoft.com/office/drawing/2014/main" id="{6B773849-CECA-4FA2-BB0C-7E68FF61786A}"/>
              </a:ext>
            </a:extLst>
          </p:cNvPr>
          <p:cNvSpPr>
            <a:spLocks/>
          </p:cNvSpPr>
          <p:nvPr/>
        </p:nvSpPr>
        <p:spPr bwMode="auto">
          <a:xfrm>
            <a:off x="8988608" y="4257479"/>
            <a:ext cx="96177" cy="110796"/>
          </a:xfrm>
          <a:custGeom>
            <a:avLst/>
            <a:gdLst>
              <a:gd name="T0" fmla="*/ 40 w 61"/>
              <a:gd name="T1" fmla="*/ 55 h 71"/>
              <a:gd name="T2" fmla="*/ 0 w 61"/>
              <a:gd name="T3" fmla="*/ 71 h 71"/>
              <a:gd name="T4" fmla="*/ 5 w 61"/>
              <a:gd name="T5" fmla="*/ 28 h 71"/>
              <a:gd name="T6" fmla="*/ 45 w 61"/>
              <a:gd name="T7" fmla="*/ 12 h 71"/>
              <a:gd name="T8" fmla="*/ 46 w 61"/>
              <a:gd name="T9" fmla="*/ 12 h 71"/>
              <a:gd name="T10" fmla="*/ 40 w 61"/>
              <a:gd name="T11" fmla="*/ 55 h 71"/>
            </a:gdLst>
            <a:ahLst/>
            <a:cxnLst>
              <a:cxn ang="0">
                <a:pos x="T0" y="T1"/>
              </a:cxn>
              <a:cxn ang="0">
                <a:pos x="T2" y="T3"/>
              </a:cxn>
              <a:cxn ang="0">
                <a:pos x="T4" y="T5"/>
              </a:cxn>
              <a:cxn ang="0">
                <a:pos x="T6" y="T7"/>
              </a:cxn>
              <a:cxn ang="0">
                <a:pos x="T8" y="T9"/>
              </a:cxn>
              <a:cxn ang="0">
                <a:pos x="T10" y="T11"/>
              </a:cxn>
            </a:cxnLst>
            <a:rect l="0" t="0" r="r" b="b"/>
            <a:pathLst>
              <a:path w="61" h="71">
                <a:moveTo>
                  <a:pt x="40" y="55"/>
                </a:moveTo>
                <a:cubicBezTo>
                  <a:pt x="0" y="71"/>
                  <a:pt x="0" y="71"/>
                  <a:pt x="0" y="71"/>
                </a:cubicBezTo>
                <a:cubicBezTo>
                  <a:pt x="5" y="28"/>
                  <a:pt x="5" y="28"/>
                  <a:pt x="5" y="28"/>
                </a:cubicBezTo>
                <a:cubicBezTo>
                  <a:pt x="8" y="9"/>
                  <a:pt x="30" y="0"/>
                  <a:pt x="45" y="12"/>
                </a:cubicBezTo>
                <a:cubicBezTo>
                  <a:pt x="46" y="12"/>
                  <a:pt x="46" y="12"/>
                  <a:pt x="46" y="12"/>
                </a:cubicBezTo>
                <a:cubicBezTo>
                  <a:pt x="61" y="24"/>
                  <a:pt x="58" y="47"/>
                  <a:pt x="40" y="55"/>
                </a:cubicBezTo>
                <a:close/>
              </a:path>
            </a:pathLst>
          </a:custGeom>
          <a:solidFill>
            <a:srgbClr val="5C2D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6" name="Freeform 185">
            <a:extLst>
              <a:ext uri="{FF2B5EF4-FFF2-40B4-BE49-F238E27FC236}">
                <a16:creationId xmlns:a16="http://schemas.microsoft.com/office/drawing/2014/main" id="{3CD150E3-6ABD-4306-BF26-C9F270655967}"/>
              </a:ext>
            </a:extLst>
          </p:cNvPr>
          <p:cNvSpPr>
            <a:spLocks/>
          </p:cNvSpPr>
          <p:nvPr/>
        </p:nvSpPr>
        <p:spPr bwMode="auto">
          <a:xfrm>
            <a:off x="9000150" y="4282101"/>
            <a:ext cx="57707" cy="67709"/>
          </a:xfrm>
          <a:custGeom>
            <a:avLst/>
            <a:gdLst>
              <a:gd name="T0" fmla="*/ 29 w 37"/>
              <a:gd name="T1" fmla="*/ 30 h 43"/>
              <a:gd name="T2" fmla="*/ 29 w 37"/>
              <a:gd name="T3" fmla="*/ 28 h 43"/>
              <a:gd name="T4" fmla="*/ 30 w 37"/>
              <a:gd name="T5" fmla="*/ 26 h 43"/>
              <a:gd name="T6" fmla="*/ 32 w 37"/>
              <a:gd name="T7" fmla="*/ 24 h 43"/>
              <a:gd name="T8" fmla="*/ 33 w 37"/>
              <a:gd name="T9" fmla="*/ 12 h 43"/>
              <a:gd name="T10" fmla="*/ 35 w 37"/>
              <a:gd name="T11" fmla="*/ 10 h 43"/>
              <a:gd name="T12" fmla="*/ 33 w 37"/>
              <a:gd name="T13" fmla="*/ 2 h 43"/>
              <a:gd name="T14" fmla="*/ 25 w 37"/>
              <a:gd name="T15" fmla="*/ 3 h 43"/>
              <a:gd name="T16" fmla="*/ 24 w 37"/>
              <a:gd name="T17" fmla="*/ 5 h 43"/>
              <a:gd name="T18" fmla="*/ 13 w 37"/>
              <a:gd name="T19" fmla="*/ 9 h 43"/>
              <a:gd name="T20" fmla="*/ 11 w 37"/>
              <a:gd name="T21" fmla="*/ 11 h 43"/>
              <a:gd name="T22" fmla="*/ 10 w 37"/>
              <a:gd name="T23" fmla="*/ 13 h 43"/>
              <a:gd name="T24" fmla="*/ 7 w 37"/>
              <a:gd name="T25" fmla="*/ 14 h 43"/>
              <a:gd name="T26" fmla="*/ 7 w 37"/>
              <a:gd name="T27" fmla="*/ 16 h 43"/>
              <a:gd name="T28" fmla="*/ 5 w 37"/>
              <a:gd name="T29" fmla="*/ 20 h 43"/>
              <a:gd name="T30" fmla="*/ 3 w 37"/>
              <a:gd name="T31" fmla="*/ 24 h 43"/>
              <a:gd name="T32" fmla="*/ 3 w 37"/>
              <a:gd name="T33" fmla="*/ 24 h 43"/>
              <a:gd name="T34" fmla="*/ 7 w 37"/>
              <a:gd name="T35" fmla="*/ 20 h 43"/>
              <a:gd name="T36" fmla="*/ 7 w 37"/>
              <a:gd name="T37" fmla="*/ 28 h 43"/>
              <a:gd name="T38" fmla="*/ 5 w 37"/>
              <a:gd name="T39" fmla="*/ 30 h 43"/>
              <a:gd name="T40" fmla="*/ 3 w 37"/>
              <a:gd name="T41" fmla="*/ 29 h 43"/>
              <a:gd name="T42" fmla="*/ 4 w 37"/>
              <a:gd name="T43" fmla="*/ 40 h 43"/>
              <a:gd name="T44" fmla="*/ 16 w 37"/>
              <a:gd name="T45" fmla="*/ 39 h 43"/>
              <a:gd name="T46" fmla="*/ 14 w 37"/>
              <a:gd name="T47" fmla="*/ 37 h 43"/>
              <a:gd name="T48" fmla="*/ 16 w 37"/>
              <a:gd name="T49" fmla="*/ 34 h 43"/>
              <a:gd name="T50" fmla="*/ 24 w 37"/>
              <a:gd name="T51" fmla="*/ 32 h 43"/>
              <a:gd name="T52" fmla="*/ 20 w 37"/>
              <a:gd name="T53" fmla="*/ 37 h 43"/>
              <a:gd name="T54" fmla="*/ 20 w 37"/>
              <a:gd name="T55" fmla="*/ 37 h 43"/>
              <a:gd name="T56" fmla="*/ 24 w 37"/>
              <a:gd name="T57" fmla="*/ 34 h 43"/>
              <a:gd name="T58" fmla="*/ 27 w 37"/>
              <a:gd name="T59" fmla="*/ 31 h 43"/>
              <a:gd name="T60" fmla="*/ 29 w 37"/>
              <a:gd name="T61" fmla="*/ 3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43">
                <a:moveTo>
                  <a:pt x="29" y="30"/>
                </a:moveTo>
                <a:cubicBezTo>
                  <a:pt x="29" y="30"/>
                  <a:pt x="29" y="29"/>
                  <a:pt x="29" y="28"/>
                </a:cubicBezTo>
                <a:cubicBezTo>
                  <a:pt x="30" y="26"/>
                  <a:pt x="30" y="26"/>
                  <a:pt x="30" y="26"/>
                </a:cubicBezTo>
                <a:cubicBezTo>
                  <a:pt x="32" y="24"/>
                  <a:pt x="32" y="24"/>
                  <a:pt x="32" y="24"/>
                </a:cubicBezTo>
                <a:cubicBezTo>
                  <a:pt x="35" y="20"/>
                  <a:pt x="35" y="16"/>
                  <a:pt x="33" y="12"/>
                </a:cubicBezTo>
                <a:cubicBezTo>
                  <a:pt x="34" y="11"/>
                  <a:pt x="34" y="11"/>
                  <a:pt x="35" y="10"/>
                </a:cubicBezTo>
                <a:cubicBezTo>
                  <a:pt x="37" y="8"/>
                  <a:pt x="36" y="4"/>
                  <a:pt x="33" y="2"/>
                </a:cubicBezTo>
                <a:cubicBezTo>
                  <a:pt x="31" y="0"/>
                  <a:pt x="27" y="1"/>
                  <a:pt x="25" y="3"/>
                </a:cubicBezTo>
                <a:cubicBezTo>
                  <a:pt x="25" y="4"/>
                  <a:pt x="25" y="4"/>
                  <a:pt x="24" y="5"/>
                </a:cubicBezTo>
                <a:cubicBezTo>
                  <a:pt x="20" y="4"/>
                  <a:pt x="15" y="6"/>
                  <a:pt x="13" y="9"/>
                </a:cubicBezTo>
                <a:cubicBezTo>
                  <a:pt x="11" y="11"/>
                  <a:pt x="11" y="11"/>
                  <a:pt x="11" y="11"/>
                </a:cubicBezTo>
                <a:cubicBezTo>
                  <a:pt x="10" y="13"/>
                  <a:pt x="10" y="13"/>
                  <a:pt x="10" y="13"/>
                </a:cubicBezTo>
                <a:cubicBezTo>
                  <a:pt x="9" y="13"/>
                  <a:pt x="8" y="13"/>
                  <a:pt x="7" y="14"/>
                </a:cubicBezTo>
                <a:cubicBezTo>
                  <a:pt x="7" y="15"/>
                  <a:pt x="7" y="16"/>
                  <a:pt x="7" y="16"/>
                </a:cubicBezTo>
                <a:cubicBezTo>
                  <a:pt x="5" y="20"/>
                  <a:pt x="5" y="20"/>
                  <a:pt x="5" y="20"/>
                </a:cubicBezTo>
                <a:cubicBezTo>
                  <a:pt x="4" y="21"/>
                  <a:pt x="3" y="22"/>
                  <a:pt x="3" y="24"/>
                </a:cubicBezTo>
                <a:cubicBezTo>
                  <a:pt x="3" y="24"/>
                  <a:pt x="3" y="24"/>
                  <a:pt x="3" y="24"/>
                </a:cubicBezTo>
                <a:cubicBezTo>
                  <a:pt x="7" y="20"/>
                  <a:pt x="7" y="20"/>
                  <a:pt x="7" y="20"/>
                </a:cubicBezTo>
                <a:cubicBezTo>
                  <a:pt x="6" y="22"/>
                  <a:pt x="6" y="25"/>
                  <a:pt x="7" y="28"/>
                </a:cubicBezTo>
                <a:cubicBezTo>
                  <a:pt x="5" y="30"/>
                  <a:pt x="5" y="30"/>
                  <a:pt x="5" y="30"/>
                </a:cubicBezTo>
                <a:cubicBezTo>
                  <a:pt x="3" y="29"/>
                  <a:pt x="3" y="29"/>
                  <a:pt x="3" y="29"/>
                </a:cubicBezTo>
                <a:cubicBezTo>
                  <a:pt x="0" y="32"/>
                  <a:pt x="1" y="38"/>
                  <a:pt x="4" y="40"/>
                </a:cubicBezTo>
                <a:cubicBezTo>
                  <a:pt x="8" y="43"/>
                  <a:pt x="13" y="42"/>
                  <a:pt x="16" y="39"/>
                </a:cubicBezTo>
                <a:cubicBezTo>
                  <a:pt x="14" y="37"/>
                  <a:pt x="14" y="37"/>
                  <a:pt x="14" y="37"/>
                </a:cubicBezTo>
                <a:cubicBezTo>
                  <a:pt x="16" y="34"/>
                  <a:pt x="16" y="34"/>
                  <a:pt x="16" y="34"/>
                </a:cubicBezTo>
                <a:cubicBezTo>
                  <a:pt x="19" y="35"/>
                  <a:pt x="21" y="34"/>
                  <a:pt x="24" y="32"/>
                </a:cubicBezTo>
                <a:cubicBezTo>
                  <a:pt x="20" y="37"/>
                  <a:pt x="20" y="37"/>
                  <a:pt x="20" y="37"/>
                </a:cubicBezTo>
                <a:cubicBezTo>
                  <a:pt x="20" y="37"/>
                  <a:pt x="20" y="37"/>
                  <a:pt x="20" y="37"/>
                </a:cubicBezTo>
                <a:cubicBezTo>
                  <a:pt x="22" y="37"/>
                  <a:pt x="23" y="36"/>
                  <a:pt x="24" y="34"/>
                </a:cubicBezTo>
                <a:cubicBezTo>
                  <a:pt x="27" y="31"/>
                  <a:pt x="27" y="31"/>
                  <a:pt x="27" y="31"/>
                </a:cubicBezTo>
                <a:cubicBezTo>
                  <a:pt x="27" y="31"/>
                  <a:pt x="28" y="31"/>
                  <a:pt x="29"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7" name="Freeform 186">
            <a:extLst>
              <a:ext uri="{FF2B5EF4-FFF2-40B4-BE49-F238E27FC236}">
                <a16:creationId xmlns:a16="http://schemas.microsoft.com/office/drawing/2014/main" id="{B942629F-9907-44A6-84E7-E6A4A261D4CC}"/>
              </a:ext>
            </a:extLst>
          </p:cNvPr>
          <p:cNvSpPr>
            <a:spLocks/>
          </p:cNvSpPr>
          <p:nvPr/>
        </p:nvSpPr>
        <p:spPr bwMode="auto">
          <a:xfrm>
            <a:off x="9039390" y="4396744"/>
            <a:ext cx="96177" cy="112335"/>
          </a:xfrm>
          <a:custGeom>
            <a:avLst/>
            <a:gdLst>
              <a:gd name="T0" fmla="*/ 40 w 61"/>
              <a:gd name="T1" fmla="*/ 55 h 72"/>
              <a:gd name="T2" fmla="*/ 0 w 61"/>
              <a:gd name="T3" fmla="*/ 72 h 72"/>
              <a:gd name="T4" fmla="*/ 6 w 61"/>
              <a:gd name="T5" fmla="*/ 28 h 72"/>
              <a:gd name="T6" fmla="*/ 45 w 61"/>
              <a:gd name="T7" fmla="*/ 12 h 72"/>
              <a:gd name="T8" fmla="*/ 46 w 61"/>
              <a:gd name="T9" fmla="*/ 12 h 72"/>
              <a:gd name="T10" fmla="*/ 40 w 61"/>
              <a:gd name="T11" fmla="*/ 55 h 72"/>
            </a:gdLst>
            <a:ahLst/>
            <a:cxnLst>
              <a:cxn ang="0">
                <a:pos x="T0" y="T1"/>
              </a:cxn>
              <a:cxn ang="0">
                <a:pos x="T2" y="T3"/>
              </a:cxn>
              <a:cxn ang="0">
                <a:pos x="T4" y="T5"/>
              </a:cxn>
              <a:cxn ang="0">
                <a:pos x="T6" y="T7"/>
              </a:cxn>
              <a:cxn ang="0">
                <a:pos x="T8" y="T9"/>
              </a:cxn>
              <a:cxn ang="0">
                <a:pos x="T10" y="T11"/>
              </a:cxn>
            </a:cxnLst>
            <a:rect l="0" t="0" r="r" b="b"/>
            <a:pathLst>
              <a:path w="61" h="72">
                <a:moveTo>
                  <a:pt x="40" y="55"/>
                </a:moveTo>
                <a:cubicBezTo>
                  <a:pt x="0" y="72"/>
                  <a:pt x="0" y="72"/>
                  <a:pt x="0" y="72"/>
                </a:cubicBezTo>
                <a:cubicBezTo>
                  <a:pt x="6" y="28"/>
                  <a:pt x="6" y="28"/>
                  <a:pt x="6" y="28"/>
                </a:cubicBezTo>
                <a:cubicBezTo>
                  <a:pt x="8" y="9"/>
                  <a:pt x="30" y="0"/>
                  <a:pt x="45" y="12"/>
                </a:cubicBezTo>
                <a:cubicBezTo>
                  <a:pt x="46" y="12"/>
                  <a:pt x="46" y="12"/>
                  <a:pt x="46" y="12"/>
                </a:cubicBezTo>
                <a:cubicBezTo>
                  <a:pt x="61" y="24"/>
                  <a:pt x="58" y="47"/>
                  <a:pt x="40" y="55"/>
                </a:cubicBezTo>
                <a:close/>
              </a:path>
            </a:pathLst>
          </a:custGeom>
          <a:solidFill>
            <a:srgbClr val="40C5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8" name="Freeform 187">
            <a:extLst>
              <a:ext uri="{FF2B5EF4-FFF2-40B4-BE49-F238E27FC236}">
                <a16:creationId xmlns:a16="http://schemas.microsoft.com/office/drawing/2014/main" id="{C1DF8377-B394-4126-BC05-543D4EEB50C5}"/>
              </a:ext>
            </a:extLst>
          </p:cNvPr>
          <p:cNvSpPr>
            <a:spLocks/>
          </p:cNvSpPr>
          <p:nvPr/>
        </p:nvSpPr>
        <p:spPr bwMode="auto">
          <a:xfrm>
            <a:off x="8919360" y="4372892"/>
            <a:ext cx="96177" cy="113105"/>
          </a:xfrm>
          <a:custGeom>
            <a:avLst/>
            <a:gdLst>
              <a:gd name="T0" fmla="*/ 40 w 61"/>
              <a:gd name="T1" fmla="*/ 55 h 72"/>
              <a:gd name="T2" fmla="*/ 0 w 61"/>
              <a:gd name="T3" fmla="*/ 72 h 72"/>
              <a:gd name="T4" fmla="*/ 6 w 61"/>
              <a:gd name="T5" fmla="*/ 29 h 72"/>
              <a:gd name="T6" fmla="*/ 45 w 61"/>
              <a:gd name="T7" fmla="*/ 12 h 72"/>
              <a:gd name="T8" fmla="*/ 46 w 61"/>
              <a:gd name="T9" fmla="*/ 13 h 72"/>
              <a:gd name="T10" fmla="*/ 40 w 61"/>
              <a:gd name="T11" fmla="*/ 55 h 72"/>
            </a:gdLst>
            <a:ahLst/>
            <a:cxnLst>
              <a:cxn ang="0">
                <a:pos x="T0" y="T1"/>
              </a:cxn>
              <a:cxn ang="0">
                <a:pos x="T2" y="T3"/>
              </a:cxn>
              <a:cxn ang="0">
                <a:pos x="T4" y="T5"/>
              </a:cxn>
              <a:cxn ang="0">
                <a:pos x="T6" y="T7"/>
              </a:cxn>
              <a:cxn ang="0">
                <a:pos x="T8" y="T9"/>
              </a:cxn>
              <a:cxn ang="0">
                <a:pos x="T10" y="T11"/>
              </a:cxn>
            </a:cxnLst>
            <a:rect l="0" t="0" r="r" b="b"/>
            <a:pathLst>
              <a:path w="61" h="72">
                <a:moveTo>
                  <a:pt x="40" y="55"/>
                </a:moveTo>
                <a:cubicBezTo>
                  <a:pt x="0" y="72"/>
                  <a:pt x="0" y="72"/>
                  <a:pt x="0" y="72"/>
                </a:cubicBezTo>
                <a:cubicBezTo>
                  <a:pt x="6" y="29"/>
                  <a:pt x="6" y="29"/>
                  <a:pt x="6" y="29"/>
                </a:cubicBezTo>
                <a:cubicBezTo>
                  <a:pt x="8" y="10"/>
                  <a:pt x="30" y="0"/>
                  <a:pt x="45" y="12"/>
                </a:cubicBezTo>
                <a:cubicBezTo>
                  <a:pt x="46" y="13"/>
                  <a:pt x="46" y="13"/>
                  <a:pt x="46" y="13"/>
                </a:cubicBezTo>
                <a:cubicBezTo>
                  <a:pt x="61" y="24"/>
                  <a:pt x="58" y="48"/>
                  <a:pt x="40" y="55"/>
                </a:cubicBez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9" name="Freeform 188">
            <a:extLst>
              <a:ext uri="{FF2B5EF4-FFF2-40B4-BE49-F238E27FC236}">
                <a16:creationId xmlns:a16="http://schemas.microsoft.com/office/drawing/2014/main" id="{ECFBEB15-F822-420C-92B6-A8171BDDED48}"/>
              </a:ext>
            </a:extLst>
          </p:cNvPr>
          <p:cNvSpPr>
            <a:spLocks/>
          </p:cNvSpPr>
          <p:nvPr/>
        </p:nvSpPr>
        <p:spPr bwMode="auto">
          <a:xfrm>
            <a:off x="9053239" y="4418288"/>
            <a:ext cx="61554" cy="67709"/>
          </a:xfrm>
          <a:custGeom>
            <a:avLst/>
            <a:gdLst>
              <a:gd name="T0" fmla="*/ 30 w 39"/>
              <a:gd name="T1" fmla="*/ 29 h 43"/>
              <a:gd name="T2" fmla="*/ 31 w 39"/>
              <a:gd name="T3" fmla="*/ 27 h 43"/>
              <a:gd name="T4" fmla="*/ 34 w 39"/>
              <a:gd name="T5" fmla="*/ 23 h 43"/>
              <a:gd name="T6" fmla="*/ 32 w 39"/>
              <a:gd name="T7" fmla="*/ 5 h 43"/>
              <a:gd name="T8" fmla="*/ 31 w 39"/>
              <a:gd name="T9" fmla="*/ 4 h 43"/>
              <a:gd name="T10" fmla="*/ 13 w 39"/>
              <a:gd name="T11" fmla="*/ 7 h 43"/>
              <a:gd name="T12" fmla="*/ 10 w 39"/>
              <a:gd name="T13" fmla="*/ 11 h 43"/>
              <a:gd name="T14" fmla="*/ 8 w 39"/>
              <a:gd name="T15" fmla="*/ 12 h 43"/>
              <a:gd name="T16" fmla="*/ 8 w 39"/>
              <a:gd name="T17" fmla="*/ 14 h 43"/>
              <a:gd name="T18" fmla="*/ 1 w 39"/>
              <a:gd name="T19" fmla="*/ 23 h 43"/>
              <a:gd name="T20" fmla="*/ 1 w 39"/>
              <a:gd name="T21" fmla="*/ 23 h 43"/>
              <a:gd name="T22" fmla="*/ 7 w 39"/>
              <a:gd name="T23" fmla="*/ 26 h 43"/>
              <a:gd name="T24" fmla="*/ 8 w 39"/>
              <a:gd name="T25" fmla="*/ 26 h 43"/>
              <a:gd name="T26" fmla="*/ 5 w 39"/>
              <a:gd name="T27" fmla="*/ 29 h 43"/>
              <a:gd name="T28" fmla="*/ 3 w 39"/>
              <a:gd name="T29" fmla="*/ 27 h 43"/>
              <a:gd name="T30" fmla="*/ 5 w 39"/>
              <a:gd name="T31" fmla="*/ 40 h 43"/>
              <a:gd name="T32" fmla="*/ 17 w 39"/>
              <a:gd name="T33" fmla="*/ 38 h 43"/>
              <a:gd name="T34" fmla="*/ 15 w 39"/>
              <a:gd name="T35" fmla="*/ 36 h 43"/>
              <a:gd name="T36" fmla="*/ 17 w 39"/>
              <a:gd name="T37" fmla="*/ 33 h 43"/>
              <a:gd name="T38" fmla="*/ 18 w 39"/>
              <a:gd name="T39" fmla="*/ 33 h 43"/>
              <a:gd name="T40" fmla="*/ 22 w 39"/>
              <a:gd name="T41" fmla="*/ 39 h 43"/>
              <a:gd name="T42" fmla="*/ 22 w 39"/>
              <a:gd name="T43" fmla="*/ 39 h 43"/>
              <a:gd name="T44" fmla="*/ 29 w 39"/>
              <a:gd name="T45" fmla="*/ 30 h 43"/>
              <a:gd name="T46" fmla="*/ 30 w 39"/>
              <a:gd name="T47"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43">
                <a:moveTo>
                  <a:pt x="30" y="29"/>
                </a:moveTo>
                <a:cubicBezTo>
                  <a:pt x="31" y="29"/>
                  <a:pt x="31" y="28"/>
                  <a:pt x="31" y="27"/>
                </a:cubicBezTo>
                <a:cubicBezTo>
                  <a:pt x="34" y="23"/>
                  <a:pt x="34" y="23"/>
                  <a:pt x="34" y="23"/>
                </a:cubicBezTo>
                <a:cubicBezTo>
                  <a:pt x="39" y="17"/>
                  <a:pt x="37" y="9"/>
                  <a:pt x="32" y="5"/>
                </a:cubicBezTo>
                <a:cubicBezTo>
                  <a:pt x="31" y="4"/>
                  <a:pt x="31" y="4"/>
                  <a:pt x="31" y="4"/>
                </a:cubicBezTo>
                <a:cubicBezTo>
                  <a:pt x="26" y="0"/>
                  <a:pt x="17" y="1"/>
                  <a:pt x="13" y="7"/>
                </a:cubicBezTo>
                <a:cubicBezTo>
                  <a:pt x="10" y="11"/>
                  <a:pt x="10" y="11"/>
                  <a:pt x="10" y="11"/>
                </a:cubicBezTo>
                <a:cubicBezTo>
                  <a:pt x="9" y="11"/>
                  <a:pt x="8" y="12"/>
                  <a:pt x="8" y="12"/>
                </a:cubicBezTo>
                <a:cubicBezTo>
                  <a:pt x="8" y="13"/>
                  <a:pt x="7" y="13"/>
                  <a:pt x="8" y="14"/>
                </a:cubicBezTo>
                <a:cubicBezTo>
                  <a:pt x="1" y="23"/>
                  <a:pt x="1" y="23"/>
                  <a:pt x="1" y="23"/>
                </a:cubicBezTo>
                <a:cubicBezTo>
                  <a:pt x="1" y="23"/>
                  <a:pt x="1" y="23"/>
                  <a:pt x="1" y="23"/>
                </a:cubicBezTo>
                <a:cubicBezTo>
                  <a:pt x="3" y="24"/>
                  <a:pt x="5" y="25"/>
                  <a:pt x="7" y="26"/>
                </a:cubicBezTo>
                <a:cubicBezTo>
                  <a:pt x="8" y="26"/>
                  <a:pt x="8" y="26"/>
                  <a:pt x="8" y="26"/>
                </a:cubicBezTo>
                <a:cubicBezTo>
                  <a:pt x="5" y="29"/>
                  <a:pt x="5" y="29"/>
                  <a:pt x="5" y="29"/>
                </a:cubicBezTo>
                <a:cubicBezTo>
                  <a:pt x="3" y="27"/>
                  <a:pt x="3" y="27"/>
                  <a:pt x="3" y="27"/>
                </a:cubicBezTo>
                <a:cubicBezTo>
                  <a:pt x="0" y="31"/>
                  <a:pt x="1" y="37"/>
                  <a:pt x="5" y="40"/>
                </a:cubicBezTo>
                <a:cubicBezTo>
                  <a:pt x="8" y="43"/>
                  <a:pt x="14" y="42"/>
                  <a:pt x="17" y="38"/>
                </a:cubicBezTo>
                <a:cubicBezTo>
                  <a:pt x="15" y="36"/>
                  <a:pt x="15" y="36"/>
                  <a:pt x="15" y="36"/>
                </a:cubicBezTo>
                <a:cubicBezTo>
                  <a:pt x="17" y="33"/>
                  <a:pt x="17" y="33"/>
                  <a:pt x="17" y="33"/>
                </a:cubicBezTo>
                <a:cubicBezTo>
                  <a:pt x="18" y="33"/>
                  <a:pt x="18" y="33"/>
                  <a:pt x="18" y="33"/>
                </a:cubicBezTo>
                <a:cubicBezTo>
                  <a:pt x="18" y="35"/>
                  <a:pt x="20" y="37"/>
                  <a:pt x="22" y="39"/>
                </a:cubicBezTo>
                <a:cubicBezTo>
                  <a:pt x="22" y="39"/>
                  <a:pt x="22" y="39"/>
                  <a:pt x="22" y="39"/>
                </a:cubicBezTo>
                <a:cubicBezTo>
                  <a:pt x="29" y="30"/>
                  <a:pt x="29" y="30"/>
                  <a:pt x="29" y="30"/>
                </a:cubicBezTo>
                <a:cubicBezTo>
                  <a:pt x="29" y="30"/>
                  <a:pt x="30" y="30"/>
                  <a:pt x="30"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0" name="Freeform 189">
            <a:extLst>
              <a:ext uri="{FF2B5EF4-FFF2-40B4-BE49-F238E27FC236}">
                <a16:creationId xmlns:a16="http://schemas.microsoft.com/office/drawing/2014/main" id="{CBD6C60E-5326-4637-979A-4B8393A86D93}"/>
              </a:ext>
            </a:extLst>
          </p:cNvPr>
          <p:cNvSpPr>
            <a:spLocks/>
          </p:cNvSpPr>
          <p:nvPr/>
        </p:nvSpPr>
        <p:spPr bwMode="auto">
          <a:xfrm>
            <a:off x="9119410" y="4260557"/>
            <a:ext cx="113105" cy="89252"/>
          </a:xfrm>
          <a:custGeom>
            <a:avLst/>
            <a:gdLst>
              <a:gd name="T0" fmla="*/ 141 w 147"/>
              <a:gd name="T1" fmla="*/ 116 h 116"/>
              <a:gd name="T2" fmla="*/ 0 w 147"/>
              <a:gd name="T3" fmla="*/ 8 h 116"/>
              <a:gd name="T4" fmla="*/ 6 w 147"/>
              <a:gd name="T5" fmla="*/ 0 h 116"/>
              <a:gd name="T6" fmla="*/ 147 w 147"/>
              <a:gd name="T7" fmla="*/ 108 h 116"/>
              <a:gd name="T8" fmla="*/ 141 w 147"/>
              <a:gd name="T9" fmla="*/ 116 h 116"/>
            </a:gdLst>
            <a:ahLst/>
            <a:cxnLst>
              <a:cxn ang="0">
                <a:pos x="T0" y="T1"/>
              </a:cxn>
              <a:cxn ang="0">
                <a:pos x="T2" y="T3"/>
              </a:cxn>
              <a:cxn ang="0">
                <a:pos x="T4" y="T5"/>
              </a:cxn>
              <a:cxn ang="0">
                <a:pos x="T6" y="T7"/>
              </a:cxn>
              <a:cxn ang="0">
                <a:pos x="T8" y="T9"/>
              </a:cxn>
            </a:cxnLst>
            <a:rect l="0" t="0" r="r" b="b"/>
            <a:pathLst>
              <a:path w="147" h="116">
                <a:moveTo>
                  <a:pt x="141" y="116"/>
                </a:moveTo>
                <a:lnTo>
                  <a:pt x="0" y="8"/>
                </a:lnTo>
                <a:lnTo>
                  <a:pt x="6" y="0"/>
                </a:lnTo>
                <a:lnTo>
                  <a:pt x="147" y="108"/>
                </a:lnTo>
                <a:lnTo>
                  <a:pt x="141" y="1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1" name="Freeform 190">
            <a:extLst>
              <a:ext uri="{FF2B5EF4-FFF2-40B4-BE49-F238E27FC236}">
                <a16:creationId xmlns:a16="http://schemas.microsoft.com/office/drawing/2014/main" id="{05D1B0A0-9F94-41EA-9090-29435E369701}"/>
              </a:ext>
            </a:extLst>
          </p:cNvPr>
          <p:cNvSpPr>
            <a:spLocks/>
          </p:cNvSpPr>
          <p:nvPr/>
        </p:nvSpPr>
        <p:spPr bwMode="auto">
          <a:xfrm>
            <a:off x="9053239" y="4210545"/>
            <a:ext cx="26930" cy="23082"/>
          </a:xfrm>
          <a:custGeom>
            <a:avLst/>
            <a:gdLst>
              <a:gd name="T0" fmla="*/ 29 w 35"/>
              <a:gd name="T1" fmla="*/ 30 h 30"/>
              <a:gd name="T2" fmla="*/ 0 w 35"/>
              <a:gd name="T3" fmla="*/ 8 h 30"/>
              <a:gd name="T4" fmla="*/ 6 w 35"/>
              <a:gd name="T5" fmla="*/ 0 h 30"/>
              <a:gd name="T6" fmla="*/ 35 w 35"/>
              <a:gd name="T7" fmla="*/ 22 h 30"/>
              <a:gd name="T8" fmla="*/ 29 w 35"/>
              <a:gd name="T9" fmla="*/ 30 h 30"/>
            </a:gdLst>
            <a:ahLst/>
            <a:cxnLst>
              <a:cxn ang="0">
                <a:pos x="T0" y="T1"/>
              </a:cxn>
              <a:cxn ang="0">
                <a:pos x="T2" y="T3"/>
              </a:cxn>
              <a:cxn ang="0">
                <a:pos x="T4" y="T5"/>
              </a:cxn>
              <a:cxn ang="0">
                <a:pos x="T6" y="T7"/>
              </a:cxn>
              <a:cxn ang="0">
                <a:pos x="T8" y="T9"/>
              </a:cxn>
            </a:cxnLst>
            <a:rect l="0" t="0" r="r" b="b"/>
            <a:pathLst>
              <a:path w="35" h="30">
                <a:moveTo>
                  <a:pt x="29" y="30"/>
                </a:moveTo>
                <a:lnTo>
                  <a:pt x="0" y="8"/>
                </a:lnTo>
                <a:lnTo>
                  <a:pt x="6" y="0"/>
                </a:lnTo>
                <a:lnTo>
                  <a:pt x="35" y="22"/>
                </a:lnTo>
                <a:lnTo>
                  <a:pt x="29"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2" name="Freeform 191">
            <a:extLst>
              <a:ext uri="{FF2B5EF4-FFF2-40B4-BE49-F238E27FC236}">
                <a16:creationId xmlns:a16="http://schemas.microsoft.com/office/drawing/2014/main" id="{ECE989A8-C7B0-42EA-B994-5CC72DF253E1}"/>
              </a:ext>
            </a:extLst>
          </p:cNvPr>
          <p:cNvSpPr>
            <a:spLocks/>
          </p:cNvSpPr>
          <p:nvPr/>
        </p:nvSpPr>
        <p:spPr bwMode="auto">
          <a:xfrm>
            <a:off x="9086324" y="4235166"/>
            <a:ext cx="26930" cy="23853"/>
          </a:xfrm>
          <a:custGeom>
            <a:avLst/>
            <a:gdLst>
              <a:gd name="T0" fmla="*/ 29 w 35"/>
              <a:gd name="T1" fmla="*/ 31 h 31"/>
              <a:gd name="T2" fmla="*/ 0 w 35"/>
              <a:gd name="T3" fmla="*/ 8 h 31"/>
              <a:gd name="T4" fmla="*/ 6 w 35"/>
              <a:gd name="T5" fmla="*/ 0 h 31"/>
              <a:gd name="T6" fmla="*/ 35 w 35"/>
              <a:gd name="T7" fmla="*/ 23 h 31"/>
              <a:gd name="T8" fmla="*/ 29 w 35"/>
              <a:gd name="T9" fmla="*/ 31 h 31"/>
            </a:gdLst>
            <a:ahLst/>
            <a:cxnLst>
              <a:cxn ang="0">
                <a:pos x="T0" y="T1"/>
              </a:cxn>
              <a:cxn ang="0">
                <a:pos x="T2" y="T3"/>
              </a:cxn>
              <a:cxn ang="0">
                <a:pos x="T4" y="T5"/>
              </a:cxn>
              <a:cxn ang="0">
                <a:pos x="T6" y="T7"/>
              </a:cxn>
              <a:cxn ang="0">
                <a:pos x="T8" y="T9"/>
              </a:cxn>
            </a:cxnLst>
            <a:rect l="0" t="0" r="r" b="b"/>
            <a:pathLst>
              <a:path w="35" h="31">
                <a:moveTo>
                  <a:pt x="29" y="31"/>
                </a:moveTo>
                <a:lnTo>
                  <a:pt x="0" y="8"/>
                </a:lnTo>
                <a:lnTo>
                  <a:pt x="6" y="0"/>
                </a:lnTo>
                <a:lnTo>
                  <a:pt x="35" y="23"/>
                </a:lnTo>
                <a:lnTo>
                  <a:pt x="29"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3" name="Freeform 192">
            <a:extLst>
              <a:ext uri="{FF2B5EF4-FFF2-40B4-BE49-F238E27FC236}">
                <a16:creationId xmlns:a16="http://schemas.microsoft.com/office/drawing/2014/main" id="{4BC18BAA-8E80-4294-9057-CB7AF802E5D8}"/>
              </a:ext>
            </a:extLst>
          </p:cNvPr>
          <p:cNvSpPr>
            <a:spLocks/>
          </p:cNvSpPr>
          <p:nvPr/>
        </p:nvSpPr>
        <p:spPr bwMode="auto">
          <a:xfrm>
            <a:off x="8932441" y="4395205"/>
            <a:ext cx="62323" cy="70017"/>
          </a:xfrm>
          <a:custGeom>
            <a:avLst/>
            <a:gdLst>
              <a:gd name="T0" fmla="*/ 31 w 40"/>
              <a:gd name="T1" fmla="*/ 33 h 45"/>
              <a:gd name="T2" fmla="*/ 31 w 40"/>
              <a:gd name="T3" fmla="*/ 31 h 45"/>
              <a:gd name="T4" fmla="*/ 35 w 40"/>
              <a:gd name="T5" fmla="*/ 26 h 45"/>
              <a:gd name="T6" fmla="*/ 32 w 40"/>
              <a:gd name="T7" fmla="*/ 5 h 45"/>
              <a:gd name="T8" fmla="*/ 32 w 40"/>
              <a:gd name="T9" fmla="*/ 5 h 45"/>
              <a:gd name="T10" fmla="*/ 12 w 40"/>
              <a:gd name="T11" fmla="*/ 8 h 45"/>
              <a:gd name="T12" fmla="*/ 8 w 40"/>
              <a:gd name="T13" fmla="*/ 13 h 45"/>
              <a:gd name="T14" fmla="*/ 6 w 40"/>
              <a:gd name="T15" fmla="*/ 14 h 45"/>
              <a:gd name="T16" fmla="*/ 7 w 40"/>
              <a:gd name="T17" fmla="*/ 18 h 45"/>
              <a:gd name="T18" fmla="*/ 6 w 40"/>
              <a:gd name="T19" fmla="*/ 18 h 45"/>
              <a:gd name="T20" fmla="*/ 4 w 40"/>
              <a:gd name="T21" fmla="*/ 30 h 45"/>
              <a:gd name="T22" fmla="*/ 2 w 40"/>
              <a:gd name="T23" fmla="*/ 32 h 45"/>
              <a:gd name="T24" fmla="*/ 4 w 40"/>
              <a:gd name="T25" fmla="*/ 43 h 45"/>
              <a:gd name="T26" fmla="*/ 4 w 40"/>
              <a:gd name="T27" fmla="*/ 43 h 45"/>
              <a:gd name="T28" fmla="*/ 15 w 40"/>
              <a:gd name="T29" fmla="*/ 41 h 45"/>
              <a:gd name="T30" fmla="*/ 16 w 40"/>
              <a:gd name="T31" fmla="*/ 39 h 45"/>
              <a:gd name="T32" fmla="*/ 27 w 40"/>
              <a:gd name="T33" fmla="*/ 34 h 45"/>
              <a:gd name="T34" fmla="*/ 27 w 40"/>
              <a:gd name="T35" fmla="*/ 33 h 45"/>
              <a:gd name="T36" fmla="*/ 31 w 40"/>
              <a:gd name="T37" fmla="*/ 3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 h="45">
                <a:moveTo>
                  <a:pt x="31" y="33"/>
                </a:moveTo>
                <a:cubicBezTo>
                  <a:pt x="31" y="32"/>
                  <a:pt x="32" y="31"/>
                  <a:pt x="31" y="31"/>
                </a:cubicBezTo>
                <a:cubicBezTo>
                  <a:pt x="35" y="26"/>
                  <a:pt x="35" y="26"/>
                  <a:pt x="35" y="26"/>
                </a:cubicBezTo>
                <a:cubicBezTo>
                  <a:pt x="40" y="19"/>
                  <a:pt x="39" y="10"/>
                  <a:pt x="32" y="5"/>
                </a:cubicBezTo>
                <a:cubicBezTo>
                  <a:pt x="32" y="5"/>
                  <a:pt x="32" y="5"/>
                  <a:pt x="32" y="5"/>
                </a:cubicBezTo>
                <a:cubicBezTo>
                  <a:pt x="26" y="0"/>
                  <a:pt x="17" y="2"/>
                  <a:pt x="12" y="8"/>
                </a:cubicBezTo>
                <a:cubicBezTo>
                  <a:pt x="8" y="13"/>
                  <a:pt x="8" y="13"/>
                  <a:pt x="8" y="13"/>
                </a:cubicBezTo>
                <a:cubicBezTo>
                  <a:pt x="7" y="13"/>
                  <a:pt x="7" y="13"/>
                  <a:pt x="6" y="14"/>
                </a:cubicBezTo>
                <a:cubicBezTo>
                  <a:pt x="5" y="15"/>
                  <a:pt x="6" y="17"/>
                  <a:pt x="7" y="18"/>
                </a:cubicBezTo>
                <a:cubicBezTo>
                  <a:pt x="6" y="18"/>
                  <a:pt x="6" y="18"/>
                  <a:pt x="6" y="18"/>
                </a:cubicBezTo>
                <a:cubicBezTo>
                  <a:pt x="4" y="21"/>
                  <a:pt x="3" y="26"/>
                  <a:pt x="4" y="30"/>
                </a:cubicBezTo>
                <a:cubicBezTo>
                  <a:pt x="2" y="32"/>
                  <a:pt x="2" y="32"/>
                  <a:pt x="2" y="32"/>
                </a:cubicBezTo>
                <a:cubicBezTo>
                  <a:pt x="0" y="35"/>
                  <a:pt x="0" y="40"/>
                  <a:pt x="4" y="43"/>
                </a:cubicBezTo>
                <a:cubicBezTo>
                  <a:pt x="4" y="43"/>
                  <a:pt x="4" y="43"/>
                  <a:pt x="4" y="43"/>
                </a:cubicBezTo>
                <a:cubicBezTo>
                  <a:pt x="7" y="45"/>
                  <a:pt x="12" y="45"/>
                  <a:pt x="15" y="41"/>
                </a:cubicBezTo>
                <a:cubicBezTo>
                  <a:pt x="16" y="39"/>
                  <a:pt x="16" y="39"/>
                  <a:pt x="16" y="39"/>
                </a:cubicBezTo>
                <a:cubicBezTo>
                  <a:pt x="20" y="39"/>
                  <a:pt x="24" y="37"/>
                  <a:pt x="27" y="34"/>
                </a:cubicBezTo>
                <a:cubicBezTo>
                  <a:pt x="27" y="33"/>
                  <a:pt x="27" y="33"/>
                  <a:pt x="27" y="33"/>
                </a:cubicBezTo>
                <a:cubicBezTo>
                  <a:pt x="28" y="34"/>
                  <a:pt x="30" y="34"/>
                  <a:pt x="31"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4" name="Freeform 193">
            <a:extLst>
              <a:ext uri="{FF2B5EF4-FFF2-40B4-BE49-F238E27FC236}">
                <a16:creationId xmlns:a16="http://schemas.microsoft.com/office/drawing/2014/main" id="{0C8B4361-7318-4D00-936D-6951D2772446}"/>
              </a:ext>
            </a:extLst>
          </p:cNvPr>
          <p:cNvSpPr>
            <a:spLocks/>
          </p:cNvSpPr>
          <p:nvPr/>
        </p:nvSpPr>
        <p:spPr bwMode="auto">
          <a:xfrm>
            <a:off x="8795484" y="4299797"/>
            <a:ext cx="399329" cy="292379"/>
          </a:xfrm>
          <a:custGeom>
            <a:avLst/>
            <a:gdLst>
              <a:gd name="T0" fmla="*/ 246 w 254"/>
              <a:gd name="T1" fmla="*/ 131 h 187"/>
              <a:gd name="T2" fmla="*/ 232 w 254"/>
              <a:gd name="T3" fmla="*/ 124 h 187"/>
              <a:gd name="T4" fmla="*/ 212 w 254"/>
              <a:gd name="T5" fmla="*/ 110 h 187"/>
              <a:gd name="T6" fmla="*/ 238 w 254"/>
              <a:gd name="T7" fmla="*/ 108 h 187"/>
              <a:gd name="T8" fmla="*/ 246 w 254"/>
              <a:gd name="T9" fmla="*/ 88 h 187"/>
              <a:gd name="T10" fmla="*/ 188 w 254"/>
              <a:gd name="T11" fmla="*/ 90 h 187"/>
              <a:gd name="T12" fmla="*/ 184 w 254"/>
              <a:gd name="T13" fmla="*/ 92 h 187"/>
              <a:gd name="T14" fmla="*/ 184 w 254"/>
              <a:gd name="T15" fmla="*/ 91 h 187"/>
              <a:gd name="T16" fmla="*/ 81 w 254"/>
              <a:gd name="T17" fmla="*/ 0 h 187"/>
              <a:gd name="T18" fmla="*/ 3 w 254"/>
              <a:gd name="T19" fmla="*/ 0 h 187"/>
              <a:gd name="T20" fmla="*/ 2 w 254"/>
              <a:gd name="T21" fmla="*/ 2 h 187"/>
              <a:gd name="T22" fmla="*/ 23 w 254"/>
              <a:gd name="T23" fmla="*/ 53 h 187"/>
              <a:gd name="T24" fmla="*/ 149 w 254"/>
              <a:gd name="T25" fmla="*/ 136 h 187"/>
              <a:gd name="T26" fmla="*/ 185 w 254"/>
              <a:gd name="T27" fmla="*/ 174 h 187"/>
              <a:gd name="T28" fmla="*/ 205 w 254"/>
              <a:gd name="T29" fmla="*/ 184 h 187"/>
              <a:gd name="T30" fmla="*/ 219 w 254"/>
              <a:gd name="T31" fmla="*/ 180 h 187"/>
              <a:gd name="T32" fmla="*/ 220 w 254"/>
              <a:gd name="T33" fmla="*/ 174 h 187"/>
              <a:gd name="T34" fmla="*/ 232 w 254"/>
              <a:gd name="T35" fmla="*/ 170 h 187"/>
              <a:gd name="T36" fmla="*/ 233 w 254"/>
              <a:gd name="T37" fmla="*/ 164 h 187"/>
              <a:gd name="T38" fmla="*/ 233 w 254"/>
              <a:gd name="T39" fmla="*/ 164 h 187"/>
              <a:gd name="T40" fmla="*/ 247 w 254"/>
              <a:gd name="T41" fmla="*/ 159 h 187"/>
              <a:gd name="T42" fmla="*/ 246 w 254"/>
              <a:gd name="T43" fmla="*/ 149 h 187"/>
              <a:gd name="T44" fmla="*/ 250 w 254"/>
              <a:gd name="T45" fmla="*/ 144 h 187"/>
              <a:gd name="T46" fmla="*/ 246 w 254"/>
              <a:gd name="T47" fmla="*/ 131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4" h="187">
                <a:moveTo>
                  <a:pt x="246" y="131"/>
                </a:moveTo>
                <a:cubicBezTo>
                  <a:pt x="232" y="124"/>
                  <a:pt x="232" y="124"/>
                  <a:pt x="232" y="124"/>
                </a:cubicBezTo>
                <a:cubicBezTo>
                  <a:pt x="212" y="110"/>
                  <a:pt x="212" y="110"/>
                  <a:pt x="212" y="110"/>
                </a:cubicBezTo>
                <a:cubicBezTo>
                  <a:pt x="238" y="108"/>
                  <a:pt x="238" y="108"/>
                  <a:pt x="238" y="108"/>
                </a:cubicBezTo>
                <a:cubicBezTo>
                  <a:pt x="238" y="108"/>
                  <a:pt x="254" y="100"/>
                  <a:pt x="246" y="88"/>
                </a:cubicBezTo>
                <a:cubicBezTo>
                  <a:pt x="201" y="93"/>
                  <a:pt x="203" y="87"/>
                  <a:pt x="188" y="90"/>
                </a:cubicBezTo>
                <a:cubicBezTo>
                  <a:pt x="186" y="91"/>
                  <a:pt x="185" y="91"/>
                  <a:pt x="184" y="92"/>
                </a:cubicBezTo>
                <a:cubicBezTo>
                  <a:pt x="184" y="91"/>
                  <a:pt x="184" y="91"/>
                  <a:pt x="184" y="91"/>
                </a:cubicBezTo>
                <a:cubicBezTo>
                  <a:pt x="81" y="0"/>
                  <a:pt x="81" y="0"/>
                  <a:pt x="81" y="0"/>
                </a:cubicBezTo>
                <a:cubicBezTo>
                  <a:pt x="3" y="0"/>
                  <a:pt x="3" y="0"/>
                  <a:pt x="3" y="0"/>
                </a:cubicBezTo>
                <a:cubicBezTo>
                  <a:pt x="2" y="1"/>
                  <a:pt x="2" y="1"/>
                  <a:pt x="2" y="2"/>
                </a:cubicBezTo>
                <a:cubicBezTo>
                  <a:pt x="0" y="21"/>
                  <a:pt x="8" y="40"/>
                  <a:pt x="23" y="53"/>
                </a:cubicBezTo>
                <a:cubicBezTo>
                  <a:pt x="149" y="136"/>
                  <a:pt x="149" y="136"/>
                  <a:pt x="149" y="136"/>
                </a:cubicBezTo>
                <a:cubicBezTo>
                  <a:pt x="185" y="174"/>
                  <a:pt x="185" y="174"/>
                  <a:pt x="185" y="174"/>
                </a:cubicBezTo>
                <a:cubicBezTo>
                  <a:pt x="205" y="184"/>
                  <a:pt x="205" y="184"/>
                  <a:pt x="205" y="184"/>
                </a:cubicBezTo>
                <a:cubicBezTo>
                  <a:pt x="210" y="187"/>
                  <a:pt x="216" y="185"/>
                  <a:pt x="219" y="180"/>
                </a:cubicBezTo>
                <a:cubicBezTo>
                  <a:pt x="220" y="178"/>
                  <a:pt x="220" y="176"/>
                  <a:pt x="220" y="174"/>
                </a:cubicBezTo>
                <a:cubicBezTo>
                  <a:pt x="225" y="176"/>
                  <a:pt x="230" y="174"/>
                  <a:pt x="232" y="170"/>
                </a:cubicBezTo>
                <a:cubicBezTo>
                  <a:pt x="233" y="168"/>
                  <a:pt x="233" y="166"/>
                  <a:pt x="233" y="164"/>
                </a:cubicBezTo>
                <a:cubicBezTo>
                  <a:pt x="233" y="164"/>
                  <a:pt x="233" y="164"/>
                  <a:pt x="233" y="164"/>
                </a:cubicBezTo>
                <a:cubicBezTo>
                  <a:pt x="238" y="166"/>
                  <a:pt x="244" y="164"/>
                  <a:pt x="247" y="159"/>
                </a:cubicBezTo>
                <a:cubicBezTo>
                  <a:pt x="249" y="156"/>
                  <a:pt x="248" y="152"/>
                  <a:pt x="246" y="149"/>
                </a:cubicBezTo>
                <a:cubicBezTo>
                  <a:pt x="248" y="148"/>
                  <a:pt x="249" y="146"/>
                  <a:pt x="250" y="144"/>
                </a:cubicBezTo>
                <a:cubicBezTo>
                  <a:pt x="253" y="139"/>
                  <a:pt x="251" y="133"/>
                  <a:pt x="246" y="131"/>
                </a:cubicBezTo>
                <a:close/>
              </a:path>
            </a:pathLst>
          </a:custGeom>
          <a:solidFill>
            <a:srgbClr val="A067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5" name="Freeform 194">
            <a:extLst>
              <a:ext uri="{FF2B5EF4-FFF2-40B4-BE49-F238E27FC236}">
                <a16:creationId xmlns:a16="http://schemas.microsoft.com/office/drawing/2014/main" id="{EE87D831-ECFC-48A2-B069-E4856476A128}"/>
              </a:ext>
            </a:extLst>
          </p:cNvPr>
          <p:cNvSpPr>
            <a:spLocks/>
          </p:cNvSpPr>
          <p:nvPr/>
        </p:nvSpPr>
        <p:spPr bwMode="auto">
          <a:xfrm>
            <a:off x="8795484" y="4299797"/>
            <a:ext cx="346238" cy="292379"/>
          </a:xfrm>
          <a:custGeom>
            <a:avLst/>
            <a:gdLst>
              <a:gd name="T0" fmla="*/ 158 w 220"/>
              <a:gd name="T1" fmla="*/ 124 h 187"/>
              <a:gd name="T2" fmla="*/ 46 w 220"/>
              <a:gd name="T3" fmla="*/ 48 h 187"/>
              <a:gd name="T4" fmla="*/ 24 w 220"/>
              <a:gd name="T5" fmla="*/ 0 h 187"/>
              <a:gd name="T6" fmla="*/ 3 w 220"/>
              <a:gd name="T7" fmla="*/ 0 h 187"/>
              <a:gd name="T8" fmla="*/ 2 w 220"/>
              <a:gd name="T9" fmla="*/ 2 h 187"/>
              <a:gd name="T10" fmla="*/ 23 w 220"/>
              <a:gd name="T11" fmla="*/ 53 h 187"/>
              <a:gd name="T12" fmla="*/ 149 w 220"/>
              <a:gd name="T13" fmla="*/ 136 h 187"/>
              <a:gd name="T14" fmla="*/ 185 w 220"/>
              <a:gd name="T15" fmla="*/ 174 h 187"/>
              <a:gd name="T16" fmla="*/ 205 w 220"/>
              <a:gd name="T17" fmla="*/ 184 h 187"/>
              <a:gd name="T18" fmla="*/ 219 w 220"/>
              <a:gd name="T19" fmla="*/ 180 h 187"/>
              <a:gd name="T20" fmla="*/ 220 w 220"/>
              <a:gd name="T21" fmla="*/ 174 h 187"/>
              <a:gd name="T22" fmla="*/ 158 w 220"/>
              <a:gd name="T23" fmla="*/ 12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0" h="187">
                <a:moveTo>
                  <a:pt x="158" y="124"/>
                </a:moveTo>
                <a:cubicBezTo>
                  <a:pt x="113" y="94"/>
                  <a:pt x="62" y="60"/>
                  <a:pt x="46" y="48"/>
                </a:cubicBezTo>
                <a:cubicBezTo>
                  <a:pt x="19" y="28"/>
                  <a:pt x="24" y="0"/>
                  <a:pt x="24" y="0"/>
                </a:cubicBezTo>
                <a:cubicBezTo>
                  <a:pt x="3" y="0"/>
                  <a:pt x="3" y="0"/>
                  <a:pt x="3" y="0"/>
                </a:cubicBezTo>
                <a:cubicBezTo>
                  <a:pt x="2" y="1"/>
                  <a:pt x="2" y="1"/>
                  <a:pt x="2" y="2"/>
                </a:cubicBezTo>
                <a:cubicBezTo>
                  <a:pt x="0" y="21"/>
                  <a:pt x="8" y="40"/>
                  <a:pt x="23" y="53"/>
                </a:cubicBezTo>
                <a:cubicBezTo>
                  <a:pt x="149" y="136"/>
                  <a:pt x="149" y="136"/>
                  <a:pt x="149" y="136"/>
                </a:cubicBezTo>
                <a:cubicBezTo>
                  <a:pt x="185" y="174"/>
                  <a:pt x="185" y="174"/>
                  <a:pt x="185" y="174"/>
                </a:cubicBezTo>
                <a:cubicBezTo>
                  <a:pt x="205" y="184"/>
                  <a:pt x="205" y="184"/>
                  <a:pt x="205" y="184"/>
                </a:cubicBezTo>
                <a:cubicBezTo>
                  <a:pt x="210" y="187"/>
                  <a:pt x="216" y="185"/>
                  <a:pt x="219" y="180"/>
                </a:cubicBezTo>
                <a:cubicBezTo>
                  <a:pt x="220" y="178"/>
                  <a:pt x="220" y="176"/>
                  <a:pt x="220" y="174"/>
                </a:cubicBezTo>
                <a:lnTo>
                  <a:pt x="158" y="124"/>
                </a:lnTo>
                <a:close/>
              </a:path>
            </a:pathLst>
          </a:custGeom>
          <a:solidFill>
            <a:srgbClr val="915E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6" name="Freeform 195">
            <a:extLst>
              <a:ext uri="{FF2B5EF4-FFF2-40B4-BE49-F238E27FC236}">
                <a16:creationId xmlns:a16="http://schemas.microsoft.com/office/drawing/2014/main" id="{AA350E39-8F6D-4ADD-8A98-AA1D37C10506}"/>
              </a:ext>
            </a:extLst>
          </p:cNvPr>
          <p:cNvSpPr>
            <a:spLocks/>
          </p:cNvSpPr>
          <p:nvPr/>
        </p:nvSpPr>
        <p:spPr bwMode="auto">
          <a:xfrm>
            <a:off x="9504888" y="4028962"/>
            <a:ext cx="102333" cy="82328"/>
          </a:xfrm>
          <a:custGeom>
            <a:avLst/>
            <a:gdLst>
              <a:gd name="T0" fmla="*/ 14 w 65"/>
              <a:gd name="T1" fmla="*/ 0 h 53"/>
              <a:gd name="T2" fmla="*/ 4 w 65"/>
              <a:gd name="T3" fmla="*/ 16 h 53"/>
              <a:gd name="T4" fmla="*/ 5 w 65"/>
              <a:gd name="T5" fmla="*/ 30 h 53"/>
              <a:gd name="T6" fmla="*/ 11 w 65"/>
              <a:gd name="T7" fmla="*/ 33 h 53"/>
              <a:gd name="T8" fmla="*/ 15 w 65"/>
              <a:gd name="T9" fmla="*/ 43 h 53"/>
              <a:gd name="T10" fmla="*/ 29 w 65"/>
              <a:gd name="T11" fmla="*/ 41 h 53"/>
              <a:gd name="T12" fmla="*/ 29 w 65"/>
              <a:gd name="T13" fmla="*/ 41 h 53"/>
              <a:gd name="T14" fmla="*/ 32 w 65"/>
              <a:gd name="T15" fmla="*/ 46 h 53"/>
              <a:gd name="T16" fmla="*/ 46 w 65"/>
              <a:gd name="T17" fmla="*/ 45 h 53"/>
              <a:gd name="T18" fmla="*/ 49 w 65"/>
              <a:gd name="T19" fmla="*/ 50 h 53"/>
              <a:gd name="T20" fmla="*/ 62 w 65"/>
              <a:gd name="T21" fmla="*/ 48 h 53"/>
              <a:gd name="T22" fmla="*/ 65 w 65"/>
              <a:gd name="T23" fmla="*/ 43 h 53"/>
              <a:gd name="T24" fmla="*/ 14 w 65"/>
              <a:gd name="T25"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3">
                <a:moveTo>
                  <a:pt x="14" y="0"/>
                </a:moveTo>
                <a:cubicBezTo>
                  <a:pt x="4" y="16"/>
                  <a:pt x="4" y="16"/>
                  <a:pt x="4" y="16"/>
                </a:cubicBezTo>
                <a:cubicBezTo>
                  <a:pt x="0" y="20"/>
                  <a:pt x="1" y="27"/>
                  <a:pt x="5" y="30"/>
                </a:cubicBezTo>
                <a:cubicBezTo>
                  <a:pt x="7" y="32"/>
                  <a:pt x="9" y="33"/>
                  <a:pt x="11" y="33"/>
                </a:cubicBezTo>
                <a:cubicBezTo>
                  <a:pt x="11" y="36"/>
                  <a:pt x="12" y="40"/>
                  <a:pt x="15" y="43"/>
                </a:cubicBezTo>
                <a:cubicBezTo>
                  <a:pt x="19" y="46"/>
                  <a:pt x="25" y="45"/>
                  <a:pt x="29" y="41"/>
                </a:cubicBezTo>
                <a:cubicBezTo>
                  <a:pt x="29" y="41"/>
                  <a:pt x="29" y="41"/>
                  <a:pt x="29" y="41"/>
                </a:cubicBezTo>
                <a:cubicBezTo>
                  <a:pt x="30" y="43"/>
                  <a:pt x="31" y="45"/>
                  <a:pt x="32" y="46"/>
                </a:cubicBezTo>
                <a:cubicBezTo>
                  <a:pt x="36" y="49"/>
                  <a:pt x="42" y="49"/>
                  <a:pt x="46" y="45"/>
                </a:cubicBezTo>
                <a:cubicBezTo>
                  <a:pt x="46" y="47"/>
                  <a:pt x="47" y="49"/>
                  <a:pt x="49" y="50"/>
                </a:cubicBezTo>
                <a:cubicBezTo>
                  <a:pt x="53" y="53"/>
                  <a:pt x="58" y="53"/>
                  <a:pt x="62" y="48"/>
                </a:cubicBezTo>
                <a:cubicBezTo>
                  <a:pt x="65" y="43"/>
                  <a:pt x="65" y="43"/>
                  <a:pt x="65" y="43"/>
                </a:cubicBezTo>
                <a:lnTo>
                  <a:pt x="14" y="0"/>
                </a:lnTo>
                <a:close/>
              </a:path>
            </a:pathLst>
          </a:custGeom>
          <a:solidFill>
            <a:srgbClr val="A067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7" name="Freeform 196">
            <a:extLst>
              <a:ext uri="{FF2B5EF4-FFF2-40B4-BE49-F238E27FC236}">
                <a16:creationId xmlns:a16="http://schemas.microsoft.com/office/drawing/2014/main" id="{D273C978-D387-4E06-9690-730298EA293E}"/>
              </a:ext>
            </a:extLst>
          </p:cNvPr>
          <p:cNvSpPr>
            <a:spLocks/>
          </p:cNvSpPr>
          <p:nvPr/>
        </p:nvSpPr>
        <p:spPr bwMode="auto">
          <a:xfrm>
            <a:off x="11399967" y="4027423"/>
            <a:ext cx="38471" cy="50012"/>
          </a:xfrm>
          <a:custGeom>
            <a:avLst/>
            <a:gdLst>
              <a:gd name="T0" fmla="*/ 24 w 24"/>
              <a:gd name="T1" fmla="*/ 32 h 32"/>
              <a:gd name="T2" fmla="*/ 24 w 24"/>
              <a:gd name="T3" fmla="*/ 12 h 32"/>
              <a:gd name="T4" fmla="*/ 12 w 24"/>
              <a:gd name="T5" fmla="*/ 0 h 32"/>
              <a:gd name="T6" fmla="*/ 0 w 24"/>
              <a:gd name="T7" fmla="*/ 12 h 32"/>
              <a:gd name="T8" fmla="*/ 0 w 24"/>
              <a:gd name="T9" fmla="*/ 32 h 32"/>
              <a:gd name="T10" fmla="*/ 24 w 24"/>
              <a:gd name="T11" fmla="*/ 32 h 32"/>
            </a:gdLst>
            <a:ahLst/>
            <a:cxnLst>
              <a:cxn ang="0">
                <a:pos x="T0" y="T1"/>
              </a:cxn>
              <a:cxn ang="0">
                <a:pos x="T2" y="T3"/>
              </a:cxn>
              <a:cxn ang="0">
                <a:pos x="T4" y="T5"/>
              </a:cxn>
              <a:cxn ang="0">
                <a:pos x="T6" y="T7"/>
              </a:cxn>
              <a:cxn ang="0">
                <a:pos x="T8" y="T9"/>
              </a:cxn>
              <a:cxn ang="0">
                <a:pos x="T10" y="T11"/>
              </a:cxn>
            </a:cxnLst>
            <a:rect l="0" t="0" r="r" b="b"/>
            <a:pathLst>
              <a:path w="24" h="32">
                <a:moveTo>
                  <a:pt x="24" y="32"/>
                </a:moveTo>
                <a:cubicBezTo>
                  <a:pt x="24" y="12"/>
                  <a:pt x="24" y="12"/>
                  <a:pt x="24" y="12"/>
                </a:cubicBezTo>
                <a:cubicBezTo>
                  <a:pt x="24" y="6"/>
                  <a:pt x="19" y="0"/>
                  <a:pt x="12" y="0"/>
                </a:cubicBezTo>
                <a:cubicBezTo>
                  <a:pt x="6" y="0"/>
                  <a:pt x="0" y="5"/>
                  <a:pt x="0" y="12"/>
                </a:cubicBezTo>
                <a:cubicBezTo>
                  <a:pt x="0" y="32"/>
                  <a:pt x="0" y="32"/>
                  <a:pt x="0" y="32"/>
                </a:cubicBezTo>
                <a:lnTo>
                  <a:pt x="24" y="32"/>
                </a:lnTo>
                <a:close/>
              </a:path>
            </a:pathLst>
          </a:custGeom>
          <a:solidFill>
            <a:srgbClr val="C498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8" name="Freeform 197">
            <a:extLst>
              <a:ext uri="{FF2B5EF4-FFF2-40B4-BE49-F238E27FC236}">
                <a16:creationId xmlns:a16="http://schemas.microsoft.com/office/drawing/2014/main" id="{7A888C71-EB02-4F95-B626-1566B7E287FA}"/>
              </a:ext>
            </a:extLst>
          </p:cNvPr>
          <p:cNvSpPr>
            <a:spLocks/>
          </p:cNvSpPr>
          <p:nvPr/>
        </p:nvSpPr>
        <p:spPr bwMode="auto">
          <a:xfrm>
            <a:off x="11438438" y="4012804"/>
            <a:ext cx="37702" cy="64631"/>
          </a:xfrm>
          <a:custGeom>
            <a:avLst/>
            <a:gdLst>
              <a:gd name="T0" fmla="*/ 24 w 24"/>
              <a:gd name="T1" fmla="*/ 41 h 41"/>
              <a:gd name="T2" fmla="*/ 24 w 24"/>
              <a:gd name="T3" fmla="*/ 12 h 41"/>
              <a:gd name="T4" fmla="*/ 12 w 24"/>
              <a:gd name="T5" fmla="*/ 0 h 41"/>
              <a:gd name="T6" fmla="*/ 0 w 24"/>
              <a:gd name="T7" fmla="*/ 12 h 41"/>
              <a:gd name="T8" fmla="*/ 0 w 24"/>
              <a:gd name="T9" fmla="*/ 41 h 41"/>
              <a:gd name="T10" fmla="*/ 24 w 24"/>
              <a:gd name="T11" fmla="*/ 41 h 41"/>
            </a:gdLst>
            <a:ahLst/>
            <a:cxnLst>
              <a:cxn ang="0">
                <a:pos x="T0" y="T1"/>
              </a:cxn>
              <a:cxn ang="0">
                <a:pos x="T2" y="T3"/>
              </a:cxn>
              <a:cxn ang="0">
                <a:pos x="T4" y="T5"/>
              </a:cxn>
              <a:cxn ang="0">
                <a:pos x="T6" y="T7"/>
              </a:cxn>
              <a:cxn ang="0">
                <a:pos x="T8" y="T9"/>
              </a:cxn>
              <a:cxn ang="0">
                <a:pos x="T10" y="T11"/>
              </a:cxn>
            </a:cxnLst>
            <a:rect l="0" t="0" r="r" b="b"/>
            <a:pathLst>
              <a:path w="24" h="41">
                <a:moveTo>
                  <a:pt x="24" y="41"/>
                </a:moveTo>
                <a:cubicBezTo>
                  <a:pt x="24" y="12"/>
                  <a:pt x="24" y="12"/>
                  <a:pt x="24" y="12"/>
                </a:cubicBezTo>
                <a:cubicBezTo>
                  <a:pt x="24" y="6"/>
                  <a:pt x="19" y="0"/>
                  <a:pt x="12" y="0"/>
                </a:cubicBezTo>
                <a:cubicBezTo>
                  <a:pt x="6" y="0"/>
                  <a:pt x="0" y="5"/>
                  <a:pt x="0" y="12"/>
                </a:cubicBezTo>
                <a:cubicBezTo>
                  <a:pt x="0" y="41"/>
                  <a:pt x="0" y="41"/>
                  <a:pt x="0" y="41"/>
                </a:cubicBezTo>
                <a:lnTo>
                  <a:pt x="24" y="41"/>
                </a:lnTo>
                <a:close/>
              </a:path>
            </a:pathLst>
          </a:custGeom>
          <a:solidFill>
            <a:srgbClr val="C498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9" name="Freeform 198">
            <a:extLst>
              <a:ext uri="{FF2B5EF4-FFF2-40B4-BE49-F238E27FC236}">
                <a16:creationId xmlns:a16="http://schemas.microsoft.com/office/drawing/2014/main" id="{2D562BC4-226A-422C-9D3A-5344CEB0AFAA}"/>
              </a:ext>
            </a:extLst>
          </p:cNvPr>
          <p:cNvSpPr>
            <a:spLocks/>
          </p:cNvSpPr>
          <p:nvPr/>
        </p:nvSpPr>
        <p:spPr bwMode="auto">
          <a:xfrm>
            <a:off x="11513841" y="4012804"/>
            <a:ext cx="37702" cy="64631"/>
          </a:xfrm>
          <a:custGeom>
            <a:avLst/>
            <a:gdLst>
              <a:gd name="T0" fmla="*/ 24 w 24"/>
              <a:gd name="T1" fmla="*/ 41 h 41"/>
              <a:gd name="T2" fmla="*/ 24 w 24"/>
              <a:gd name="T3" fmla="*/ 13 h 41"/>
              <a:gd name="T4" fmla="*/ 12 w 24"/>
              <a:gd name="T5" fmla="*/ 1 h 41"/>
              <a:gd name="T6" fmla="*/ 0 w 24"/>
              <a:gd name="T7" fmla="*/ 12 h 41"/>
              <a:gd name="T8" fmla="*/ 0 w 24"/>
              <a:gd name="T9" fmla="*/ 41 h 41"/>
              <a:gd name="T10" fmla="*/ 24 w 24"/>
              <a:gd name="T11" fmla="*/ 41 h 41"/>
            </a:gdLst>
            <a:ahLst/>
            <a:cxnLst>
              <a:cxn ang="0">
                <a:pos x="T0" y="T1"/>
              </a:cxn>
              <a:cxn ang="0">
                <a:pos x="T2" y="T3"/>
              </a:cxn>
              <a:cxn ang="0">
                <a:pos x="T4" y="T5"/>
              </a:cxn>
              <a:cxn ang="0">
                <a:pos x="T6" y="T7"/>
              </a:cxn>
              <a:cxn ang="0">
                <a:pos x="T8" y="T9"/>
              </a:cxn>
              <a:cxn ang="0">
                <a:pos x="T10" y="T11"/>
              </a:cxn>
            </a:cxnLst>
            <a:rect l="0" t="0" r="r" b="b"/>
            <a:pathLst>
              <a:path w="24" h="41">
                <a:moveTo>
                  <a:pt x="24" y="41"/>
                </a:moveTo>
                <a:cubicBezTo>
                  <a:pt x="24" y="13"/>
                  <a:pt x="24" y="13"/>
                  <a:pt x="24" y="13"/>
                </a:cubicBezTo>
                <a:cubicBezTo>
                  <a:pt x="24" y="6"/>
                  <a:pt x="19" y="1"/>
                  <a:pt x="12" y="1"/>
                </a:cubicBezTo>
                <a:cubicBezTo>
                  <a:pt x="6" y="0"/>
                  <a:pt x="0" y="6"/>
                  <a:pt x="0" y="12"/>
                </a:cubicBezTo>
                <a:cubicBezTo>
                  <a:pt x="0" y="41"/>
                  <a:pt x="0" y="41"/>
                  <a:pt x="0" y="41"/>
                </a:cubicBezTo>
                <a:lnTo>
                  <a:pt x="24" y="41"/>
                </a:lnTo>
                <a:close/>
              </a:path>
            </a:pathLst>
          </a:custGeom>
          <a:solidFill>
            <a:srgbClr val="C498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0" name="Freeform 199">
            <a:extLst>
              <a:ext uri="{FF2B5EF4-FFF2-40B4-BE49-F238E27FC236}">
                <a16:creationId xmlns:a16="http://schemas.microsoft.com/office/drawing/2014/main" id="{2FAA0A05-CFE2-4634-992F-897C2BA0875D}"/>
              </a:ext>
            </a:extLst>
          </p:cNvPr>
          <p:cNvSpPr>
            <a:spLocks/>
          </p:cNvSpPr>
          <p:nvPr/>
        </p:nvSpPr>
        <p:spPr bwMode="auto">
          <a:xfrm>
            <a:off x="11476140" y="4002033"/>
            <a:ext cx="37702" cy="75403"/>
          </a:xfrm>
          <a:custGeom>
            <a:avLst/>
            <a:gdLst>
              <a:gd name="T0" fmla="*/ 24 w 24"/>
              <a:gd name="T1" fmla="*/ 48 h 48"/>
              <a:gd name="T2" fmla="*/ 24 w 24"/>
              <a:gd name="T3" fmla="*/ 13 h 48"/>
              <a:gd name="T4" fmla="*/ 12 w 24"/>
              <a:gd name="T5" fmla="*/ 1 h 48"/>
              <a:gd name="T6" fmla="*/ 0 w 24"/>
              <a:gd name="T7" fmla="*/ 12 h 48"/>
              <a:gd name="T8" fmla="*/ 0 w 24"/>
              <a:gd name="T9" fmla="*/ 48 h 48"/>
              <a:gd name="T10" fmla="*/ 24 w 24"/>
              <a:gd name="T11" fmla="*/ 48 h 48"/>
            </a:gdLst>
            <a:ahLst/>
            <a:cxnLst>
              <a:cxn ang="0">
                <a:pos x="T0" y="T1"/>
              </a:cxn>
              <a:cxn ang="0">
                <a:pos x="T2" y="T3"/>
              </a:cxn>
              <a:cxn ang="0">
                <a:pos x="T4" y="T5"/>
              </a:cxn>
              <a:cxn ang="0">
                <a:pos x="T6" y="T7"/>
              </a:cxn>
              <a:cxn ang="0">
                <a:pos x="T8" y="T9"/>
              </a:cxn>
              <a:cxn ang="0">
                <a:pos x="T10" y="T11"/>
              </a:cxn>
            </a:cxnLst>
            <a:rect l="0" t="0" r="r" b="b"/>
            <a:pathLst>
              <a:path w="24" h="48">
                <a:moveTo>
                  <a:pt x="24" y="48"/>
                </a:moveTo>
                <a:cubicBezTo>
                  <a:pt x="24" y="13"/>
                  <a:pt x="24" y="13"/>
                  <a:pt x="24" y="13"/>
                </a:cubicBezTo>
                <a:cubicBezTo>
                  <a:pt x="24" y="6"/>
                  <a:pt x="19" y="1"/>
                  <a:pt x="12" y="1"/>
                </a:cubicBezTo>
                <a:cubicBezTo>
                  <a:pt x="6" y="0"/>
                  <a:pt x="0" y="6"/>
                  <a:pt x="0" y="12"/>
                </a:cubicBezTo>
                <a:cubicBezTo>
                  <a:pt x="0" y="48"/>
                  <a:pt x="0" y="48"/>
                  <a:pt x="0" y="48"/>
                </a:cubicBezTo>
                <a:lnTo>
                  <a:pt x="24" y="48"/>
                </a:lnTo>
                <a:close/>
              </a:path>
            </a:pathLst>
          </a:custGeom>
          <a:solidFill>
            <a:srgbClr val="C498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1" name="Freeform 200">
            <a:extLst>
              <a:ext uri="{FF2B5EF4-FFF2-40B4-BE49-F238E27FC236}">
                <a16:creationId xmlns:a16="http://schemas.microsoft.com/office/drawing/2014/main" id="{1085871E-A363-48E9-8463-C81EC1912A31}"/>
              </a:ext>
            </a:extLst>
          </p:cNvPr>
          <p:cNvSpPr>
            <a:spLocks/>
          </p:cNvSpPr>
          <p:nvPr/>
        </p:nvSpPr>
        <p:spPr bwMode="auto">
          <a:xfrm>
            <a:off x="11399968" y="4071280"/>
            <a:ext cx="187738" cy="68479"/>
          </a:xfrm>
          <a:custGeom>
            <a:avLst/>
            <a:gdLst>
              <a:gd name="T0" fmla="*/ 0 w 119"/>
              <a:gd name="T1" fmla="*/ 0 h 44"/>
              <a:gd name="T2" fmla="*/ 17 w 119"/>
              <a:gd name="T3" fmla="*/ 32 h 44"/>
              <a:gd name="T4" fmla="*/ 71 w 119"/>
              <a:gd name="T5" fmla="*/ 33 h 44"/>
              <a:gd name="T6" fmla="*/ 119 w 119"/>
              <a:gd name="T7" fmla="*/ 0 h 44"/>
              <a:gd name="T8" fmla="*/ 0 w 119"/>
              <a:gd name="T9" fmla="*/ 0 h 44"/>
            </a:gdLst>
            <a:ahLst/>
            <a:cxnLst>
              <a:cxn ang="0">
                <a:pos x="T0" y="T1"/>
              </a:cxn>
              <a:cxn ang="0">
                <a:pos x="T2" y="T3"/>
              </a:cxn>
              <a:cxn ang="0">
                <a:pos x="T4" y="T5"/>
              </a:cxn>
              <a:cxn ang="0">
                <a:pos x="T6" y="T7"/>
              </a:cxn>
              <a:cxn ang="0">
                <a:pos x="T8" y="T9"/>
              </a:cxn>
            </a:cxnLst>
            <a:rect l="0" t="0" r="r" b="b"/>
            <a:pathLst>
              <a:path w="119" h="44">
                <a:moveTo>
                  <a:pt x="0" y="0"/>
                </a:moveTo>
                <a:cubicBezTo>
                  <a:pt x="1" y="14"/>
                  <a:pt x="7" y="25"/>
                  <a:pt x="17" y="32"/>
                </a:cubicBezTo>
                <a:cubicBezTo>
                  <a:pt x="33" y="44"/>
                  <a:pt x="54" y="43"/>
                  <a:pt x="71" y="33"/>
                </a:cubicBezTo>
                <a:cubicBezTo>
                  <a:pt x="119" y="0"/>
                  <a:pt x="119" y="0"/>
                  <a:pt x="119" y="0"/>
                </a:cubicBezTo>
                <a:lnTo>
                  <a:pt x="0" y="0"/>
                </a:lnTo>
                <a:close/>
              </a:path>
            </a:pathLst>
          </a:custGeom>
          <a:solidFill>
            <a:srgbClr val="C498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 name="Title 1">
            <a:extLst>
              <a:ext uri="{FF2B5EF4-FFF2-40B4-BE49-F238E27FC236}">
                <a16:creationId xmlns:a16="http://schemas.microsoft.com/office/drawing/2014/main" id="{BA11C452-2621-466E-B3B3-2273AD256A8F}"/>
              </a:ext>
            </a:extLst>
          </p:cNvPr>
          <p:cNvSpPr>
            <a:spLocks noGrp="1"/>
          </p:cNvSpPr>
          <p:nvPr>
            <p:ph type="title"/>
          </p:nvPr>
        </p:nvSpPr>
        <p:spPr>
          <a:xfrm>
            <a:off x="269241" y="289957"/>
            <a:ext cx="5785125" cy="899537"/>
          </a:xfrm>
        </p:spPr>
        <p:txBody>
          <a:bodyPr/>
          <a:lstStyle/>
          <a:p>
            <a:r>
              <a:rPr lang="en-US" dirty="0"/>
              <a:t>What is ASP.NET Core?</a:t>
            </a:r>
            <a:endParaRPr lang="en-US" dirty="0">
              <a:gradFill>
                <a:gsLst>
                  <a:gs pos="1250">
                    <a:schemeClr val="tx2"/>
                  </a:gs>
                  <a:gs pos="100000">
                    <a:schemeClr val="tx2"/>
                  </a:gs>
                </a:gsLst>
                <a:lin ang="5400000" scaled="0"/>
              </a:gradFill>
            </a:endParaRPr>
          </a:p>
        </p:txBody>
      </p:sp>
      <p:grpSp>
        <p:nvGrpSpPr>
          <p:cNvPr id="29" name="Group 28">
            <a:extLst>
              <a:ext uri="{FF2B5EF4-FFF2-40B4-BE49-F238E27FC236}">
                <a16:creationId xmlns:a16="http://schemas.microsoft.com/office/drawing/2014/main" id="{866440E6-620E-42EB-9EF2-106B15C1593D}"/>
              </a:ext>
            </a:extLst>
          </p:cNvPr>
          <p:cNvGrpSpPr/>
          <p:nvPr/>
        </p:nvGrpSpPr>
        <p:grpSpPr>
          <a:xfrm>
            <a:off x="463616" y="1972973"/>
            <a:ext cx="7006432" cy="672721"/>
            <a:chOff x="445956" y="2012039"/>
            <a:chExt cx="7146926" cy="686210"/>
          </a:xfrm>
        </p:grpSpPr>
        <p:sp>
          <p:nvSpPr>
            <p:cNvPr id="17" name="Rectangle 16">
              <a:extLst>
                <a:ext uri="{FF2B5EF4-FFF2-40B4-BE49-F238E27FC236}">
                  <a16:creationId xmlns:a16="http://schemas.microsoft.com/office/drawing/2014/main" id="{BD00286B-DC2F-478C-AA23-F6B05E34AB15}"/>
                </a:ext>
              </a:extLst>
            </p:cNvPr>
            <p:cNvSpPr/>
            <p:nvPr/>
          </p:nvSpPr>
          <p:spPr bwMode="auto">
            <a:xfrm>
              <a:off x="1442272" y="2012633"/>
              <a:ext cx="6150610" cy="68502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79285" rIns="179285" bIns="134464" numCol="1" spcCol="0" rtlCol="0" fromWordArt="0" anchor="t" anchorCtr="0" forceAA="0" compatLnSpc="1">
              <a:prstTxWarp prst="textNoShape">
                <a:avLst/>
              </a:prstTxWarp>
              <a:noAutofit/>
            </a:bodyPr>
            <a:lstStyle/>
            <a:p>
              <a:pPr defTabSz="914367">
                <a:defRPr/>
              </a:pPr>
              <a:r>
                <a:rPr lang="en-US" sz="2000" dirty="0">
                  <a:solidFill>
                    <a:srgbClr val="FFFFFF"/>
                  </a:solidFill>
                  <a:latin typeface="Segoe UI"/>
                </a:rPr>
                <a:t>Seamless transition from on-premises to cloud</a:t>
              </a:r>
            </a:p>
          </p:txBody>
        </p:sp>
        <p:grpSp>
          <p:nvGrpSpPr>
            <p:cNvPr id="6" name="Group 5">
              <a:extLst>
                <a:ext uri="{FF2B5EF4-FFF2-40B4-BE49-F238E27FC236}">
                  <a16:creationId xmlns:a16="http://schemas.microsoft.com/office/drawing/2014/main" id="{837FE131-1861-422C-B0EF-DC41005B3E6E}"/>
                </a:ext>
              </a:extLst>
            </p:cNvPr>
            <p:cNvGrpSpPr/>
            <p:nvPr/>
          </p:nvGrpSpPr>
          <p:grpSpPr>
            <a:xfrm>
              <a:off x="445956" y="2012039"/>
              <a:ext cx="996316" cy="686210"/>
              <a:chOff x="445956" y="2012039"/>
              <a:chExt cx="996316" cy="686210"/>
            </a:xfrm>
          </p:grpSpPr>
          <p:sp>
            <p:nvSpPr>
              <p:cNvPr id="18" name="Rectangle 17">
                <a:extLst>
                  <a:ext uri="{FF2B5EF4-FFF2-40B4-BE49-F238E27FC236}">
                    <a16:creationId xmlns:a16="http://schemas.microsoft.com/office/drawing/2014/main" id="{10679C01-0A25-4EA6-9448-E3A1DA686D5C}"/>
                  </a:ext>
                </a:extLst>
              </p:cNvPr>
              <p:cNvSpPr/>
              <p:nvPr/>
            </p:nvSpPr>
            <p:spPr bwMode="auto">
              <a:xfrm>
                <a:off x="445956" y="2012039"/>
                <a:ext cx="996316" cy="68621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34464" rIns="179285" bIns="13446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137" dirty="0">
                  <a:solidFill>
                    <a:schemeClr val="accent1"/>
                  </a:solidFill>
                  <a:cs typeface="Segoe UI" pitchFamily="34" charset="0"/>
                </a:endParaRPr>
              </a:p>
            </p:txBody>
          </p:sp>
          <p:sp>
            <p:nvSpPr>
              <p:cNvPr id="26" name="cloud">
                <a:extLst>
                  <a:ext uri="{FF2B5EF4-FFF2-40B4-BE49-F238E27FC236}">
                    <a16:creationId xmlns:a16="http://schemas.microsoft.com/office/drawing/2014/main" id="{FB15FD0E-8502-4A16-8325-2F6B1B40880D}"/>
                  </a:ext>
                </a:extLst>
              </p:cNvPr>
              <p:cNvSpPr>
                <a:spLocks noChangeAspect="1"/>
              </p:cNvSpPr>
              <p:nvPr/>
            </p:nvSpPr>
            <p:spPr bwMode="auto">
              <a:xfrm>
                <a:off x="652004" y="2169042"/>
                <a:ext cx="584220" cy="372204"/>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endParaRPr lang="en-US" sz="882" dirty="0">
                  <a:gradFill>
                    <a:gsLst>
                      <a:gs pos="0">
                        <a:srgbClr val="505050"/>
                      </a:gs>
                      <a:gs pos="100000">
                        <a:srgbClr val="505050"/>
                      </a:gs>
                    </a:gsLst>
                  </a:gradFill>
                </a:endParaRPr>
              </a:p>
            </p:txBody>
          </p:sp>
        </p:grpSp>
      </p:grpSp>
      <p:grpSp>
        <p:nvGrpSpPr>
          <p:cNvPr id="243" name="Group 242">
            <a:extLst>
              <a:ext uri="{FF2B5EF4-FFF2-40B4-BE49-F238E27FC236}">
                <a16:creationId xmlns:a16="http://schemas.microsoft.com/office/drawing/2014/main" id="{B7A1437E-AC53-405B-84FA-6828A8897BEF}"/>
              </a:ext>
            </a:extLst>
          </p:cNvPr>
          <p:cNvGrpSpPr/>
          <p:nvPr/>
        </p:nvGrpSpPr>
        <p:grpSpPr>
          <a:xfrm>
            <a:off x="450382" y="2757228"/>
            <a:ext cx="7006432" cy="672721"/>
            <a:chOff x="459412" y="2812020"/>
            <a:chExt cx="7146926" cy="686210"/>
          </a:xfrm>
        </p:grpSpPr>
        <p:sp>
          <p:nvSpPr>
            <p:cNvPr id="37" name="Rectangle 36">
              <a:extLst>
                <a:ext uri="{FF2B5EF4-FFF2-40B4-BE49-F238E27FC236}">
                  <a16:creationId xmlns:a16="http://schemas.microsoft.com/office/drawing/2014/main" id="{D6AB7464-8EEA-48BB-8158-3CAECDD081A0}"/>
                </a:ext>
              </a:extLst>
            </p:cNvPr>
            <p:cNvSpPr/>
            <p:nvPr/>
          </p:nvSpPr>
          <p:spPr bwMode="auto">
            <a:xfrm>
              <a:off x="1455728" y="2812615"/>
              <a:ext cx="6150610" cy="68502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79285" rIns="179285" bIns="134464" numCol="1" spcCol="0" rtlCol="0" fromWordArt="0" anchor="t" anchorCtr="0" forceAA="0" compatLnSpc="1">
              <a:prstTxWarp prst="textNoShape">
                <a:avLst/>
              </a:prstTxWarp>
              <a:noAutofit/>
            </a:bodyPr>
            <a:lstStyle/>
            <a:p>
              <a:pPr defTabSz="914102" fontAlgn="base">
                <a:lnSpc>
                  <a:spcPct val="90000"/>
                </a:lnSpc>
                <a:spcBef>
                  <a:spcPts val="588"/>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Open-source with contributions</a:t>
              </a:r>
            </a:p>
          </p:txBody>
        </p:sp>
        <p:grpSp>
          <p:nvGrpSpPr>
            <p:cNvPr id="7" name="Group 6">
              <a:extLst>
                <a:ext uri="{FF2B5EF4-FFF2-40B4-BE49-F238E27FC236}">
                  <a16:creationId xmlns:a16="http://schemas.microsoft.com/office/drawing/2014/main" id="{F3F41FB3-28F4-4CB7-80BE-1A0D80405BD2}"/>
                </a:ext>
              </a:extLst>
            </p:cNvPr>
            <p:cNvGrpSpPr/>
            <p:nvPr/>
          </p:nvGrpSpPr>
          <p:grpSpPr>
            <a:xfrm>
              <a:off x="459412" y="2812020"/>
              <a:ext cx="996316" cy="686210"/>
              <a:chOff x="459412" y="2812020"/>
              <a:chExt cx="996316" cy="686210"/>
            </a:xfrm>
          </p:grpSpPr>
          <p:sp>
            <p:nvSpPr>
              <p:cNvPr id="38" name="Rectangle 37">
                <a:extLst>
                  <a:ext uri="{FF2B5EF4-FFF2-40B4-BE49-F238E27FC236}">
                    <a16:creationId xmlns:a16="http://schemas.microsoft.com/office/drawing/2014/main" id="{96BAE632-E3A3-456F-88B9-4A87D91D95B0}"/>
                  </a:ext>
                </a:extLst>
              </p:cNvPr>
              <p:cNvSpPr/>
              <p:nvPr/>
            </p:nvSpPr>
            <p:spPr bwMode="auto">
              <a:xfrm>
                <a:off x="459412" y="2812020"/>
                <a:ext cx="996316" cy="68621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34464" rIns="179285" bIns="13446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137" dirty="0">
                  <a:solidFill>
                    <a:schemeClr val="accent1"/>
                  </a:solidFill>
                  <a:cs typeface="Segoe UI" pitchFamily="34" charset="0"/>
                </a:endParaRPr>
              </a:p>
            </p:txBody>
          </p:sp>
          <p:sp>
            <p:nvSpPr>
              <p:cNvPr id="27" name="binary">
                <a:extLst>
                  <a:ext uri="{FF2B5EF4-FFF2-40B4-BE49-F238E27FC236}">
                    <a16:creationId xmlns:a16="http://schemas.microsoft.com/office/drawing/2014/main" id="{8A26F537-FC10-4A64-8780-AE5ACCBF62F5}"/>
                  </a:ext>
                </a:extLst>
              </p:cNvPr>
              <p:cNvSpPr>
                <a:spLocks noChangeAspect="1" noEditPoints="1"/>
              </p:cNvSpPr>
              <p:nvPr/>
            </p:nvSpPr>
            <p:spPr bwMode="auto">
              <a:xfrm>
                <a:off x="736211" y="2930875"/>
                <a:ext cx="481856" cy="416080"/>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endParaRPr lang="en-US" sz="1765" dirty="0"/>
              </a:p>
            </p:txBody>
          </p:sp>
        </p:grpSp>
      </p:grpSp>
      <p:grpSp>
        <p:nvGrpSpPr>
          <p:cNvPr id="244" name="Group 243">
            <a:extLst>
              <a:ext uri="{FF2B5EF4-FFF2-40B4-BE49-F238E27FC236}">
                <a16:creationId xmlns:a16="http://schemas.microsoft.com/office/drawing/2014/main" id="{F373F657-BBBC-4BE0-BEDC-11D3E4B99F43}"/>
              </a:ext>
            </a:extLst>
          </p:cNvPr>
          <p:cNvGrpSpPr/>
          <p:nvPr/>
        </p:nvGrpSpPr>
        <p:grpSpPr>
          <a:xfrm>
            <a:off x="450382" y="3541486"/>
            <a:ext cx="7006432" cy="672721"/>
            <a:chOff x="459412" y="3612004"/>
            <a:chExt cx="7146926" cy="686210"/>
          </a:xfrm>
        </p:grpSpPr>
        <p:sp>
          <p:nvSpPr>
            <p:cNvPr id="40" name="Rectangle 39">
              <a:extLst>
                <a:ext uri="{FF2B5EF4-FFF2-40B4-BE49-F238E27FC236}">
                  <a16:creationId xmlns:a16="http://schemas.microsoft.com/office/drawing/2014/main" id="{B12254E4-56A2-4B97-AC53-279976E38B86}"/>
                </a:ext>
              </a:extLst>
            </p:cNvPr>
            <p:cNvSpPr/>
            <p:nvPr/>
          </p:nvSpPr>
          <p:spPr bwMode="auto">
            <a:xfrm>
              <a:off x="1455728" y="3612599"/>
              <a:ext cx="6150610" cy="68502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79285" rIns="179285" bIns="134464" numCol="1" spcCol="0" rtlCol="0" fromWordArt="0" anchor="t" anchorCtr="0" forceAA="0" compatLnSpc="1">
              <a:prstTxWarp prst="textNoShape">
                <a:avLst/>
              </a:prstTxWarp>
              <a:noAutofit/>
            </a:bodyPr>
            <a:lstStyle/>
            <a:p>
              <a:pPr defTabSz="91410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Fast</a:t>
              </a:r>
            </a:p>
          </p:txBody>
        </p:sp>
        <p:grpSp>
          <p:nvGrpSpPr>
            <p:cNvPr id="8" name="Group 7">
              <a:extLst>
                <a:ext uri="{FF2B5EF4-FFF2-40B4-BE49-F238E27FC236}">
                  <a16:creationId xmlns:a16="http://schemas.microsoft.com/office/drawing/2014/main" id="{C84CFBC7-9D35-4225-BCFA-D37FB3B8FEA2}"/>
                </a:ext>
              </a:extLst>
            </p:cNvPr>
            <p:cNvGrpSpPr/>
            <p:nvPr/>
          </p:nvGrpSpPr>
          <p:grpSpPr>
            <a:xfrm>
              <a:off x="459412" y="3612004"/>
              <a:ext cx="996316" cy="686210"/>
              <a:chOff x="459412" y="3612004"/>
              <a:chExt cx="996316" cy="686210"/>
            </a:xfrm>
          </p:grpSpPr>
          <p:sp>
            <p:nvSpPr>
              <p:cNvPr id="41" name="Rectangle 40">
                <a:extLst>
                  <a:ext uri="{FF2B5EF4-FFF2-40B4-BE49-F238E27FC236}">
                    <a16:creationId xmlns:a16="http://schemas.microsoft.com/office/drawing/2014/main" id="{1B7C87A2-69E6-4A3D-86B9-86F9C559ED6E}"/>
                  </a:ext>
                </a:extLst>
              </p:cNvPr>
              <p:cNvSpPr/>
              <p:nvPr/>
            </p:nvSpPr>
            <p:spPr bwMode="auto">
              <a:xfrm>
                <a:off x="459412" y="3612004"/>
                <a:ext cx="996316" cy="68621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34464" rIns="179285" bIns="13446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137" dirty="0">
                  <a:solidFill>
                    <a:schemeClr val="accent1"/>
                  </a:solidFill>
                  <a:cs typeface="Segoe UI" pitchFamily="34" charset="0"/>
                </a:endParaRPr>
              </a:p>
            </p:txBody>
          </p:sp>
          <p:sp>
            <p:nvSpPr>
              <p:cNvPr id="28" name="PostUpdateLegacy_E1D7">
                <a:extLst>
                  <a:ext uri="{FF2B5EF4-FFF2-40B4-BE49-F238E27FC236}">
                    <a16:creationId xmlns:a16="http://schemas.microsoft.com/office/drawing/2014/main" id="{22BA0F0F-FDE5-4905-9DBA-77541B707C7F}"/>
                  </a:ext>
                </a:extLst>
              </p:cNvPr>
              <p:cNvSpPr>
                <a:spLocks noChangeAspect="1" noEditPoints="1"/>
              </p:cNvSpPr>
              <p:nvPr/>
            </p:nvSpPr>
            <p:spPr bwMode="auto">
              <a:xfrm>
                <a:off x="626943" y="3785192"/>
                <a:ext cx="661254" cy="339836"/>
              </a:xfrm>
              <a:custGeom>
                <a:avLst/>
                <a:gdLst>
                  <a:gd name="T0" fmla="*/ 270 w 1041"/>
                  <a:gd name="T1" fmla="*/ 268 h 535"/>
                  <a:gd name="T2" fmla="*/ 68 w 1041"/>
                  <a:gd name="T3" fmla="*/ 268 h 535"/>
                  <a:gd name="T4" fmla="*/ 269 w 1041"/>
                  <a:gd name="T5" fmla="*/ 133 h 535"/>
                  <a:gd name="T6" fmla="*/ 0 w 1041"/>
                  <a:gd name="T7" fmla="*/ 133 h 535"/>
                  <a:gd name="T8" fmla="*/ 270 w 1041"/>
                  <a:gd name="T9" fmla="*/ 404 h 535"/>
                  <a:gd name="T10" fmla="*/ 135 w 1041"/>
                  <a:gd name="T11" fmla="*/ 404 h 535"/>
                  <a:gd name="T12" fmla="*/ 1041 w 1041"/>
                  <a:gd name="T13" fmla="*/ 0 h 535"/>
                  <a:gd name="T14" fmla="*/ 371 w 1041"/>
                  <a:gd name="T15" fmla="*/ 0 h 535"/>
                  <a:gd name="T16" fmla="*/ 371 w 1041"/>
                  <a:gd name="T17" fmla="*/ 535 h 535"/>
                  <a:gd name="T18" fmla="*/ 1041 w 1041"/>
                  <a:gd name="T19" fmla="*/ 535 h 535"/>
                  <a:gd name="T20" fmla="*/ 1041 w 1041"/>
                  <a:gd name="T21" fmla="*/ 0 h 535"/>
                  <a:gd name="T22" fmla="*/ 671 w 1041"/>
                  <a:gd name="T23" fmla="*/ 268 h 535"/>
                  <a:gd name="T24" fmla="*/ 469 w 1041"/>
                  <a:gd name="T25" fmla="*/ 268 h 535"/>
                  <a:gd name="T26" fmla="*/ 942 w 1041"/>
                  <a:gd name="T27" fmla="*/ 133 h 535"/>
                  <a:gd name="T28" fmla="*/ 469 w 1041"/>
                  <a:gd name="T29" fmla="*/ 133 h 535"/>
                  <a:gd name="T30" fmla="*/ 672 w 1041"/>
                  <a:gd name="T31" fmla="*/ 404 h 535"/>
                  <a:gd name="T32" fmla="*/ 469 w 1041"/>
                  <a:gd name="T33" fmla="*/ 404 h 535"/>
                  <a:gd name="T34" fmla="*/ 909 w 1041"/>
                  <a:gd name="T35" fmla="*/ 267 h 535"/>
                  <a:gd name="T36" fmla="*/ 772 w 1041"/>
                  <a:gd name="T37" fmla="*/ 267 h 535"/>
                  <a:gd name="T38" fmla="*/ 772 w 1041"/>
                  <a:gd name="T39" fmla="*/ 404 h 535"/>
                  <a:gd name="T40" fmla="*/ 909 w 1041"/>
                  <a:gd name="T41" fmla="*/ 404 h 535"/>
                  <a:gd name="T42" fmla="*/ 909 w 1041"/>
                  <a:gd name="T43" fmla="*/ 267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1" h="535">
                    <a:moveTo>
                      <a:pt x="270" y="268"/>
                    </a:moveTo>
                    <a:lnTo>
                      <a:pt x="68" y="268"/>
                    </a:lnTo>
                    <a:moveTo>
                      <a:pt x="269" y="133"/>
                    </a:moveTo>
                    <a:lnTo>
                      <a:pt x="0" y="133"/>
                    </a:lnTo>
                    <a:moveTo>
                      <a:pt x="270" y="404"/>
                    </a:moveTo>
                    <a:lnTo>
                      <a:pt x="135" y="404"/>
                    </a:lnTo>
                    <a:moveTo>
                      <a:pt x="1041" y="0"/>
                    </a:moveTo>
                    <a:lnTo>
                      <a:pt x="371" y="0"/>
                    </a:lnTo>
                    <a:lnTo>
                      <a:pt x="371" y="535"/>
                    </a:lnTo>
                    <a:lnTo>
                      <a:pt x="1041" y="535"/>
                    </a:lnTo>
                    <a:lnTo>
                      <a:pt x="1041" y="0"/>
                    </a:lnTo>
                    <a:moveTo>
                      <a:pt x="671" y="268"/>
                    </a:moveTo>
                    <a:lnTo>
                      <a:pt x="469" y="268"/>
                    </a:lnTo>
                    <a:moveTo>
                      <a:pt x="942" y="133"/>
                    </a:moveTo>
                    <a:lnTo>
                      <a:pt x="469" y="133"/>
                    </a:lnTo>
                    <a:moveTo>
                      <a:pt x="672" y="404"/>
                    </a:moveTo>
                    <a:lnTo>
                      <a:pt x="469" y="404"/>
                    </a:lnTo>
                    <a:moveTo>
                      <a:pt x="909" y="267"/>
                    </a:moveTo>
                    <a:lnTo>
                      <a:pt x="772" y="267"/>
                    </a:lnTo>
                    <a:lnTo>
                      <a:pt x="772" y="404"/>
                    </a:lnTo>
                    <a:lnTo>
                      <a:pt x="909" y="404"/>
                    </a:lnTo>
                    <a:lnTo>
                      <a:pt x="909" y="267"/>
                    </a:lnTo>
                  </a:path>
                </a:pathLst>
              </a:custGeom>
              <a:noFill/>
              <a:ln w="12700" cap="sq">
                <a:solidFill>
                  <a:schemeClr val="tx2"/>
                </a:solidFill>
                <a:prstDash val="soli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endParaRPr lang="en-US" sz="1765"/>
              </a:p>
            </p:txBody>
          </p:sp>
        </p:grpSp>
      </p:grpSp>
      <p:grpSp>
        <p:nvGrpSpPr>
          <p:cNvPr id="246" name="Group 245">
            <a:extLst>
              <a:ext uri="{FF2B5EF4-FFF2-40B4-BE49-F238E27FC236}">
                <a16:creationId xmlns:a16="http://schemas.microsoft.com/office/drawing/2014/main" id="{82B6F0C7-48BD-4A40-839F-698AF38014C1}"/>
              </a:ext>
            </a:extLst>
          </p:cNvPr>
          <p:cNvGrpSpPr/>
          <p:nvPr/>
        </p:nvGrpSpPr>
        <p:grpSpPr>
          <a:xfrm>
            <a:off x="450382" y="5109452"/>
            <a:ext cx="7006432" cy="672721"/>
            <a:chOff x="459412" y="5211411"/>
            <a:chExt cx="7146926" cy="686210"/>
          </a:xfrm>
        </p:grpSpPr>
        <p:sp>
          <p:nvSpPr>
            <p:cNvPr id="23" name="Rectangle 22">
              <a:extLst>
                <a:ext uri="{FF2B5EF4-FFF2-40B4-BE49-F238E27FC236}">
                  <a16:creationId xmlns:a16="http://schemas.microsoft.com/office/drawing/2014/main" id="{69B9E4AA-0A9F-4BFE-B96C-C095F44EE038}"/>
                </a:ext>
              </a:extLst>
            </p:cNvPr>
            <p:cNvSpPr/>
            <p:nvPr/>
          </p:nvSpPr>
          <p:spPr bwMode="auto">
            <a:xfrm>
              <a:off x="1455728" y="5212006"/>
              <a:ext cx="6150610" cy="68502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79285" rIns="179285" bIns="134464" numCol="1" spcCol="0" rtlCol="0" fromWordArt="0" anchor="t" anchorCtr="0" forceAA="0" compatLnSpc="1">
              <a:prstTxWarp prst="textNoShape">
                <a:avLst/>
              </a:prstTxWarp>
              <a:noAutofit/>
            </a:bodyPr>
            <a:lstStyle/>
            <a:p>
              <a:pPr defTabSz="914102" fontAlgn="base">
                <a:lnSpc>
                  <a:spcPct val="90000"/>
                </a:lnSpc>
                <a:spcBef>
                  <a:spcPct val="0"/>
                </a:spcBef>
                <a:spcAft>
                  <a:spcPct val="0"/>
                </a:spcAft>
              </a:pPr>
              <a:r>
                <a:rPr lang="en-US" sz="2000" dirty="0"/>
                <a:t>Choose your Editors and tools</a:t>
              </a: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 name="Group 9">
              <a:extLst>
                <a:ext uri="{FF2B5EF4-FFF2-40B4-BE49-F238E27FC236}">
                  <a16:creationId xmlns:a16="http://schemas.microsoft.com/office/drawing/2014/main" id="{2C033C68-82C1-43A9-973C-3E14A454387F}"/>
                </a:ext>
              </a:extLst>
            </p:cNvPr>
            <p:cNvGrpSpPr/>
            <p:nvPr/>
          </p:nvGrpSpPr>
          <p:grpSpPr>
            <a:xfrm>
              <a:off x="459412" y="5211411"/>
              <a:ext cx="996316" cy="686210"/>
              <a:chOff x="459412" y="5211411"/>
              <a:chExt cx="996316" cy="686210"/>
            </a:xfrm>
          </p:grpSpPr>
          <p:sp>
            <p:nvSpPr>
              <p:cNvPr id="24" name="Rectangle 23">
                <a:extLst>
                  <a:ext uri="{FF2B5EF4-FFF2-40B4-BE49-F238E27FC236}">
                    <a16:creationId xmlns:a16="http://schemas.microsoft.com/office/drawing/2014/main" id="{679E5954-3511-442C-8C9D-364B55448EFA}"/>
                  </a:ext>
                </a:extLst>
              </p:cNvPr>
              <p:cNvSpPr/>
              <p:nvPr/>
            </p:nvSpPr>
            <p:spPr bwMode="auto">
              <a:xfrm>
                <a:off x="459412" y="5211411"/>
                <a:ext cx="996316" cy="68621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34464" rIns="179285" bIns="13446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137" dirty="0">
                  <a:solidFill>
                    <a:schemeClr val="accent1"/>
                  </a:solidFill>
                  <a:cs typeface="Segoe UI" pitchFamily="34" charset="0"/>
                </a:endParaRPr>
              </a:p>
            </p:txBody>
          </p:sp>
          <p:sp>
            <p:nvSpPr>
              <p:cNvPr id="30" name="tool">
                <a:extLst>
                  <a:ext uri="{FF2B5EF4-FFF2-40B4-BE49-F238E27FC236}">
                    <a16:creationId xmlns:a16="http://schemas.microsoft.com/office/drawing/2014/main" id="{9AE18754-2FAF-40B5-BB34-429B577757C0}"/>
                  </a:ext>
                </a:extLst>
              </p:cNvPr>
              <p:cNvSpPr>
                <a:spLocks noChangeAspect="1" noEditPoints="1"/>
              </p:cNvSpPr>
              <p:nvPr/>
            </p:nvSpPr>
            <p:spPr bwMode="auto">
              <a:xfrm>
                <a:off x="827739" y="5371636"/>
                <a:ext cx="259662" cy="365760"/>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2700" cap="sq">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endParaRPr lang="en-US" sz="1765" dirty="0">
                  <a:gradFill>
                    <a:gsLst>
                      <a:gs pos="0">
                        <a:srgbClr val="505050"/>
                      </a:gs>
                      <a:gs pos="100000">
                        <a:srgbClr val="505050"/>
                      </a:gs>
                    </a:gsLst>
                  </a:gradFill>
                </a:endParaRPr>
              </a:p>
            </p:txBody>
          </p:sp>
        </p:grpSp>
      </p:grpSp>
      <p:grpSp>
        <p:nvGrpSpPr>
          <p:cNvPr id="245" name="Group 244">
            <a:extLst>
              <a:ext uri="{FF2B5EF4-FFF2-40B4-BE49-F238E27FC236}">
                <a16:creationId xmlns:a16="http://schemas.microsoft.com/office/drawing/2014/main" id="{671F881D-545E-433F-9C4A-854745000B93}"/>
              </a:ext>
            </a:extLst>
          </p:cNvPr>
          <p:cNvGrpSpPr/>
          <p:nvPr/>
        </p:nvGrpSpPr>
        <p:grpSpPr>
          <a:xfrm>
            <a:off x="450382" y="4325195"/>
            <a:ext cx="7006432" cy="672721"/>
            <a:chOff x="459412" y="4411428"/>
            <a:chExt cx="7146926" cy="686210"/>
          </a:xfrm>
        </p:grpSpPr>
        <p:sp>
          <p:nvSpPr>
            <p:cNvPr id="20" name="Rectangle 19">
              <a:extLst>
                <a:ext uri="{FF2B5EF4-FFF2-40B4-BE49-F238E27FC236}">
                  <a16:creationId xmlns:a16="http://schemas.microsoft.com/office/drawing/2014/main" id="{95AF62C2-8C04-4571-95FF-CAB3F16A07D2}"/>
                </a:ext>
              </a:extLst>
            </p:cNvPr>
            <p:cNvSpPr/>
            <p:nvPr/>
          </p:nvSpPr>
          <p:spPr bwMode="auto">
            <a:xfrm>
              <a:off x="1455728" y="4412023"/>
              <a:ext cx="6150610" cy="68502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79285" rIns="179285" bIns="134464" numCol="1" spcCol="0" rtlCol="0" fromWordArt="0" anchor="t" anchorCtr="0" forceAA="0" compatLnSpc="1">
              <a:prstTxWarp prst="textNoShape">
                <a:avLst/>
              </a:prstTxWarp>
              <a:noAutofit/>
            </a:bodyPr>
            <a:lstStyle/>
            <a:p>
              <a:pPr defTabSz="91410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Cross-platform</a:t>
              </a: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nvGrpSpPr>
            <p:cNvPr id="9" name="Group 8">
              <a:extLst>
                <a:ext uri="{FF2B5EF4-FFF2-40B4-BE49-F238E27FC236}">
                  <a16:creationId xmlns:a16="http://schemas.microsoft.com/office/drawing/2014/main" id="{E1DB403E-4455-4579-8ED7-1208787DCBE8}"/>
                </a:ext>
              </a:extLst>
            </p:cNvPr>
            <p:cNvGrpSpPr/>
            <p:nvPr/>
          </p:nvGrpSpPr>
          <p:grpSpPr>
            <a:xfrm>
              <a:off x="459412" y="4411428"/>
              <a:ext cx="996316" cy="686210"/>
              <a:chOff x="459412" y="4411428"/>
              <a:chExt cx="996316" cy="686210"/>
            </a:xfrm>
          </p:grpSpPr>
          <p:sp>
            <p:nvSpPr>
              <p:cNvPr id="21" name="Rectangle 20">
                <a:extLst>
                  <a:ext uri="{FF2B5EF4-FFF2-40B4-BE49-F238E27FC236}">
                    <a16:creationId xmlns:a16="http://schemas.microsoft.com/office/drawing/2014/main" id="{DC7565EE-13F4-4532-A0D1-64ED701DBCDE}"/>
                  </a:ext>
                </a:extLst>
              </p:cNvPr>
              <p:cNvSpPr/>
              <p:nvPr/>
            </p:nvSpPr>
            <p:spPr bwMode="auto">
              <a:xfrm>
                <a:off x="459412" y="4411428"/>
                <a:ext cx="996316" cy="68621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34464" rIns="179285" bIns="13446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137" dirty="0">
                  <a:solidFill>
                    <a:schemeClr val="accent1"/>
                  </a:solidFill>
                  <a:cs typeface="Segoe UI" pitchFamily="34" charset="0"/>
                </a:endParaRPr>
              </a:p>
            </p:txBody>
          </p:sp>
          <p:sp>
            <p:nvSpPr>
              <p:cNvPr id="31" name="Mobile-first">
                <a:extLst>
                  <a:ext uri="{FF2B5EF4-FFF2-40B4-BE49-F238E27FC236}">
                    <a16:creationId xmlns:a16="http://schemas.microsoft.com/office/drawing/2014/main" id="{565C7B0C-6327-4A41-BD08-F14A0C7DB7E5}"/>
                  </a:ext>
                </a:extLst>
              </p:cNvPr>
              <p:cNvSpPr>
                <a:spLocks noChangeAspect="1" noEditPoints="1"/>
              </p:cNvSpPr>
              <p:nvPr/>
            </p:nvSpPr>
            <p:spPr bwMode="auto">
              <a:xfrm>
                <a:off x="615026" y="4617373"/>
                <a:ext cx="685088" cy="274320"/>
              </a:xfrm>
              <a:custGeom>
                <a:avLst/>
                <a:gdLst>
                  <a:gd name="T0" fmla="*/ 273 w 482"/>
                  <a:gd name="T1" fmla="*/ 160 h 193"/>
                  <a:gd name="T2" fmla="*/ 27 w 482"/>
                  <a:gd name="T3" fmla="*/ 160 h 193"/>
                  <a:gd name="T4" fmla="*/ 27 w 482"/>
                  <a:gd name="T5" fmla="*/ 0 h 193"/>
                  <a:gd name="T6" fmla="*/ 273 w 482"/>
                  <a:gd name="T7" fmla="*/ 0 h 193"/>
                  <a:gd name="T8" fmla="*/ 273 w 482"/>
                  <a:gd name="T9" fmla="*/ 160 h 193"/>
                  <a:gd name="T10" fmla="*/ 482 w 482"/>
                  <a:gd name="T11" fmla="*/ 2 h 193"/>
                  <a:gd name="T12" fmla="*/ 345 w 482"/>
                  <a:gd name="T13" fmla="*/ 2 h 193"/>
                  <a:gd name="T14" fmla="*/ 345 w 482"/>
                  <a:gd name="T15" fmla="*/ 193 h 193"/>
                  <a:gd name="T16" fmla="*/ 482 w 482"/>
                  <a:gd name="T17" fmla="*/ 193 h 193"/>
                  <a:gd name="T18" fmla="*/ 482 w 482"/>
                  <a:gd name="T19" fmla="*/ 2 h 193"/>
                  <a:gd name="T20" fmla="*/ 0 w 482"/>
                  <a:gd name="T21" fmla="*/ 193 h 193"/>
                  <a:gd name="T22" fmla="*/ 301 w 482"/>
                  <a:gd name="T23" fmla="*/ 193 h 193"/>
                  <a:gd name="T24" fmla="*/ 403 w 482"/>
                  <a:gd name="T25" fmla="*/ 157 h 193"/>
                  <a:gd name="T26" fmla="*/ 425 w 482"/>
                  <a:gd name="T27" fmla="*/ 157 h 193"/>
                  <a:gd name="T28" fmla="*/ 173 w 482"/>
                  <a:gd name="T29" fmla="*/ 50 h 193"/>
                  <a:gd name="T30" fmla="*/ 143 w 482"/>
                  <a:gd name="T31" fmla="*/ 82 h 193"/>
                  <a:gd name="T32" fmla="*/ 173 w 482"/>
                  <a:gd name="T33" fmla="*/ 114 h 193"/>
                  <a:gd name="T34" fmla="*/ 387 w 482"/>
                  <a:gd name="T35" fmla="*/ 114 h 193"/>
                  <a:gd name="T36" fmla="*/ 419 w 482"/>
                  <a:gd name="T37" fmla="*/ 82 h 193"/>
                  <a:gd name="T38" fmla="*/ 387 w 482"/>
                  <a:gd name="T39" fmla="*/ 50 h 193"/>
                  <a:gd name="T40" fmla="*/ 143 w 482"/>
                  <a:gd name="T41" fmla="*/ 82 h 193"/>
                  <a:gd name="T42" fmla="*/ 419 w 482"/>
                  <a:gd name="T43" fmla="*/ 82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2" h="193">
                    <a:moveTo>
                      <a:pt x="273" y="160"/>
                    </a:moveTo>
                    <a:lnTo>
                      <a:pt x="27" y="160"/>
                    </a:lnTo>
                    <a:lnTo>
                      <a:pt x="27" y="0"/>
                    </a:lnTo>
                    <a:lnTo>
                      <a:pt x="273" y="0"/>
                    </a:lnTo>
                    <a:lnTo>
                      <a:pt x="273" y="160"/>
                    </a:lnTo>
                    <a:moveTo>
                      <a:pt x="482" y="2"/>
                    </a:moveTo>
                    <a:lnTo>
                      <a:pt x="345" y="2"/>
                    </a:lnTo>
                    <a:lnTo>
                      <a:pt x="345" y="193"/>
                    </a:lnTo>
                    <a:lnTo>
                      <a:pt x="482" y="193"/>
                    </a:lnTo>
                    <a:lnTo>
                      <a:pt x="482" y="2"/>
                    </a:lnTo>
                    <a:moveTo>
                      <a:pt x="0" y="193"/>
                    </a:moveTo>
                    <a:lnTo>
                      <a:pt x="301" y="193"/>
                    </a:lnTo>
                    <a:moveTo>
                      <a:pt x="403" y="157"/>
                    </a:moveTo>
                    <a:lnTo>
                      <a:pt x="425" y="157"/>
                    </a:lnTo>
                    <a:moveTo>
                      <a:pt x="173" y="50"/>
                    </a:moveTo>
                    <a:lnTo>
                      <a:pt x="143" y="82"/>
                    </a:lnTo>
                    <a:lnTo>
                      <a:pt x="173" y="114"/>
                    </a:lnTo>
                    <a:moveTo>
                      <a:pt x="387" y="114"/>
                    </a:moveTo>
                    <a:lnTo>
                      <a:pt x="419" y="82"/>
                    </a:lnTo>
                    <a:lnTo>
                      <a:pt x="387" y="50"/>
                    </a:lnTo>
                    <a:moveTo>
                      <a:pt x="143" y="82"/>
                    </a:moveTo>
                    <a:lnTo>
                      <a:pt x="419" y="82"/>
                    </a:lnTo>
                  </a:path>
                </a:pathLst>
              </a:custGeom>
              <a:noFill/>
              <a:ln w="12700" cap="sq">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endParaRPr lang="en-US" sz="1765" dirty="0"/>
              </a:p>
            </p:txBody>
          </p:sp>
        </p:grpSp>
      </p:grpSp>
      <p:grpSp>
        <p:nvGrpSpPr>
          <p:cNvPr id="247" name="Group 246">
            <a:extLst>
              <a:ext uri="{FF2B5EF4-FFF2-40B4-BE49-F238E27FC236}">
                <a16:creationId xmlns:a16="http://schemas.microsoft.com/office/drawing/2014/main" id="{66C7614B-F214-4C97-963B-80240FC16040}"/>
              </a:ext>
            </a:extLst>
          </p:cNvPr>
          <p:cNvGrpSpPr/>
          <p:nvPr/>
        </p:nvGrpSpPr>
        <p:grpSpPr>
          <a:xfrm>
            <a:off x="450382" y="5893767"/>
            <a:ext cx="7006432" cy="672721"/>
            <a:chOff x="459412" y="6011453"/>
            <a:chExt cx="7146926" cy="686210"/>
          </a:xfrm>
        </p:grpSpPr>
        <p:sp>
          <p:nvSpPr>
            <p:cNvPr id="43" name="Rectangle 42">
              <a:extLst>
                <a:ext uri="{FF2B5EF4-FFF2-40B4-BE49-F238E27FC236}">
                  <a16:creationId xmlns:a16="http://schemas.microsoft.com/office/drawing/2014/main" id="{3CE87163-E993-4054-B415-357266A2FA9F}"/>
                </a:ext>
              </a:extLst>
            </p:cNvPr>
            <p:cNvSpPr/>
            <p:nvPr/>
          </p:nvSpPr>
          <p:spPr bwMode="auto">
            <a:xfrm>
              <a:off x="1455728" y="6012047"/>
              <a:ext cx="6150610" cy="68502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79285" rIns="179285" bIns="134464" numCol="1" spcCol="0" rtlCol="0" fromWordArt="0" anchor="t" anchorCtr="0" forceAA="0" compatLnSpc="1">
              <a:prstTxWarp prst="textNoShape">
                <a:avLst/>
              </a:prstTxWarp>
              <a:noAutofit/>
            </a:bodyPr>
            <a:lstStyle/>
            <a:p>
              <a:pPr defTabSz="91410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Faster Development Cycle </a:t>
              </a:r>
            </a:p>
          </p:txBody>
        </p:sp>
        <p:grpSp>
          <p:nvGrpSpPr>
            <p:cNvPr id="11" name="Group 10">
              <a:extLst>
                <a:ext uri="{FF2B5EF4-FFF2-40B4-BE49-F238E27FC236}">
                  <a16:creationId xmlns:a16="http://schemas.microsoft.com/office/drawing/2014/main" id="{0608983C-3D91-49E5-9041-A0D4F9451D68}"/>
                </a:ext>
              </a:extLst>
            </p:cNvPr>
            <p:cNvGrpSpPr/>
            <p:nvPr/>
          </p:nvGrpSpPr>
          <p:grpSpPr>
            <a:xfrm>
              <a:off x="459412" y="6011453"/>
              <a:ext cx="996316" cy="686210"/>
              <a:chOff x="459412" y="6011453"/>
              <a:chExt cx="996316" cy="686210"/>
            </a:xfrm>
          </p:grpSpPr>
          <p:sp>
            <p:nvSpPr>
              <p:cNvPr id="44" name="Rectangle 43">
                <a:extLst>
                  <a:ext uri="{FF2B5EF4-FFF2-40B4-BE49-F238E27FC236}">
                    <a16:creationId xmlns:a16="http://schemas.microsoft.com/office/drawing/2014/main" id="{D06ACE28-7BF6-480C-B4EE-13099225FD10}"/>
                  </a:ext>
                </a:extLst>
              </p:cNvPr>
              <p:cNvSpPr/>
              <p:nvPr/>
            </p:nvSpPr>
            <p:spPr bwMode="auto">
              <a:xfrm>
                <a:off x="459412" y="6011453"/>
                <a:ext cx="996316" cy="68621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34464" rIns="179285" bIns="13446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137" dirty="0">
                  <a:solidFill>
                    <a:schemeClr val="accent1"/>
                  </a:solidFill>
                  <a:cs typeface="Segoe UI" pitchFamily="34" charset="0"/>
                </a:endParaRPr>
              </a:p>
            </p:txBody>
          </p:sp>
          <p:grpSp>
            <p:nvGrpSpPr>
              <p:cNvPr id="35" name="Group 34">
                <a:extLst>
                  <a:ext uri="{FF2B5EF4-FFF2-40B4-BE49-F238E27FC236}">
                    <a16:creationId xmlns:a16="http://schemas.microsoft.com/office/drawing/2014/main" id="{96EA1C54-CDF7-4B27-891E-3BE86452E354}"/>
                  </a:ext>
                </a:extLst>
              </p:cNvPr>
              <p:cNvGrpSpPr/>
              <p:nvPr/>
            </p:nvGrpSpPr>
            <p:grpSpPr>
              <a:xfrm>
                <a:off x="728068" y="6128913"/>
                <a:ext cx="459004" cy="451290"/>
                <a:chOff x="7568650" y="6237731"/>
                <a:chExt cx="935588" cy="919864"/>
              </a:xfrm>
            </p:grpSpPr>
            <p:sp>
              <p:nvSpPr>
                <p:cNvPr id="33" name="Commitments_EC4D">
                  <a:extLst>
                    <a:ext uri="{FF2B5EF4-FFF2-40B4-BE49-F238E27FC236}">
                      <a16:creationId xmlns:a16="http://schemas.microsoft.com/office/drawing/2014/main" id="{87832767-DB41-417E-8965-B707C0484C14}"/>
                    </a:ext>
                  </a:extLst>
                </p:cNvPr>
                <p:cNvSpPr>
                  <a:spLocks noChangeAspect="1" noEditPoints="1"/>
                </p:cNvSpPr>
                <p:nvPr/>
              </p:nvSpPr>
              <p:spPr bwMode="auto">
                <a:xfrm>
                  <a:off x="7773620" y="6451232"/>
                  <a:ext cx="525650" cy="492862"/>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endParaRPr lang="en-US" sz="1765" dirty="0">
                    <a:gradFill>
                      <a:gsLst>
                        <a:gs pos="0">
                          <a:srgbClr val="505050"/>
                        </a:gs>
                        <a:gs pos="100000">
                          <a:srgbClr val="505050"/>
                        </a:gs>
                      </a:gsLst>
                      <a:lin ang="5400000" scaled="1"/>
                    </a:gradFill>
                  </a:endParaRPr>
                </a:p>
              </p:txBody>
            </p:sp>
            <p:sp>
              <p:nvSpPr>
                <p:cNvPr id="34" name="arrow_12">
                  <a:extLst>
                    <a:ext uri="{FF2B5EF4-FFF2-40B4-BE49-F238E27FC236}">
                      <a16:creationId xmlns:a16="http://schemas.microsoft.com/office/drawing/2014/main" id="{E183F7B8-11D8-4845-A5F1-AEC7CBDC6066}"/>
                    </a:ext>
                  </a:extLst>
                </p:cNvPr>
                <p:cNvSpPr>
                  <a:spLocks noChangeAspect="1" noEditPoints="1"/>
                </p:cNvSpPr>
                <p:nvPr/>
              </p:nvSpPr>
              <p:spPr bwMode="auto">
                <a:xfrm>
                  <a:off x="7568650" y="6237731"/>
                  <a:ext cx="935588" cy="919864"/>
                </a:xfrm>
                <a:custGeom>
                  <a:avLst/>
                  <a:gdLst>
                    <a:gd name="T0" fmla="*/ 209 w 328"/>
                    <a:gd name="T1" fmla="*/ 0 h 321"/>
                    <a:gd name="T2" fmla="*/ 328 w 328"/>
                    <a:gd name="T3" fmla="*/ 157 h 321"/>
                    <a:gd name="T4" fmla="*/ 164 w 328"/>
                    <a:gd name="T5" fmla="*/ 321 h 321"/>
                    <a:gd name="T6" fmla="*/ 0 w 328"/>
                    <a:gd name="T7" fmla="*/ 157 h 321"/>
                    <a:gd name="T8" fmla="*/ 110 w 328"/>
                    <a:gd name="T9" fmla="*/ 2 h 321"/>
                    <a:gd name="T10" fmla="*/ 110 w 328"/>
                    <a:gd name="T11" fmla="*/ 77 h 321"/>
                    <a:gd name="T12" fmla="*/ 110 w 328"/>
                    <a:gd name="T13" fmla="*/ 2 h 321"/>
                    <a:gd name="T14" fmla="*/ 36 w 328"/>
                    <a:gd name="T15" fmla="*/ 2 h 3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8" h="321">
                      <a:moveTo>
                        <a:pt x="209" y="0"/>
                      </a:moveTo>
                      <a:cubicBezTo>
                        <a:pt x="278" y="19"/>
                        <a:pt x="328" y="82"/>
                        <a:pt x="328" y="157"/>
                      </a:cubicBezTo>
                      <a:cubicBezTo>
                        <a:pt x="328" y="248"/>
                        <a:pt x="254" y="321"/>
                        <a:pt x="164" y="321"/>
                      </a:cubicBezTo>
                      <a:cubicBezTo>
                        <a:pt x="73" y="321"/>
                        <a:pt x="0" y="248"/>
                        <a:pt x="0" y="157"/>
                      </a:cubicBezTo>
                      <a:cubicBezTo>
                        <a:pt x="0" y="85"/>
                        <a:pt x="46" y="24"/>
                        <a:pt x="110" y="2"/>
                      </a:cubicBezTo>
                      <a:moveTo>
                        <a:pt x="110" y="77"/>
                      </a:moveTo>
                      <a:cubicBezTo>
                        <a:pt x="110" y="2"/>
                        <a:pt x="110" y="2"/>
                        <a:pt x="110" y="2"/>
                      </a:cubicBezTo>
                      <a:cubicBezTo>
                        <a:pt x="36" y="2"/>
                        <a:pt x="36" y="2"/>
                        <a:pt x="36" y="2"/>
                      </a:cubicBezTo>
                    </a:path>
                  </a:pathLst>
                </a:custGeom>
                <a:noFill/>
                <a:ln w="12700" cap="sq">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endParaRPr lang="en-US" sz="882" dirty="0">
                    <a:gradFill>
                      <a:gsLst>
                        <a:gs pos="0">
                          <a:srgbClr val="505050"/>
                        </a:gs>
                        <a:gs pos="100000">
                          <a:srgbClr val="505050"/>
                        </a:gs>
                      </a:gsLst>
                      <a:lin ang="5400000" scaled="1"/>
                    </a:gradFill>
                  </a:endParaRPr>
                </a:p>
              </p:txBody>
            </p:sp>
          </p:grpSp>
        </p:grpSp>
      </p:grpSp>
      <p:sp>
        <p:nvSpPr>
          <p:cNvPr id="4" name="Rectangle 3">
            <a:extLst>
              <a:ext uri="{FF2B5EF4-FFF2-40B4-BE49-F238E27FC236}">
                <a16:creationId xmlns:a16="http://schemas.microsoft.com/office/drawing/2014/main" id="{71D959FC-CC6B-443E-8697-DF8B4019CCC5}"/>
              </a:ext>
            </a:extLst>
          </p:cNvPr>
          <p:cNvSpPr/>
          <p:nvPr/>
        </p:nvSpPr>
        <p:spPr>
          <a:xfrm>
            <a:off x="269240" y="1104101"/>
            <a:ext cx="7918795" cy="646331"/>
          </a:xfrm>
          <a:prstGeom prst="rect">
            <a:avLst/>
          </a:prstGeom>
        </p:spPr>
        <p:txBody>
          <a:bodyPr wrap="square">
            <a:spAutoFit/>
          </a:bodyPr>
          <a:lstStyle/>
          <a:p>
            <a:r>
              <a:rPr lang="en-US" dirty="0">
                <a:solidFill>
                  <a:srgbClr val="000000"/>
                </a:solidFill>
                <a:latin typeface="segoe-ui_normal"/>
              </a:rPr>
              <a:t>ASP.NET Core is a cross-platform, high-performance, </a:t>
            </a:r>
            <a:r>
              <a:rPr lang="en-US" u="sng" dirty="0">
                <a:solidFill>
                  <a:srgbClr val="0050C5"/>
                </a:solidFill>
                <a:latin typeface="segoe-ui_normal"/>
                <a:hlinkClick r:id="rId3"/>
              </a:rPr>
              <a:t>open-source</a:t>
            </a:r>
            <a:r>
              <a:rPr lang="en-US" dirty="0">
                <a:solidFill>
                  <a:srgbClr val="000000"/>
                </a:solidFill>
                <a:latin typeface="segoe-ui_normal"/>
              </a:rPr>
              <a:t> framework for building modern, cloud-based, Internet-connected applications. </a:t>
            </a:r>
            <a:endParaRPr lang="pt-PT" dirty="0"/>
          </a:p>
        </p:txBody>
      </p:sp>
    </p:spTree>
    <p:extLst>
      <p:ext uri="{BB962C8B-B14F-4D97-AF65-F5344CB8AC3E}">
        <p14:creationId xmlns:p14="http://schemas.microsoft.com/office/powerpoint/2010/main" val="427281942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750"/>
                                        <p:tgtEl>
                                          <p:spTgt spid="29"/>
                                        </p:tgtEl>
                                      </p:cBhvr>
                                    </p:animEffect>
                                  </p:childTnLst>
                                </p:cTn>
                              </p:par>
                              <p:par>
                                <p:cTn id="8" presetID="35" presetClass="path" presetSubtype="0" accel="50000" decel="50000" fill="hold" nodeType="withEffect">
                                  <p:stCondLst>
                                    <p:cond delay="0"/>
                                  </p:stCondLst>
                                  <p:childTnLst>
                                    <p:animMotion origin="layout" path="M 2.08333E-6 3.7037E-6 L -0.0612 3.7037E-6 " pathEditMode="relative" rAng="0" ptsTypes="AA">
                                      <p:cBhvr>
                                        <p:cTn id="9" dur="1000" spd="-100000" fill="hold"/>
                                        <p:tgtEl>
                                          <p:spTgt spid="29"/>
                                        </p:tgtEl>
                                        <p:attrNameLst>
                                          <p:attrName>ppt_x</p:attrName>
                                          <p:attrName>ppt_y</p:attrName>
                                        </p:attrNameLst>
                                      </p:cBhvr>
                                      <p:rCtr x="-3060" y="0"/>
                                    </p:animMotion>
                                  </p:childTnLst>
                                </p:cTn>
                              </p:par>
                              <p:par>
                                <p:cTn id="10" presetID="10" presetClass="entr" presetSubtype="0" fill="hold" nodeType="withEffect">
                                  <p:stCondLst>
                                    <p:cond delay="0"/>
                                  </p:stCondLst>
                                  <p:childTnLst>
                                    <p:set>
                                      <p:cBhvr>
                                        <p:cTn id="11" dur="1" fill="hold">
                                          <p:stCondLst>
                                            <p:cond delay="0"/>
                                          </p:stCondLst>
                                        </p:cTn>
                                        <p:tgtEl>
                                          <p:spTgt spid="243"/>
                                        </p:tgtEl>
                                        <p:attrNameLst>
                                          <p:attrName>style.visibility</p:attrName>
                                        </p:attrNameLst>
                                      </p:cBhvr>
                                      <p:to>
                                        <p:strVal val="visible"/>
                                      </p:to>
                                    </p:set>
                                    <p:animEffect transition="in" filter="fade">
                                      <p:cBhvr>
                                        <p:cTn id="12" dur="750"/>
                                        <p:tgtEl>
                                          <p:spTgt spid="243"/>
                                        </p:tgtEl>
                                      </p:cBhvr>
                                    </p:animEffect>
                                  </p:childTnLst>
                                </p:cTn>
                              </p:par>
                              <p:par>
                                <p:cTn id="13" presetID="35" presetClass="path" presetSubtype="0" accel="50000" decel="50000" fill="hold" nodeType="withEffect">
                                  <p:stCondLst>
                                    <p:cond delay="0"/>
                                  </p:stCondLst>
                                  <p:childTnLst>
                                    <p:animMotion origin="layout" path="M 2.2747E-6 4.0581E-6 L -0.06115 4.0581E-6 " pathEditMode="relative" rAng="0" ptsTypes="AA">
                                      <p:cBhvr>
                                        <p:cTn id="14" dur="1000" spd="-100000" fill="hold"/>
                                        <p:tgtEl>
                                          <p:spTgt spid="243"/>
                                        </p:tgtEl>
                                        <p:attrNameLst>
                                          <p:attrName>ppt_x</p:attrName>
                                          <p:attrName>ppt_y</p:attrName>
                                        </p:attrNameLst>
                                      </p:cBhvr>
                                      <p:rCtr x="-3064" y="0"/>
                                    </p:animMotion>
                                  </p:childTnLst>
                                </p:cTn>
                              </p:par>
                              <p:par>
                                <p:cTn id="15" presetID="10" presetClass="entr" presetSubtype="0" fill="hold" nodeType="withEffect">
                                  <p:stCondLst>
                                    <p:cond delay="0"/>
                                  </p:stCondLst>
                                  <p:childTnLst>
                                    <p:set>
                                      <p:cBhvr>
                                        <p:cTn id="16" dur="1" fill="hold">
                                          <p:stCondLst>
                                            <p:cond delay="0"/>
                                          </p:stCondLst>
                                        </p:cTn>
                                        <p:tgtEl>
                                          <p:spTgt spid="244"/>
                                        </p:tgtEl>
                                        <p:attrNameLst>
                                          <p:attrName>style.visibility</p:attrName>
                                        </p:attrNameLst>
                                      </p:cBhvr>
                                      <p:to>
                                        <p:strVal val="visible"/>
                                      </p:to>
                                    </p:set>
                                    <p:animEffect transition="in" filter="fade">
                                      <p:cBhvr>
                                        <p:cTn id="17" dur="750"/>
                                        <p:tgtEl>
                                          <p:spTgt spid="244"/>
                                        </p:tgtEl>
                                      </p:cBhvr>
                                    </p:animEffect>
                                  </p:childTnLst>
                                </p:cTn>
                              </p:par>
                              <p:par>
                                <p:cTn id="18" presetID="35" presetClass="path" presetSubtype="0" accel="50000" decel="50000" fill="hold" nodeType="withEffect">
                                  <p:stCondLst>
                                    <p:cond delay="0"/>
                                  </p:stCondLst>
                                  <p:childTnLst>
                                    <p:animMotion origin="layout" path="M 2.08333E-6 3.7037E-6 L -0.0612 3.7037E-6 " pathEditMode="relative" rAng="0" ptsTypes="AA">
                                      <p:cBhvr>
                                        <p:cTn id="19" dur="1000" spd="-100000" fill="hold"/>
                                        <p:tgtEl>
                                          <p:spTgt spid="244"/>
                                        </p:tgtEl>
                                        <p:attrNameLst>
                                          <p:attrName>ppt_x</p:attrName>
                                          <p:attrName>ppt_y</p:attrName>
                                        </p:attrNameLst>
                                      </p:cBhvr>
                                      <p:rCtr x="-3060" y="0"/>
                                    </p:animMotion>
                                  </p:childTnLst>
                                </p:cTn>
                              </p:par>
                              <p:par>
                                <p:cTn id="20" presetID="10" presetClass="entr" presetSubtype="0" fill="hold" nodeType="withEffect">
                                  <p:stCondLst>
                                    <p:cond delay="0"/>
                                  </p:stCondLst>
                                  <p:childTnLst>
                                    <p:set>
                                      <p:cBhvr>
                                        <p:cTn id="21" dur="1" fill="hold">
                                          <p:stCondLst>
                                            <p:cond delay="0"/>
                                          </p:stCondLst>
                                        </p:cTn>
                                        <p:tgtEl>
                                          <p:spTgt spid="245"/>
                                        </p:tgtEl>
                                        <p:attrNameLst>
                                          <p:attrName>style.visibility</p:attrName>
                                        </p:attrNameLst>
                                      </p:cBhvr>
                                      <p:to>
                                        <p:strVal val="visible"/>
                                      </p:to>
                                    </p:set>
                                    <p:animEffect transition="in" filter="fade">
                                      <p:cBhvr>
                                        <p:cTn id="22" dur="750"/>
                                        <p:tgtEl>
                                          <p:spTgt spid="245"/>
                                        </p:tgtEl>
                                      </p:cBhvr>
                                    </p:animEffect>
                                  </p:childTnLst>
                                </p:cTn>
                              </p:par>
                              <p:par>
                                <p:cTn id="23" presetID="35" presetClass="path" presetSubtype="0" accel="50000" decel="50000" fill="hold" nodeType="withEffect">
                                  <p:stCondLst>
                                    <p:cond delay="0"/>
                                  </p:stCondLst>
                                  <p:childTnLst>
                                    <p:animMotion origin="layout" path="M 2.08333E-6 3.7037E-6 L -0.0612 3.7037E-6 " pathEditMode="relative" rAng="0" ptsTypes="AA">
                                      <p:cBhvr>
                                        <p:cTn id="24" dur="1000" spd="-100000" fill="hold"/>
                                        <p:tgtEl>
                                          <p:spTgt spid="245"/>
                                        </p:tgtEl>
                                        <p:attrNameLst>
                                          <p:attrName>ppt_x</p:attrName>
                                          <p:attrName>ppt_y</p:attrName>
                                        </p:attrNameLst>
                                      </p:cBhvr>
                                      <p:rCtr x="-3060" y="0"/>
                                    </p:animMotion>
                                  </p:childTnLst>
                                </p:cTn>
                              </p:par>
                              <p:par>
                                <p:cTn id="25" presetID="10" presetClass="entr" presetSubtype="0" fill="hold" nodeType="withEffect">
                                  <p:stCondLst>
                                    <p:cond delay="0"/>
                                  </p:stCondLst>
                                  <p:childTnLst>
                                    <p:set>
                                      <p:cBhvr>
                                        <p:cTn id="26" dur="1" fill="hold">
                                          <p:stCondLst>
                                            <p:cond delay="0"/>
                                          </p:stCondLst>
                                        </p:cTn>
                                        <p:tgtEl>
                                          <p:spTgt spid="246"/>
                                        </p:tgtEl>
                                        <p:attrNameLst>
                                          <p:attrName>style.visibility</p:attrName>
                                        </p:attrNameLst>
                                      </p:cBhvr>
                                      <p:to>
                                        <p:strVal val="visible"/>
                                      </p:to>
                                    </p:set>
                                    <p:animEffect transition="in" filter="fade">
                                      <p:cBhvr>
                                        <p:cTn id="27" dur="750"/>
                                        <p:tgtEl>
                                          <p:spTgt spid="246"/>
                                        </p:tgtEl>
                                      </p:cBhvr>
                                    </p:animEffect>
                                  </p:childTnLst>
                                </p:cTn>
                              </p:par>
                              <p:par>
                                <p:cTn id="28" presetID="35" presetClass="path" presetSubtype="0" accel="50000" decel="50000" fill="hold" nodeType="withEffect">
                                  <p:stCondLst>
                                    <p:cond delay="0"/>
                                  </p:stCondLst>
                                  <p:childTnLst>
                                    <p:animMotion origin="layout" path="M 2.08333E-6 3.7037E-6 L -0.0612 3.7037E-6 " pathEditMode="relative" rAng="0" ptsTypes="AA">
                                      <p:cBhvr>
                                        <p:cTn id="29" dur="1000" spd="-100000" fill="hold"/>
                                        <p:tgtEl>
                                          <p:spTgt spid="246"/>
                                        </p:tgtEl>
                                        <p:attrNameLst>
                                          <p:attrName>ppt_x</p:attrName>
                                          <p:attrName>ppt_y</p:attrName>
                                        </p:attrNameLst>
                                      </p:cBhvr>
                                      <p:rCtr x="-3060" y="0"/>
                                    </p:animMotion>
                                  </p:childTnLst>
                                </p:cTn>
                              </p:par>
                              <p:par>
                                <p:cTn id="30" presetID="10" presetClass="entr" presetSubtype="0" fill="hold" nodeType="withEffect">
                                  <p:stCondLst>
                                    <p:cond delay="0"/>
                                  </p:stCondLst>
                                  <p:childTnLst>
                                    <p:set>
                                      <p:cBhvr>
                                        <p:cTn id="31" dur="1" fill="hold">
                                          <p:stCondLst>
                                            <p:cond delay="0"/>
                                          </p:stCondLst>
                                        </p:cTn>
                                        <p:tgtEl>
                                          <p:spTgt spid="247"/>
                                        </p:tgtEl>
                                        <p:attrNameLst>
                                          <p:attrName>style.visibility</p:attrName>
                                        </p:attrNameLst>
                                      </p:cBhvr>
                                      <p:to>
                                        <p:strVal val="visible"/>
                                      </p:to>
                                    </p:set>
                                    <p:animEffect transition="in" filter="fade">
                                      <p:cBhvr>
                                        <p:cTn id="32" dur="750"/>
                                        <p:tgtEl>
                                          <p:spTgt spid="247"/>
                                        </p:tgtEl>
                                      </p:cBhvr>
                                    </p:animEffect>
                                  </p:childTnLst>
                                </p:cTn>
                              </p:par>
                              <p:par>
                                <p:cTn id="33" presetID="35" presetClass="path" presetSubtype="0" accel="50000" decel="50000" fill="hold" nodeType="withEffect">
                                  <p:stCondLst>
                                    <p:cond delay="0"/>
                                  </p:stCondLst>
                                  <p:childTnLst>
                                    <p:animMotion origin="layout" path="M 2.08333E-6 3.7037E-6 L -0.0612 3.7037E-6 " pathEditMode="relative" rAng="0" ptsTypes="AA">
                                      <p:cBhvr>
                                        <p:cTn id="34" dur="1000" spd="-100000" fill="hold"/>
                                        <p:tgtEl>
                                          <p:spTgt spid="247"/>
                                        </p:tgtEl>
                                        <p:attrNameLst>
                                          <p:attrName>ppt_x</p:attrName>
                                          <p:attrName>ppt_y</p:attrName>
                                        </p:attrNameLst>
                                      </p:cBhvr>
                                      <p:rCtr x="-306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5A275FB-E8B2-49DC-82EE-0043E15844E7}"/>
              </a:ext>
            </a:extLst>
          </p:cNvPr>
          <p:cNvPicPr>
            <a:picLocks noChangeAspect="1"/>
          </p:cNvPicPr>
          <p:nvPr/>
        </p:nvPicPr>
        <p:blipFill>
          <a:blip r:embed="rId3"/>
          <a:stretch>
            <a:fillRect/>
          </a:stretch>
        </p:blipFill>
        <p:spPr>
          <a:xfrm>
            <a:off x="3690937" y="595312"/>
            <a:ext cx="4810125" cy="5667375"/>
          </a:xfrm>
          <a:prstGeom prst="rect">
            <a:avLst/>
          </a:prstGeom>
        </p:spPr>
      </p:pic>
    </p:spTree>
    <p:extLst>
      <p:ext uri="{BB962C8B-B14F-4D97-AF65-F5344CB8AC3E}">
        <p14:creationId xmlns:p14="http://schemas.microsoft.com/office/powerpoint/2010/main" val="184470735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buClr>
                <a:srgbClr val="0072C6"/>
              </a:buClr>
            </a:pPr>
            <a:r>
              <a:rPr lang="en-US" sz="5882" dirty="0"/>
              <a:t>Who are we?</a:t>
            </a:r>
          </a:p>
        </p:txBody>
      </p:sp>
    </p:spTree>
    <p:extLst>
      <p:ext uri="{BB962C8B-B14F-4D97-AF65-F5344CB8AC3E}">
        <p14:creationId xmlns:p14="http://schemas.microsoft.com/office/powerpoint/2010/main" val="2931309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use ASP.NET Core?</a:t>
            </a:r>
          </a:p>
        </p:txBody>
      </p:sp>
      <p:sp>
        <p:nvSpPr>
          <p:cNvPr id="3" name="Content Placeholder 2"/>
          <p:cNvSpPr>
            <a:spLocks noGrp="1"/>
          </p:cNvSpPr>
          <p:nvPr>
            <p:ph idx="1"/>
          </p:nvPr>
        </p:nvSpPr>
        <p:spPr>
          <a:xfrm>
            <a:off x="838200" y="1825625"/>
            <a:ext cx="10693400" cy="4351338"/>
          </a:xfrm>
        </p:spPr>
        <p:txBody>
          <a:bodyPr>
            <a:normAutofit fontScale="62500" lnSpcReduction="20000"/>
          </a:bodyPr>
          <a:lstStyle/>
          <a:p>
            <a:pPr marL="0" indent="0">
              <a:buNone/>
            </a:pPr>
            <a:r>
              <a:rPr lang="en-US" dirty="0"/>
              <a:t>Millions of developers have used (and continue to use) </a:t>
            </a:r>
            <a:r>
              <a:rPr lang="en-US" u="sng" dirty="0"/>
              <a:t>ASP.NET 4.x</a:t>
            </a:r>
            <a:r>
              <a:rPr lang="en-US" dirty="0"/>
              <a:t> to create web apps. ASP.NET Core is a redesign of ASP.NET 4.x, with architectural changes that result in a leaner, more modular framework.</a:t>
            </a:r>
          </a:p>
          <a:p>
            <a:pPr marL="0" indent="0">
              <a:buNone/>
            </a:pPr>
            <a:r>
              <a:rPr lang="en-US" dirty="0"/>
              <a:t>ASP.NET Core provides the following benefits:</a:t>
            </a:r>
          </a:p>
          <a:p>
            <a:r>
              <a:rPr lang="en-US" dirty="0"/>
              <a:t>A unified story for building web UI and web APIs.</a:t>
            </a:r>
          </a:p>
          <a:p>
            <a:r>
              <a:rPr lang="en-US" dirty="0"/>
              <a:t>Integration of modern, client-side frameworks and development workflows.</a:t>
            </a:r>
          </a:p>
          <a:p>
            <a:r>
              <a:rPr lang="en-US" dirty="0"/>
              <a:t>A cloud-ready, environment-based configuration system.</a:t>
            </a:r>
          </a:p>
          <a:p>
            <a:r>
              <a:rPr lang="en-US" dirty="0"/>
              <a:t>Built-in dependency injection.</a:t>
            </a:r>
          </a:p>
          <a:p>
            <a:r>
              <a:rPr lang="en-US" dirty="0"/>
              <a:t>A lightweight, high-performance, and modular HTTP request pipeline.</a:t>
            </a:r>
          </a:p>
          <a:p>
            <a:r>
              <a:rPr lang="en-US" dirty="0"/>
              <a:t>Ability to host on IIS, Nginx, Apache, Docker, or self-host in your own process.</a:t>
            </a:r>
          </a:p>
          <a:p>
            <a:r>
              <a:rPr lang="en-US" dirty="0"/>
              <a:t>Side-by-side app versioning when targeting .NET Core.</a:t>
            </a:r>
          </a:p>
          <a:p>
            <a:r>
              <a:rPr lang="en-US" dirty="0"/>
              <a:t>Tooling that simplifies modern web development.</a:t>
            </a:r>
          </a:p>
          <a:p>
            <a:r>
              <a:rPr lang="en-US" dirty="0"/>
              <a:t>Ability to build and run on Windows, macOS, and Linux.</a:t>
            </a:r>
          </a:p>
          <a:p>
            <a:r>
              <a:rPr lang="en-US" dirty="0"/>
              <a:t>Open-source and community-focused.</a:t>
            </a:r>
          </a:p>
          <a:p>
            <a:pPr marL="457200" lvl="1" indent="0">
              <a:buNone/>
            </a:pPr>
            <a:endParaRPr lang="en-US" dirty="0"/>
          </a:p>
        </p:txBody>
      </p:sp>
    </p:spTree>
    <p:extLst>
      <p:ext uri="{BB962C8B-B14F-4D97-AF65-F5344CB8AC3E}">
        <p14:creationId xmlns:p14="http://schemas.microsoft.com/office/powerpoint/2010/main" val="156793898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hr-HR" dirty="0"/>
              <a:t>ASP.NET </a:t>
            </a:r>
            <a:r>
              <a:rPr lang="en-US" dirty="0"/>
              <a:t>Core S</a:t>
            </a:r>
            <a:r>
              <a:rPr lang="hr-HR" dirty="0"/>
              <a:t>tack</a:t>
            </a:r>
          </a:p>
        </p:txBody>
      </p:sp>
      <p:sp>
        <p:nvSpPr>
          <p:cNvPr id="4" name="Rectangle 3"/>
          <p:cNvSpPr/>
          <p:nvPr/>
        </p:nvSpPr>
        <p:spPr>
          <a:xfrm>
            <a:off x="2495600" y="5756512"/>
            <a:ext cx="7272808" cy="648072"/>
          </a:xfrm>
          <a:prstGeom prst="rect">
            <a:avLst/>
          </a:prstGeom>
          <a:solidFill>
            <a:srgbClr val="8CB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sz="2400">
                <a:latin typeface="Segoe UI Light" panose="020B0502040204020203" pitchFamily="34" charset="0"/>
                <a:cs typeface="Segoe UI Light" panose="020B0502040204020203" pitchFamily="34" charset="0"/>
              </a:rPr>
              <a:t>OS</a:t>
            </a:r>
          </a:p>
        </p:txBody>
      </p:sp>
      <p:sp>
        <p:nvSpPr>
          <p:cNvPr id="5" name="Rectangle 4"/>
          <p:cNvSpPr/>
          <p:nvPr/>
        </p:nvSpPr>
        <p:spPr>
          <a:xfrm>
            <a:off x="2495600" y="4296210"/>
            <a:ext cx="7272808" cy="1353671"/>
          </a:xfrm>
          <a:prstGeom prst="rect">
            <a:avLst/>
          </a:prstGeom>
          <a:solidFill>
            <a:srgbClr val="0071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r-HR" sz="2400">
              <a:latin typeface="Segoe UI Light" panose="020B0502040204020203" pitchFamily="34" charset="0"/>
              <a:cs typeface="Segoe UI Light" panose="020B0502040204020203" pitchFamily="34" charset="0"/>
            </a:endParaRPr>
          </a:p>
        </p:txBody>
      </p:sp>
      <p:sp>
        <p:nvSpPr>
          <p:cNvPr id="6" name="Rectangle 5"/>
          <p:cNvSpPr/>
          <p:nvPr/>
        </p:nvSpPr>
        <p:spPr>
          <a:xfrm>
            <a:off x="2495600" y="3550726"/>
            <a:ext cx="3600400" cy="648072"/>
          </a:xfrm>
          <a:prstGeom prst="rect">
            <a:avLst/>
          </a:prstGeom>
          <a:solidFill>
            <a:srgbClr val="1BA1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sz="2400">
                <a:latin typeface="Segoe UI Light" panose="020B0502040204020203" pitchFamily="34" charset="0"/>
                <a:cs typeface="Segoe UI Light" panose="020B0502040204020203" pitchFamily="34" charset="0"/>
              </a:rPr>
              <a:t>.NET CLR</a:t>
            </a:r>
          </a:p>
        </p:txBody>
      </p:sp>
      <p:sp>
        <p:nvSpPr>
          <p:cNvPr id="7" name="Rectangle 6"/>
          <p:cNvSpPr/>
          <p:nvPr/>
        </p:nvSpPr>
        <p:spPr>
          <a:xfrm>
            <a:off x="2495600" y="1675649"/>
            <a:ext cx="7272808" cy="1767387"/>
          </a:xfrm>
          <a:prstGeom prst="rect">
            <a:avLst/>
          </a:prstGeom>
          <a:solidFill>
            <a:srgbClr val="2C45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r-HR" sz="2400">
              <a:latin typeface="Segoe UI Light" panose="020B0502040204020203" pitchFamily="34" charset="0"/>
              <a:cs typeface="Segoe UI Light" panose="020B0502040204020203" pitchFamily="34" charset="0"/>
            </a:endParaRPr>
          </a:p>
        </p:txBody>
      </p:sp>
      <p:sp>
        <p:nvSpPr>
          <p:cNvPr id="8" name="TextBox 7"/>
          <p:cNvSpPr txBox="1"/>
          <p:nvPr/>
        </p:nvSpPr>
        <p:spPr>
          <a:xfrm>
            <a:off x="2564020" y="1786851"/>
            <a:ext cx="1050672" cy="400110"/>
          </a:xfrm>
          <a:prstGeom prst="rect">
            <a:avLst/>
          </a:prstGeom>
          <a:noFill/>
        </p:spPr>
        <p:txBody>
          <a:bodyPr wrap="none" rtlCol="0">
            <a:spAutoFit/>
          </a:bodyPr>
          <a:lstStyle/>
          <a:p>
            <a:r>
              <a:rPr lang="hr-HR" sz="2000">
                <a:solidFill>
                  <a:schemeClr val="bg1"/>
                </a:solidFill>
                <a:latin typeface="Segoe UI Light" panose="020B0502040204020203" pitchFamily="34" charset="0"/>
                <a:cs typeface="Segoe UI Light" panose="020B0502040204020203" pitchFamily="34" charset="0"/>
              </a:rPr>
              <a:t>ASP.NET</a:t>
            </a:r>
          </a:p>
        </p:txBody>
      </p:sp>
      <p:sp>
        <p:nvSpPr>
          <p:cNvPr id="9" name="Rectangle 8"/>
          <p:cNvSpPr/>
          <p:nvPr/>
        </p:nvSpPr>
        <p:spPr>
          <a:xfrm>
            <a:off x="4423298" y="1930868"/>
            <a:ext cx="1440160" cy="8112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a:latin typeface="Segoe UI Light" panose="020B0502040204020203" pitchFamily="34" charset="0"/>
                <a:cs typeface="Segoe UI Light" panose="020B0502040204020203" pitchFamily="34" charset="0"/>
              </a:rPr>
              <a:t>Web API</a:t>
            </a:r>
          </a:p>
        </p:txBody>
      </p:sp>
      <p:sp>
        <p:nvSpPr>
          <p:cNvPr id="10" name="Rectangle 9"/>
          <p:cNvSpPr/>
          <p:nvPr/>
        </p:nvSpPr>
        <p:spPr>
          <a:xfrm>
            <a:off x="5971470" y="1930868"/>
            <a:ext cx="1440160" cy="8112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a:latin typeface="Segoe UI Light" panose="020B0502040204020203" pitchFamily="34" charset="0"/>
                <a:cs typeface="Segoe UI Light" panose="020B0502040204020203" pitchFamily="34" charset="0"/>
              </a:rPr>
              <a:t>MVC</a:t>
            </a:r>
          </a:p>
        </p:txBody>
      </p:sp>
      <p:sp>
        <p:nvSpPr>
          <p:cNvPr id="11" name="Rectangle 10"/>
          <p:cNvSpPr/>
          <p:nvPr/>
        </p:nvSpPr>
        <p:spPr>
          <a:xfrm>
            <a:off x="7519642" y="1937218"/>
            <a:ext cx="1440160" cy="80487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a:latin typeface="Segoe UI Light" panose="020B0502040204020203" pitchFamily="34" charset="0"/>
                <a:cs typeface="Segoe UI Light" panose="020B0502040204020203" pitchFamily="34" charset="0"/>
              </a:rPr>
              <a:t>Web Pages</a:t>
            </a:r>
          </a:p>
        </p:txBody>
      </p:sp>
      <p:sp>
        <p:nvSpPr>
          <p:cNvPr id="18" name="TextBox 17"/>
          <p:cNvSpPr txBox="1"/>
          <p:nvPr/>
        </p:nvSpPr>
        <p:spPr>
          <a:xfrm>
            <a:off x="2542152" y="4307131"/>
            <a:ext cx="678391" cy="400110"/>
          </a:xfrm>
          <a:prstGeom prst="rect">
            <a:avLst/>
          </a:prstGeom>
          <a:noFill/>
        </p:spPr>
        <p:txBody>
          <a:bodyPr wrap="none" rtlCol="0">
            <a:spAutoFit/>
          </a:bodyPr>
          <a:lstStyle/>
          <a:p>
            <a:r>
              <a:rPr lang="hr-HR" sz="2000">
                <a:solidFill>
                  <a:schemeClr val="bg1"/>
                </a:solidFill>
                <a:latin typeface="Segoe UI Light" panose="020B0502040204020203" pitchFamily="34" charset="0"/>
                <a:cs typeface="Segoe UI Light" panose="020B0502040204020203" pitchFamily="34" charset="0"/>
              </a:rPr>
              <a:t>Host</a:t>
            </a:r>
          </a:p>
        </p:txBody>
      </p:sp>
      <p:sp>
        <p:nvSpPr>
          <p:cNvPr id="20" name="Rectangle 19"/>
          <p:cNvSpPr/>
          <p:nvPr/>
        </p:nvSpPr>
        <p:spPr>
          <a:xfrm>
            <a:off x="3791744" y="4468988"/>
            <a:ext cx="2736304" cy="100811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a:latin typeface="Segoe UI Light" panose="020B0502040204020203" pitchFamily="34" charset="0"/>
                <a:cs typeface="Segoe UI Light" panose="020B0502040204020203" pitchFamily="34" charset="0"/>
              </a:rPr>
              <a:t>IIS</a:t>
            </a:r>
          </a:p>
        </p:txBody>
      </p:sp>
      <p:sp>
        <p:nvSpPr>
          <p:cNvPr id="21" name="Rectangle 20"/>
          <p:cNvSpPr/>
          <p:nvPr/>
        </p:nvSpPr>
        <p:spPr>
          <a:xfrm>
            <a:off x="6672064" y="4468988"/>
            <a:ext cx="2736304" cy="100811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a:latin typeface="Segoe UI Light" panose="020B0502040204020203" pitchFamily="34" charset="0"/>
                <a:cs typeface="Segoe UI Light" panose="020B0502040204020203" pitchFamily="34" charset="0"/>
              </a:rPr>
              <a:t>Self-hosted</a:t>
            </a:r>
          </a:p>
        </p:txBody>
      </p:sp>
      <p:sp>
        <p:nvSpPr>
          <p:cNvPr id="22" name="Rectangle 21"/>
          <p:cNvSpPr/>
          <p:nvPr/>
        </p:nvSpPr>
        <p:spPr>
          <a:xfrm>
            <a:off x="6240016" y="3541505"/>
            <a:ext cx="3528392" cy="648072"/>
          </a:xfrm>
          <a:prstGeom prst="rect">
            <a:avLst/>
          </a:prstGeom>
          <a:solidFill>
            <a:srgbClr val="1BA1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sz="2400">
                <a:latin typeface="Segoe UI Light" panose="020B0502040204020203" pitchFamily="34" charset="0"/>
                <a:cs typeface="Segoe UI Light" panose="020B0502040204020203" pitchFamily="34" charset="0"/>
              </a:rPr>
              <a:t>.NET Core CLR</a:t>
            </a:r>
          </a:p>
        </p:txBody>
      </p:sp>
      <p:sp>
        <p:nvSpPr>
          <p:cNvPr id="23" name="Rectangle 22"/>
          <p:cNvSpPr/>
          <p:nvPr/>
        </p:nvSpPr>
        <p:spPr>
          <a:xfrm>
            <a:off x="4423298" y="2825219"/>
            <a:ext cx="4536504" cy="401793"/>
          </a:xfrm>
          <a:prstGeom prst="rect">
            <a:avLst/>
          </a:prstGeom>
          <a:solidFill>
            <a:srgbClr val="9100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Segoe UI Light" panose="020B0502040204020203" pitchFamily="34" charset="0"/>
                <a:cs typeface="Segoe UI Light" panose="020B0502040204020203" pitchFamily="34" charset="0"/>
              </a:rPr>
              <a:t>Middleware</a:t>
            </a:r>
            <a:endParaRPr lang="hr-HR" sz="24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565889006"/>
      </p:ext>
    </p:extLst>
  </p:cSld>
  <p:clrMapOvr>
    <a:masterClrMapping/>
  </p:clrMapOvr>
  <mc:AlternateContent xmlns:mc="http://schemas.openxmlformats.org/markup-compatibility/2006" xmlns:p14="http://schemas.microsoft.com/office/powerpoint/2010/main">
    <mc:Choice Requires="p14">
      <p:transition spd="med" p14:dur="600">
        <p:cover/>
      </p:transition>
    </mc:Choice>
    <mc:Fallback xmlns="">
      <p:transition spd="med">
        <p:cover/>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 web APIs and web UI using ASP.NET Core MVC</a:t>
            </a:r>
          </a:p>
        </p:txBody>
      </p:sp>
      <p:sp>
        <p:nvSpPr>
          <p:cNvPr id="3" name="Content Placeholder 2"/>
          <p:cNvSpPr>
            <a:spLocks noGrp="1"/>
          </p:cNvSpPr>
          <p:nvPr>
            <p:ph idx="1"/>
          </p:nvPr>
        </p:nvSpPr>
        <p:spPr>
          <a:xfrm>
            <a:off x="838200" y="1825625"/>
            <a:ext cx="10693400" cy="4351338"/>
          </a:xfrm>
        </p:spPr>
        <p:txBody>
          <a:bodyPr>
            <a:normAutofit fontScale="77500" lnSpcReduction="20000"/>
          </a:bodyPr>
          <a:lstStyle/>
          <a:p>
            <a:pPr marL="0" indent="0">
              <a:buNone/>
            </a:pPr>
            <a:r>
              <a:rPr lang="pt-PT" dirty="0"/>
              <a:t>ASP.NET Core MVC </a:t>
            </a:r>
            <a:r>
              <a:rPr lang="pt-PT" dirty="0" err="1"/>
              <a:t>provides</a:t>
            </a:r>
            <a:r>
              <a:rPr lang="pt-PT" dirty="0"/>
              <a:t> </a:t>
            </a:r>
            <a:r>
              <a:rPr lang="pt-PT" dirty="0" err="1"/>
              <a:t>features</a:t>
            </a:r>
            <a:r>
              <a:rPr lang="pt-PT" dirty="0"/>
              <a:t> to </a:t>
            </a:r>
            <a:r>
              <a:rPr lang="pt-PT" dirty="0" err="1"/>
              <a:t>build</a:t>
            </a:r>
            <a:r>
              <a:rPr lang="pt-PT" dirty="0"/>
              <a:t> </a:t>
            </a:r>
            <a:r>
              <a:rPr lang="pt-PT" u="sng" dirty="0"/>
              <a:t>web </a:t>
            </a:r>
            <a:r>
              <a:rPr lang="pt-PT" u="sng" dirty="0" err="1"/>
              <a:t>APIs</a:t>
            </a:r>
            <a:r>
              <a:rPr lang="pt-PT" dirty="0"/>
              <a:t> </a:t>
            </a:r>
            <a:r>
              <a:rPr lang="pt-PT" dirty="0" err="1"/>
              <a:t>and</a:t>
            </a:r>
            <a:r>
              <a:rPr lang="pt-PT" dirty="0"/>
              <a:t> </a:t>
            </a:r>
            <a:r>
              <a:rPr lang="pt-PT" u="sng" dirty="0"/>
              <a:t>web apps</a:t>
            </a:r>
            <a:r>
              <a:rPr lang="pt-PT" dirty="0"/>
              <a:t>:</a:t>
            </a:r>
          </a:p>
          <a:p>
            <a:r>
              <a:rPr lang="pt-PT" dirty="0" err="1"/>
              <a:t>The</a:t>
            </a:r>
            <a:r>
              <a:rPr lang="pt-PT" dirty="0"/>
              <a:t> </a:t>
            </a:r>
            <a:r>
              <a:rPr lang="pt-PT" dirty="0" err="1">
                <a:hlinkClick r:id="rId3"/>
              </a:rPr>
              <a:t>Model-View-Controller</a:t>
            </a:r>
            <a:r>
              <a:rPr lang="pt-PT" dirty="0">
                <a:hlinkClick r:id="rId3"/>
              </a:rPr>
              <a:t> (MVC) </a:t>
            </a:r>
            <a:r>
              <a:rPr lang="pt-PT" dirty="0" err="1">
                <a:hlinkClick r:id="rId3"/>
              </a:rPr>
              <a:t>pattern</a:t>
            </a:r>
            <a:r>
              <a:rPr lang="pt-PT" dirty="0"/>
              <a:t> </a:t>
            </a:r>
            <a:r>
              <a:rPr lang="pt-PT" dirty="0" err="1"/>
              <a:t>helps</a:t>
            </a:r>
            <a:r>
              <a:rPr lang="pt-PT" dirty="0"/>
              <a:t> </a:t>
            </a:r>
            <a:r>
              <a:rPr lang="pt-PT" dirty="0" err="1"/>
              <a:t>make</a:t>
            </a:r>
            <a:r>
              <a:rPr lang="pt-PT" dirty="0"/>
              <a:t> </a:t>
            </a:r>
            <a:r>
              <a:rPr lang="pt-PT" dirty="0" err="1"/>
              <a:t>your</a:t>
            </a:r>
            <a:r>
              <a:rPr lang="pt-PT" dirty="0"/>
              <a:t> web </a:t>
            </a:r>
            <a:r>
              <a:rPr lang="pt-PT" dirty="0" err="1"/>
              <a:t>APIs</a:t>
            </a:r>
            <a:r>
              <a:rPr lang="pt-PT" dirty="0"/>
              <a:t> </a:t>
            </a:r>
            <a:r>
              <a:rPr lang="pt-PT" dirty="0" err="1"/>
              <a:t>and</a:t>
            </a:r>
            <a:r>
              <a:rPr lang="pt-PT" dirty="0"/>
              <a:t> web apps </a:t>
            </a:r>
            <a:r>
              <a:rPr lang="pt-PT" dirty="0" err="1">
                <a:hlinkClick r:id="rId4"/>
              </a:rPr>
              <a:t>testable</a:t>
            </a:r>
            <a:r>
              <a:rPr lang="pt-PT" dirty="0"/>
              <a:t>.</a:t>
            </a:r>
          </a:p>
          <a:p>
            <a:r>
              <a:rPr lang="pt-PT" dirty="0" err="1">
                <a:hlinkClick r:id="rId5"/>
              </a:rPr>
              <a:t>Razor</a:t>
            </a:r>
            <a:r>
              <a:rPr lang="pt-PT" dirty="0">
                <a:hlinkClick r:id="rId5"/>
              </a:rPr>
              <a:t> </a:t>
            </a:r>
            <a:r>
              <a:rPr lang="pt-PT" dirty="0" err="1">
                <a:hlinkClick r:id="rId5"/>
              </a:rPr>
              <a:t>Pages</a:t>
            </a:r>
            <a:r>
              <a:rPr lang="pt-PT" dirty="0"/>
              <a:t> (</a:t>
            </a:r>
            <a:r>
              <a:rPr lang="pt-PT" dirty="0" err="1"/>
              <a:t>new</a:t>
            </a:r>
            <a:r>
              <a:rPr lang="pt-PT" dirty="0"/>
              <a:t> in ASP.NET Core 2.0) </a:t>
            </a:r>
            <a:r>
              <a:rPr lang="pt-PT" dirty="0" err="1"/>
              <a:t>is</a:t>
            </a:r>
            <a:r>
              <a:rPr lang="pt-PT" dirty="0"/>
              <a:t> a </a:t>
            </a:r>
            <a:r>
              <a:rPr lang="pt-PT" dirty="0" err="1"/>
              <a:t>page-based</a:t>
            </a:r>
            <a:r>
              <a:rPr lang="pt-PT" dirty="0"/>
              <a:t> </a:t>
            </a:r>
            <a:r>
              <a:rPr lang="pt-PT" dirty="0" err="1"/>
              <a:t>programming</a:t>
            </a:r>
            <a:r>
              <a:rPr lang="pt-PT" dirty="0"/>
              <a:t> </a:t>
            </a:r>
            <a:r>
              <a:rPr lang="pt-PT" dirty="0" err="1"/>
              <a:t>model</a:t>
            </a:r>
            <a:r>
              <a:rPr lang="pt-PT" dirty="0"/>
              <a:t> </a:t>
            </a:r>
            <a:r>
              <a:rPr lang="pt-PT" dirty="0" err="1"/>
              <a:t>that</a:t>
            </a:r>
            <a:r>
              <a:rPr lang="pt-PT" dirty="0"/>
              <a:t> </a:t>
            </a:r>
            <a:r>
              <a:rPr lang="pt-PT" dirty="0" err="1"/>
              <a:t>makes</a:t>
            </a:r>
            <a:r>
              <a:rPr lang="pt-PT" dirty="0"/>
              <a:t> </a:t>
            </a:r>
            <a:r>
              <a:rPr lang="pt-PT" dirty="0" err="1"/>
              <a:t>building</a:t>
            </a:r>
            <a:r>
              <a:rPr lang="pt-PT" dirty="0"/>
              <a:t> web UI </a:t>
            </a:r>
            <a:r>
              <a:rPr lang="pt-PT" dirty="0" err="1"/>
              <a:t>easier</a:t>
            </a:r>
            <a:r>
              <a:rPr lang="pt-PT" dirty="0"/>
              <a:t> </a:t>
            </a:r>
            <a:r>
              <a:rPr lang="pt-PT" dirty="0" err="1"/>
              <a:t>and</a:t>
            </a:r>
            <a:r>
              <a:rPr lang="pt-PT" dirty="0"/>
              <a:t> more </a:t>
            </a:r>
            <a:r>
              <a:rPr lang="pt-PT" dirty="0" err="1"/>
              <a:t>productive</a:t>
            </a:r>
            <a:r>
              <a:rPr lang="pt-PT" dirty="0"/>
              <a:t>.</a:t>
            </a:r>
          </a:p>
          <a:p>
            <a:r>
              <a:rPr lang="pt-PT" dirty="0" err="1">
                <a:hlinkClick r:id="rId6"/>
              </a:rPr>
              <a:t>Razor</a:t>
            </a:r>
            <a:r>
              <a:rPr lang="pt-PT" dirty="0">
                <a:hlinkClick r:id="rId6"/>
              </a:rPr>
              <a:t> </a:t>
            </a:r>
            <a:r>
              <a:rPr lang="pt-PT" dirty="0" err="1">
                <a:hlinkClick r:id="rId6"/>
              </a:rPr>
              <a:t>markup</a:t>
            </a:r>
            <a:r>
              <a:rPr lang="pt-PT" dirty="0"/>
              <a:t> </a:t>
            </a:r>
            <a:r>
              <a:rPr lang="pt-PT" dirty="0" err="1"/>
              <a:t>provides</a:t>
            </a:r>
            <a:r>
              <a:rPr lang="pt-PT" dirty="0"/>
              <a:t> a </a:t>
            </a:r>
            <a:r>
              <a:rPr lang="pt-PT" dirty="0" err="1"/>
              <a:t>productive</a:t>
            </a:r>
            <a:r>
              <a:rPr lang="pt-PT" dirty="0"/>
              <a:t> </a:t>
            </a:r>
            <a:r>
              <a:rPr lang="pt-PT" dirty="0" err="1"/>
              <a:t>syntax</a:t>
            </a:r>
            <a:r>
              <a:rPr lang="pt-PT" dirty="0"/>
              <a:t> for </a:t>
            </a:r>
            <a:r>
              <a:rPr lang="pt-PT" dirty="0" err="1">
                <a:hlinkClick r:id="rId5"/>
              </a:rPr>
              <a:t>Razor</a:t>
            </a:r>
            <a:r>
              <a:rPr lang="pt-PT" dirty="0">
                <a:hlinkClick r:id="rId5"/>
              </a:rPr>
              <a:t> </a:t>
            </a:r>
            <a:r>
              <a:rPr lang="pt-PT" dirty="0" err="1">
                <a:hlinkClick r:id="rId5"/>
              </a:rPr>
              <a:t>Pages</a:t>
            </a:r>
            <a:r>
              <a:rPr lang="pt-PT" dirty="0"/>
              <a:t> </a:t>
            </a:r>
            <a:r>
              <a:rPr lang="pt-PT" dirty="0" err="1"/>
              <a:t>and</a:t>
            </a:r>
            <a:r>
              <a:rPr lang="pt-PT" dirty="0"/>
              <a:t> </a:t>
            </a:r>
            <a:r>
              <a:rPr lang="pt-PT" dirty="0">
                <a:hlinkClick r:id="rId7"/>
              </a:rPr>
              <a:t>MVC </a:t>
            </a:r>
            <a:r>
              <a:rPr lang="pt-PT" dirty="0" err="1">
                <a:hlinkClick r:id="rId7"/>
              </a:rPr>
              <a:t>views</a:t>
            </a:r>
            <a:r>
              <a:rPr lang="pt-PT" dirty="0"/>
              <a:t>.</a:t>
            </a:r>
          </a:p>
          <a:p>
            <a:r>
              <a:rPr lang="pt-PT" dirty="0" err="1">
                <a:hlinkClick r:id="rId8"/>
              </a:rPr>
              <a:t>Tag</a:t>
            </a:r>
            <a:r>
              <a:rPr lang="pt-PT" dirty="0">
                <a:hlinkClick r:id="rId8"/>
              </a:rPr>
              <a:t> </a:t>
            </a:r>
            <a:r>
              <a:rPr lang="pt-PT" dirty="0" err="1">
                <a:hlinkClick r:id="rId8"/>
              </a:rPr>
              <a:t>Helpers</a:t>
            </a:r>
            <a:r>
              <a:rPr lang="pt-PT" dirty="0"/>
              <a:t> </a:t>
            </a:r>
            <a:r>
              <a:rPr lang="pt-PT" dirty="0" err="1"/>
              <a:t>enable</a:t>
            </a:r>
            <a:r>
              <a:rPr lang="pt-PT" dirty="0"/>
              <a:t> server-</a:t>
            </a:r>
            <a:r>
              <a:rPr lang="pt-PT" dirty="0" err="1"/>
              <a:t>side</a:t>
            </a:r>
            <a:r>
              <a:rPr lang="pt-PT" dirty="0"/>
              <a:t> </a:t>
            </a:r>
            <a:r>
              <a:rPr lang="pt-PT" dirty="0" err="1"/>
              <a:t>code</a:t>
            </a:r>
            <a:r>
              <a:rPr lang="pt-PT" dirty="0"/>
              <a:t> to </a:t>
            </a:r>
            <a:r>
              <a:rPr lang="pt-PT" dirty="0" err="1"/>
              <a:t>participate</a:t>
            </a:r>
            <a:r>
              <a:rPr lang="pt-PT" dirty="0"/>
              <a:t> in </a:t>
            </a:r>
            <a:r>
              <a:rPr lang="pt-PT" dirty="0" err="1"/>
              <a:t>creating</a:t>
            </a:r>
            <a:r>
              <a:rPr lang="pt-PT" dirty="0"/>
              <a:t> </a:t>
            </a:r>
            <a:r>
              <a:rPr lang="pt-PT" dirty="0" err="1"/>
              <a:t>and</a:t>
            </a:r>
            <a:r>
              <a:rPr lang="pt-PT" dirty="0"/>
              <a:t> </a:t>
            </a:r>
            <a:r>
              <a:rPr lang="pt-PT" dirty="0" err="1"/>
              <a:t>rendering</a:t>
            </a:r>
            <a:r>
              <a:rPr lang="pt-PT" dirty="0"/>
              <a:t> HTML </a:t>
            </a:r>
            <a:r>
              <a:rPr lang="pt-PT" dirty="0" err="1"/>
              <a:t>elements</a:t>
            </a:r>
            <a:r>
              <a:rPr lang="pt-PT" dirty="0"/>
              <a:t> in </a:t>
            </a:r>
            <a:r>
              <a:rPr lang="pt-PT" dirty="0" err="1"/>
              <a:t>Razor</a:t>
            </a:r>
            <a:r>
              <a:rPr lang="pt-PT" dirty="0"/>
              <a:t> files.</a:t>
            </a:r>
          </a:p>
          <a:p>
            <a:r>
              <a:rPr lang="pt-PT" dirty="0" err="1"/>
              <a:t>Built</a:t>
            </a:r>
            <a:r>
              <a:rPr lang="pt-PT" dirty="0"/>
              <a:t>-in </a:t>
            </a:r>
            <a:r>
              <a:rPr lang="pt-PT" dirty="0" err="1"/>
              <a:t>support</a:t>
            </a:r>
            <a:r>
              <a:rPr lang="pt-PT" dirty="0"/>
              <a:t> for </a:t>
            </a:r>
            <a:r>
              <a:rPr lang="pt-PT" dirty="0" err="1">
                <a:hlinkClick r:id="rId9"/>
              </a:rPr>
              <a:t>multiple</a:t>
            </a:r>
            <a:r>
              <a:rPr lang="pt-PT" dirty="0">
                <a:hlinkClick r:id="rId9"/>
              </a:rPr>
              <a:t> data </a:t>
            </a:r>
            <a:r>
              <a:rPr lang="pt-PT" dirty="0" err="1">
                <a:hlinkClick r:id="rId9"/>
              </a:rPr>
              <a:t>formats</a:t>
            </a:r>
            <a:r>
              <a:rPr lang="pt-PT" dirty="0">
                <a:hlinkClick r:id="rId9"/>
              </a:rPr>
              <a:t> </a:t>
            </a:r>
            <a:r>
              <a:rPr lang="pt-PT" dirty="0" err="1">
                <a:hlinkClick r:id="rId9"/>
              </a:rPr>
              <a:t>and</a:t>
            </a:r>
            <a:r>
              <a:rPr lang="pt-PT" dirty="0">
                <a:hlinkClick r:id="rId9"/>
              </a:rPr>
              <a:t> </a:t>
            </a:r>
            <a:r>
              <a:rPr lang="pt-PT" dirty="0" err="1">
                <a:hlinkClick r:id="rId9"/>
              </a:rPr>
              <a:t>content</a:t>
            </a:r>
            <a:r>
              <a:rPr lang="pt-PT" dirty="0">
                <a:hlinkClick r:id="rId9"/>
              </a:rPr>
              <a:t> </a:t>
            </a:r>
            <a:r>
              <a:rPr lang="pt-PT" dirty="0" err="1">
                <a:hlinkClick r:id="rId9"/>
              </a:rPr>
              <a:t>negotiation</a:t>
            </a:r>
            <a:r>
              <a:rPr lang="pt-PT" dirty="0"/>
              <a:t> </a:t>
            </a:r>
            <a:r>
              <a:rPr lang="pt-PT" dirty="0" err="1"/>
              <a:t>lets</a:t>
            </a:r>
            <a:r>
              <a:rPr lang="pt-PT" dirty="0"/>
              <a:t> </a:t>
            </a:r>
            <a:r>
              <a:rPr lang="pt-PT" dirty="0" err="1"/>
              <a:t>your</a:t>
            </a:r>
            <a:r>
              <a:rPr lang="pt-PT" dirty="0"/>
              <a:t> web </a:t>
            </a:r>
            <a:r>
              <a:rPr lang="pt-PT" dirty="0" err="1"/>
              <a:t>APIs</a:t>
            </a:r>
            <a:r>
              <a:rPr lang="pt-PT" dirty="0"/>
              <a:t> </a:t>
            </a:r>
            <a:r>
              <a:rPr lang="pt-PT" dirty="0" err="1"/>
              <a:t>reach</a:t>
            </a:r>
            <a:r>
              <a:rPr lang="pt-PT" dirty="0"/>
              <a:t> a </a:t>
            </a:r>
            <a:r>
              <a:rPr lang="pt-PT" dirty="0" err="1"/>
              <a:t>broad</a:t>
            </a:r>
            <a:r>
              <a:rPr lang="pt-PT" dirty="0"/>
              <a:t> range </a:t>
            </a:r>
            <a:r>
              <a:rPr lang="pt-PT" dirty="0" err="1"/>
              <a:t>of</a:t>
            </a:r>
            <a:r>
              <a:rPr lang="pt-PT" dirty="0"/>
              <a:t> </a:t>
            </a:r>
            <a:r>
              <a:rPr lang="pt-PT" dirty="0" err="1"/>
              <a:t>clients</a:t>
            </a:r>
            <a:r>
              <a:rPr lang="pt-PT" dirty="0"/>
              <a:t>, </a:t>
            </a:r>
            <a:r>
              <a:rPr lang="pt-PT" dirty="0" err="1"/>
              <a:t>including</a:t>
            </a:r>
            <a:r>
              <a:rPr lang="pt-PT" dirty="0"/>
              <a:t> browsers </a:t>
            </a:r>
            <a:r>
              <a:rPr lang="pt-PT" dirty="0" err="1"/>
              <a:t>and</a:t>
            </a:r>
            <a:r>
              <a:rPr lang="pt-PT" dirty="0"/>
              <a:t> mobile </a:t>
            </a:r>
            <a:r>
              <a:rPr lang="pt-PT" dirty="0" err="1"/>
              <a:t>devices</a:t>
            </a:r>
            <a:r>
              <a:rPr lang="pt-PT" dirty="0"/>
              <a:t>.</a:t>
            </a:r>
          </a:p>
          <a:p>
            <a:r>
              <a:rPr lang="pt-PT" dirty="0" err="1">
                <a:hlinkClick r:id="rId10"/>
              </a:rPr>
              <a:t>Model</a:t>
            </a:r>
            <a:r>
              <a:rPr lang="pt-PT" dirty="0">
                <a:hlinkClick r:id="rId10"/>
              </a:rPr>
              <a:t> </a:t>
            </a:r>
            <a:r>
              <a:rPr lang="pt-PT" dirty="0" err="1">
                <a:hlinkClick r:id="rId10"/>
              </a:rPr>
              <a:t>binding</a:t>
            </a:r>
            <a:r>
              <a:rPr lang="pt-PT" dirty="0"/>
              <a:t> </a:t>
            </a:r>
            <a:r>
              <a:rPr lang="pt-PT" dirty="0" err="1"/>
              <a:t>automatically</a:t>
            </a:r>
            <a:r>
              <a:rPr lang="pt-PT" dirty="0"/>
              <a:t> </a:t>
            </a:r>
            <a:r>
              <a:rPr lang="pt-PT" dirty="0" err="1"/>
              <a:t>maps</a:t>
            </a:r>
            <a:r>
              <a:rPr lang="pt-PT" dirty="0"/>
              <a:t> data </a:t>
            </a:r>
            <a:r>
              <a:rPr lang="pt-PT" dirty="0" err="1"/>
              <a:t>from</a:t>
            </a:r>
            <a:r>
              <a:rPr lang="pt-PT" dirty="0"/>
              <a:t> HTTP </a:t>
            </a:r>
            <a:r>
              <a:rPr lang="pt-PT" dirty="0" err="1"/>
              <a:t>requests</a:t>
            </a:r>
            <a:r>
              <a:rPr lang="pt-PT" dirty="0"/>
              <a:t> to </a:t>
            </a:r>
            <a:r>
              <a:rPr lang="pt-PT" dirty="0" err="1"/>
              <a:t>action</a:t>
            </a:r>
            <a:r>
              <a:rPr lang="pt-PT" dirty="0"/>
              <a:t> </a:t>
            </a:r>
            <a:r>
              <a:rPr lang="pt-PT" dirty="0" err="1"/>
              <a:t>method</a:t>
            </a:r>
            <a:r>
              <a:rPr lang="pt-PT" dirty="0"/>
              <a:t> </a:t>
            </a:r>
            <a:r>
              <a:rPr lang="pt-PT" dirty="0" err="1"/>
              <a:t>parameters</a:t>
            </a:r>
            <a:r>
              <a:rPr lang="pt-PT" dirty="0"/>
              <a:t>.</a:t>
            </a:r>
          </a:p>
          <a:p>
            <a:r>
              <a:rPr lang="pt-PT" dirty="0" err="1">
                <a:hlinkClick r:id="rId11"/>
              </a:rPr>
              <a:t>Model</a:t>
            </a:r>
            <a:r>
              <a:rPr lang="pt-PT" dirty="0">
                <a:hlinkClick r:id="rId11"/>
              </a:rPr>
              <a:t> </a:t>
            </a:r>
            <a:r>
              <a:rPr lang="pt-PT" dirty="0" err="1">
                <a:hlinkClick r:id="rId11"/>
              </a:rPr>
              <a:t>validation</a:t>
            </a:r>
            <a:r>
              <a:rPr lang="pt-PT" dirty="0"/>
              <a:t> </a:t>
            </a:r>
            <a:r>
              <a:rPr lang="pt-PT" dirty="0" err="1"/>
              <a:t>automatically</a:t>
            </a:r>
            <a:r>
              <a:rPr lang="pt-PT" dirty="0"/>
              <a:t> </a:t>
            </a:r>
            <a:r>
              <a:rPr lang="pt-PT" dirty="0" err="1"/>
              <a:t>performs</a:t>
            </a:r>
            <a:r>
              <a:rPr lang="pt-PT" dirty="0"/>
              <a:t> </a:t>
            </a:r>
            <a:r>
              <a:rPr lang="pt-PT" dirty="0" err="1"/>
              <a:t>client</a:t>
            </a:r>
            <a:r>
              <a:rPr lang="pt-PT" dirty="0"/>
              <a:t>- </a:t>
            </a:r>
            <a:r>
              <a:rPr lang="pt-PT" dirty="0" err="1"/>
              <a:t>and</a:t>
            </a:r>
            <a:r>
              <a:rPr lang="pt-PT" dirty="0"/>
              <a:t> server-</a:t>
            </a:r>
            <a:r>
              <a:rPr lang="pt-PT" dirty="0" err="1"/>
              <a:t>side</a:t>
            </a:r>
            <a:r>
              <a:rPr lang="pt-PT" dirty="0"/>
              <a:t> </a:t>
            </a:r>
            <a:r>
              <a:rPr lang="pt-PT" dirty="0" err="1"/>
              <a:t>validation</a:t>
            </a:r>
            <a:r>
              <a:rPr lang="pt-PT" dirty="0"/>
              <a:t>.</a:t>
            </a:r>
          </a:p>
          <a:p>
            <a:pPr marL="457200" lvl="1" indent="0">
              <a:buNone/>
            </a:pPr>
            <a:r>
              <a:rPr lang="en-US" dirty="0"/>
              <a:t> </a:t>
            </a:r>
          </a:p>
        </p:txBody>
      </p:sp>
    </p:spTree>
    <p:extLst>
      <p:ext uri="{BB962C8B-B14F-4D97-AF65-F5344CB8AC3E}">
        <p14:creationId xmlns:p14="http://schemas.microsoft.com/office/powerpoint/2010/main" val="318838686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err="1"/>
              <a:t>Client-side</a:t>
            </a:r>
            <a:r>
              <a:rPr lang="pt-PT" dirty="0"/>
              <a:t> </a:t>
            </a:r>
            <a:r>
              <a:rPr lang="pt-PT" dirty="0" err="1"/>
              <a:t>development</a:t>
            </a:r>
            <a:endParaRPr lang="en-US" dirty="0"/>
          </a:p>
        </p:txBody>
      </p:sp>
      <p:sp>
        <p:nvSpPr>
          <p:cNvPr id="3" name="Content Placeholder 2"/>
          <p:cNvSpPr>
            <a:spLocks noGrp="1"/>
          </p:cNvSpPr>
          <p:nvPr>
            <p:ph idx="1"/>
          </p:nvPr>
        </p:nvSpPr>
        <p:spPr>
          <a:xfrm>
            <a:off x="838200" y="1825625"/>
            <a:ext cx="10693400" cy="4351338"/>
          </a:xfrm>
        </p:spPr>
        <p:txBody>
          <a:bodyPr>
            <a:normAutofit fontScale="62500" lnSpcReduction="20000"/>
          </a:bodyPr>
          <a:lstStyle/>
          <a:p>
            <a:pPr marL="0" indent="0">
              <a:buNone/>
            </a:pPr>
            <a:r>
              <a:rPr lang="en-US" dirty="0"/>
              <a:t>ASP.NET Core integrates seamlessly with popular client-side frameworks and libraries, including </a:t>
            </a:r>
            <a:r>
              <a:rPr lang="en-US" u="sng" dirty="0">
                <a:hlinkClick r:id="rId3"/>
              </a:rPr>
              <a:t>Angular</a:t>
            </a:r>
            <a:r>
              <a:rPr lang="en-US" dirty="0"/>
              <a:t>, </a:t>
            </a:r>
            <a:r>
              <a:rPr lang="en-US" u="sng" dirty="0">
                <a:hlinkClick r:id="rId4"/>
              </a:rPr>
              <a:t>React</a:t>
            </a:r>
            <a:r>
              <a:rPr lang="en-US" dirty="0"/>
              <a:t>, and </a:t>
            </a:r>
            <a:r>
              <a:rPr lang="en-US" u="sng" dirty="0">
                <a:hlinkClick r:id="rId5"/>
              </a:rPr>
              <a:t>Bootstrap</a:t>
            </a:r>
            <a:r>
              <a:rPr lang="en-US" dirty="0"/>
              <a:t>.</a:t>
            </a:r>
          </a:p>
          <a:p>
            <a:r>
              <a:rPr lang="en-US" dirty="0"/>
              <a:t>Use Gulp</a:t>
            </a:r>
          </a:p>
          <a:p>
            <a:r>
              <a:rPr lang="en-US" dirty="0"/>
              <a:t>Use Grunt</a:t>
            </a:r>
          </a:p>
          <a:p>
            <a:r>
              <a:rPr lang="en-US" dirty="0"/>
              <a:t>Manage client-side packages with Bower</a:t>
            </a:r>
          </a:p>
          <a:p>
            <a:r>
              <a:rPr lang="en-US" dirty="0"/>
              <a:t>Build responsive sites with Bootstrap</a:t>
            </a:r>
          </a:p>
          <a:p>
            <a:r>
              <a:rPr lang="en-US" dirty="0"/>
              <a:t>Style apps with LESS, Sass, and Font Awesome</a:t>
            </a:r>
          </a:p>
          <a:p>
            <a:r>
              <a:rPr lang="en-US" dirty="0"/>
              <a:t>Bundle and minify</a:t>
            </a:r>
          </a:p>
          <a:p>
            <a:r>
              <a:rPr lang="en-US" dirty="0"/>
              <a:t>TypeScript</a:t>
            </a:r>
          </a:p>
          <a:p>
            <a:r>
              <a:rPr lang="en-US" dirty="0"/>
              <a:t>Use Browser Link</a:t>
            </a:r>
          </a:p>
          <a:p>
            <a:r>
              <a:rPr lang="en-US" dirty="0"/>
              <a:t>Use </a:t>
            </a:r>
            <a:r>
              <a:rPr lang="en-US" dirty="0" err="1"/>
              <a:t>JavaScriptServices</a:t>
            </a:r>
            <a:r>
              <a:rPr lang="en-US" dirty="0"/>
              <a:t> for SPAs</a:t>
            </a:r>
          </a:p>
          <a:p>
            <a:r>
              <a:rPr lang="en-US" dirty="0"/>
              <a:t>Use the SPA project templates </a:t>
            </a:r>
          </a:p>
          <a:p>
            <a:pPr lvl="1"/>
            <a:r>
              <a:rPr lang="en-US" dirty="0"/>
              <a:t>Angular project template</a:t>
            </a:r>
          </a:p>
          <a:p>
            <a:pPr lvl="1"/>
            <a:r>
              <a:rPr lang="en-US" dirty="0"/>
              <a:t>React project template</a:t>
            </a:r>
          </a:p>
          <a:p>
            <a:pPr lvl="1"/>
            <a:r>
              <a:rPr lang="en-US" dirty="0"/>
              <a:t>React with Redux project template</a:t>
            </a:r>
          </a:p>
          <a:p>
            <a:endParaRPr lang="en-US" dirty="0"/>
          </a:p>
        </p:txBody>
      </p:sp>
    </p:spTree>
    <p:extLst>
      <p:ext uri="{BB962C8B-B14F-4D97-AF65-F5344CB8AC3E}">
        <p14:creationId xmlns:p14="http://schemas.microsoft.com/office/powerpoint/2010/main" val="201409092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ASP.NET Core targeting .NET Framework</a:t>
            </a:r>
          </a:p>
        </p:txBody>
      </p:sp>
      <p:sp>
        <p:nvSpPr>
          <p:cNvPr id="3" name="Content Placeholder 2"/>
          <p:cNvSpPr>
            <a:spLocks noGrp="1"/>
          </p:cNvSpPr>
          <p:nvPr>
            <p:ph idx="1"/>
          </p:nvPr>
        </p:nvSpPr>
        <p:spPr>
          <a:xfrm>
            <a:off x="838200" y="1825625"/>
            <a:ext cx="10693400" cy="4351338"/>
          </a:xfrm>
        </p:spPr>
        <p:txBody>
          <a:bodyPr>
            <a:normAutofit fontScale="70000" lnSpcReduction="20000"/>
          </a:bodyPr>
          <a:lstStyle/>
          <a:p>
            <a:pPr marL="0" indent="0">
              <a:buNone/>
            </a:pPr>
            <a:r>
              <a:rPr lang="en-US" dirty="0"/>
              <a:t>ASP.NET Core can target .NET Core or .NET Framework. ASP.NET Core apps targeting .NET Framework aren't cross-platform—they run on Windows only. There are no plans to remove support for targeting .NET Framework in ASP.NET Core. Generally, ASP.NET Core is made up of </a:t>
            </a:r>
            <a:r>
              <a:rPr lang="en-US" u="sng" dirty="0">
                <a:hlinkClick r:id="rId3"/>
              </a:rPr>
              <a:t>.NET Standard</a:t>
            </a:r>
            <a:r>
              <a:rPr lang="en-US" dirty="0"/>
              <a:t> libraries. Apps written with .NET Standard 2.0 run anywhere that .NET Standard 2.0 is supported.</a:t>
            </a:r>
          </a:p>
          <a:p>
            <a:pPr marL="0" indent="0">
              <a:buNone/>
            </a:pPr>
            <a:r>
              <a:rPr lang="en-US" dirty="0"/>
              <a:t>There are several advantages to targeting .NET Core, and these advantages increase with each release. Some advantages of .NET Core over .NET Framework include:</a:t>
            </a:r>
          </a:p>
          <a:p>
            <a:r>
              <a:rPr lang="en-US" dirty="0"/>
              <a:t>Cross-platform. Runs on macOS, Linux, and Windows.</a:t>
            </a:r>
          </a:p>
          <a:p>
            <a:r>
              <a:rPr lang="en-US" dirty="0"/>
              <a:t>Improved performance</a:t>
            </a:r>
          </a:p>
          <a:p>
            <a:r>
              <a:rPr lang="en-US" dirty="0"/>
              <a:t>Side-by-side versioning</a:t>
            </a:r>
          </a:p>
          <a:p>
            <a:r>
              <a:rPr lang="en-US" dirty="0"/>
              <a:t>New APIs</a:t>
            </a:r>
          </a:p>
          <a:p>
            <a:r>
              <a:rPr lang="en-US" dirty="0"/>
              <a:t>Open source</a:t>
            </a:r>
          </a:p>
          <a:p>
            <a:r>
              <a:rPr lang="en-US" dirty="0"/>
              <a:t>We're working hard to close the API gap from .NET Framework to .NET Core. The </a:t>
            </a:r>
            <a:r>
              <a:rPr lang="en-US" u="sng" dirty="0">
                <a:hlinkClick r:id="rId4"/>
              </a:rPr>
              <a:t>Windows Compatibility Pack</a:t>
            </a:r>
            <a:r>
              <a:rPr lang="en-US" dirty="0"/>
              <a:t> made thousands of Windows-only APIs available in .NET Core. These APIs weren't available in .NET Core 1.x.</a:t>
            </a:r>
          </a:p>
          <a:p>
            <a:endParaRPr lang="en-US" dirty="0"/>
          </a:p>
        </p:txBody>
      </p:sp>
    </p:spTree>
    <p:extLst>
      <p:ext uri="{BB962C8B-B14F-4D97-AF65-F5344CB8AC3E}">
        <p14:creationId xmlns:p14="http://schemas.microsoft.com/office/powerpoint/2010/main" val="17132835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785764" cy="1325563"/>
          </a:xfrm>
        </p:spPr>
        <p:txBody>
          <a:bodyPr>
            <a:normAutofit/>
          </a:bodyPr>
          <a:lstStyle/>
          <a:p>
            <a:r>
              <a:rPr lang="en-US" dirty="0"/>
              <a:t>ASP.NET Core – what’s different than ASP.NET 4</a:t>
            </a:r>
          </a:p>
        </p:txBody>
      </p:sp>
      <p:sp>
        <p:nvSpPr>
          <p:cNvPr id="3" name="Content Placeholder 2"/>
          <p:cNvSpPr>
            <a:spLocks noGrp="1"/>
          </p:cNvSpPr>
          <p:nvPr>
            <p:ph idx="1"/>
          </p:nvPr>
        </p:nvSpPr>
        <p:spPr>
          <a:xfrm>
            <a:off x="838200" y="1825625"/>
            <a:ext cx="5071606" cy="4351338"/>
          </a:xfrm>
        </p:spPr>
        <p:txBody>
          <a:bodyPr>
            <a:normAutofit/>
          </a:bodyPr>
          <a:lstStyle/>
          <a:p>
            <a:r>
              <a:rPr lang="pt-PT" sz="2000" dirty="0"/>
              <a:t>ASP.NET Core </a:t>
            </a:r>
            <a:r>
              <a:rPr lang="pt-PT" sz="2000" dirty="0" err="1"/>
              <a:t>is</a:t>
            </a:r>
            <a:r>
              <a:rPr lang="pt-PT" sz="2000" dirty="0"/>
              <a:t> </a:t>
            </a:r>
            <a:r>
              <a:rPr lang="pt-PT" sz="2000" dirty="0" err="1"/>
              <a:t>simply</a:t>
            </a:r>
            <a:r>
              <a:rPr lang="pt-PT" sz="2000" dirty="0"/>
              <a:t> a console app.</a:t>
            </a:r>
          </a:p>
          <a:p>
            <a:r>
              <a:rPr lang="pt-PT" sz="2000" dirty="0"/>
              <a:t>Web </a:t>
            </a:r>
            <a:r>
              <a:rPr lang="pt-PT" sz="2000" dirty="0" err="1"/>
              <a:t>Forms</a:t>
            </a:r>
            <a:r>
              <a:rPr lang="pt-PT" sz="2000" dirty="0"/>
              <a:t> </a:t>
            </a:r>
            <a:r>
              <a:rPr lang="pt-PT" sz="2000" dirty="0" err="1"/>
              <a:t>is</a:t>
            </a:r>
            <a:r>
              <a:rPr lang="pt-PT" sz="2000" dirty="0"/>
              <a:t> gone</a:t>
            </a:r>
          </a:p>
          <a:p>
            <a:r>
              <a:rPr lang="pt-PT" sz="2000" dirty="0"/>
              <a:t>WCF server </a:t>
            </a:r>
            <a:r>
              <a:rPr lang="pt-PT" sz="2000" dirty="0" err="1"/>
              <a:t>is</a:t>
            </a:r>
            <a:r>
              <a:rPr lang="pt-PT" sz="2000" dirty="0"/>
              <a:t> gone </a:t>
            </a:r>
          </a:p>
          <a:p>
            <a:r>
              <a:rPr lang="pt-PT" sz="2000" dirty="0" err="1"/>
              <a:t>Client</a:t>
            </a:r>
            <a:r>
              <a:rPr lang="pt-PT" sz="2000" dirty="0"/>
              <a:t> </a:t>
            </a:r>
            <a:r>
              <a:rPr lang="pt-PT" sz="2000" dirty="0" err="1"/>
              <a:t>side</a:t>
            </a:r>
            <a:r>
              <a:rPr lang="pt-PT" sz="2000" dirty="0"/>
              <a:t> package management</a:t>
            </a:r>
          </a:p>
          <a:p>
            <a:r>
              <a:rPr lang="pt-PT" sz="2000" dirty="0" err="1"/>
              <a:t>web.config</a:t>
            </a:r>
            <a:r>
              <a:rPr lang="pt-PT" sz="2000" dirty="0"/>
              <a:t> </a:t>
            </a:r>
            <a:r>
              <a:rPr lang="pt-PT" sz="2000" dirty="0" err="1"/>
              <a:t>is</a:t>
            </a:r>
            <a:r>
              <a:rPr lang="pt-PT" sz="2000" dirty="0"/>
              <a:t> </a:t>
            </a:r>
            <a:r>
              <a:rPr lang="pt-PT" sz="2000" dirty="0" err="1"/>
              <a:t>only</a:t>
            </a:r>
            <a:r>
              <a:rPr lang="pt-PT" sz="2000" dirty="0"/>
              <a:t> </a:t>
            </a:r>
            <a:r>
              <a:rPr lang="pt-PT" sz="2000" dirty="0" err="1"/>
              <a:t>around</a:t>
            </a:r>
            <a:r>
              <a:rPr lang="pt-PT" sz="2000" dirty="0"/>
              <a:t> for IIS </a:t>
            </a:r>
            <a:r>
              <a:rPr lang="pt-PT" sz="2000" dirty="0" err="1"/>
              <a:t>compatibility</a:t>
            </a:r>
            <a:endParaRPr lang="pt-PT" sz="2000" dirty="0"/>
          </a:p>
          <a:p>
            <a:r>
              <a:rPr lang="pt-PT" sz="2000" dirty="0" err="1"/>
              <a:t>Global.asax</a:t>
            </a:r>
            <a:r>
              <a:rPr lang="pt-PT" sz="2000" dirty="0"/>
              <a:t> </a:t>
            </a:r>
            <a:r>
              <a:rPr lang="pt-PT" sz="2000" dirty="0" err="1"/>
              <a:t>is</a:t>
            </a:r>
            <a:r>
              <a:rPr lang="pt-PT" sz="2000" dirty="0"/>
              <a:t> gone</a:t>
            </a:r>
          </a:p>
          <a:p>
            <a:r>
              <a:rPr lang="pt-PT" sz="2000" dirty="0" err="1"/>
              <a:t>Middleware</a:t>
            </a:r>
            <a:r>
              <a:rPr lang="pt-PT" sz="2000" dirty="0"/>
              <a:t> </a:t>
            </a:r>
            <a:r>
              <a:rPr lang="pt-PT" sz="2000" dirty="0" err="1"/>
              <a:t>all</a:t>
            </a:r>
            <a:r>
              <a:rPr lang="pt-PT" sz="2000" dirty="0"/>
              <a:t> </a:t>
            </a:r>
            <a:r>
              <a:rPr lang="pt-PT" sz="2000" dirty="0" err="1"/>
              <a:t>the</a:t>
            </a:r>
            <a:r>
              <a:rPr lang="pt-PT" sz="2000" dirty="0"/>
              <a:t> </a:t>
            </a:r>
            <a:r>
              <a:rPr lang="pt-PT" sz="2000" dirty="0" err="1"/>
              <a:t>things</a:t>
            </a:r>
            <a:r>
              <a:rPr lang="pt-PT" sz="2000" dirty="0"/>
              <a:t>, </a:t>
            </a:r>
            <a:r>
              <a:rPr lang="pt-PT" sz="2000" dirty="0" err="1"/>
              <a:t>even</a:t>
            </a:r>
            <a:r>
              <a:rPr lang="pt-PT" sz="2000" dirty="0"/>
              <a:t> MVC</a:t>
            </a:r>
          </a:p>
          <a:p>
            <a:r>
              <a:rPr lang="pt-PT" sz="2000" dirty="0" err="1"/>
              <a:t>Order</a:t>
            </a:r>
            <a:r>
              <a:rPr lang="pt-PT" sz="2000" dirty="0"/>
              <a:t> </a:t>
            </a:r>
            <a:r>
              <a:rPr lang="pt-PT" sz="2000" dirty="0" err="1"/>
              <a:t>matters</a:t>
            </a:r>
            <a:endParaRPr lang="pt-PT" sz="2000" dirty="0"/>
          </a:p>
          <a:p>
            <a:endParaRPr lang="en-US" sz="2000" dirty="0"/>
          </a:p>
          <a:p>
            <a:endParaRPr lang="en-US" sz="2000" dirty="0"/>
          </a:p>
        </p:txBody>
      </p:sp>
      <p:pic>
        <p:nvPicPr>
          <p:cNvPr id="5" name="Image 4">
            <a:extLst>
              <a:ext uri="{FF2B5EF4-FFF2-40B4-BE49-F238E27FC236}">
                <a16:creationId xmlns:a16="http://schemas.microsoft.com/office/drawing/2014/main" id="{9AD3AF78-64D7-4F97-9335-E7D8F6288707}"/>
              </a:ext>
            </a:extLst>
          </p:cNvPr>
          <p:cNvPicPr>
            <a:picLocks noChangeAspect="1"/>
          </p:cNvPicPr>
          <p:nvPr/>
        </p:nvPicPr>
        <p:blipFill>
          <a:blip r:embed="rId3"/>
          <a:stretch>
            <a:fillRect/>
          </a:stretch>
        </p:blipFill>
        <p:spPr>
          <a:xfrm>
            <a:off x="6282195" y="1825625"/>
            <a:ext cx="5483021" cy="3694431"/>
          </a:xfrm>
          <a:prstGeom prst="rect">
            <a:avLst/>
          </a:prstGeom>
        </p:spPr>
      </p:pic>
    </p:spTree>
    <p:extLst>
      <p:ext uri="{BB962C8B-B14F-4D97-AF65-F5344CB8AC3E}">
        <p14:creationId xmlns:p14="http://schemas.microsoft.com/office/powerpoint/2010/main" val="149868922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en-US" dirty="0"/>
              <a:t>Nice New Features over ASP.NET 4</a:t>
            </a:r>
          </a:p>
        </p:txBody>
      </p:sp>
      <p:sp>
        <p:nvSpPr>
          <p:cNvPr id="3" name="Content Placeholder 2"/>
          <p:cNvSpPr>
            <a:spLocks noGrp="1"/>
          </p:cNvSpPr>
          <p:nvPr>
            <p:ph idx="1"/>
          </p:nvPr>
        </p:nvSpPr>
        <p:spPr>
          <a:xfrm>
            <a:off x="838200" y="1825625"/>
            <a:ext cx="10411691" cy="1603375"/>
          </a:xfrm>
        </p:spPr>
        <p:txBody>
          <a:bodyPr>
            <a:normAutofit/>
          </a:bodyPr>
          <a:lstStyle/>
          <a:p>
            <a:r>
              <a:rPr lang="en-US" sz="2000" dirty="0"/>
              <a:t>Save and reload, no more building</a:t>
            </a:r>
          </a:p>
          <a:p>
            <a:r>
              <a:rPr lang="en-US" sz="2000" dirty="0"/>
              <a:t>Dependency Injection built-in</a:t>
            </a:r>
          </a:p>
          <a:p>
            <a:r>
              <a:rPr lang="en-US" sz="2000" dirty="0"/>
              <a:t>Environments are a first class citizen</a:t>
            </a:r>
          </a:p>
          <a:p>
            <a:r>
              <a:rPr lang="en-US" sz="2000" dirty="0" err="1"/>
              <a:t>TagHelpers</a:t>
            </a:r>
            <a:r>
              <a:rPr lang="en-US" sz="2000" dirty="0"/>
              <a:t> &gt; Html Helpers</a:t>
            </a:r>
          </a:p>
        </p:txBody>
      </p:sp>
      <p:pic>
        <p:nvPicPr>
          <p:cNvPr id="5" name="Picture 4">
            <a:extLst>
              <a:ext uri="{FF2B5EF4-FFF2-40B4-BE49-F238E27FC236}">
                <a16:creationId xmlns:a16="http://schemas.microsoft.com/office/drawing/2014/main" id="{1FB847B9-268A-4E6E-A8F0-5BE855F4CF76}"/>
              </a:ext>
            </a:extLst>
          </p:cNvPr>
          <p:cNvPicPr>
            <a:picLocks noChangeAspect="1"/>
          </p:cNvPicPr>
          <p:nvPr/>
        </p:nvPicPr>
        <p:blipFill>
          <a:blip r:embed="rId3"/>
          <a:stretch>
            <a:fillRect/>
          </a:stretch>
        </p:blipFill>
        <p:spPr>
          <a:xfrm>
            <a:off x="1323975" y="3674192"/>
            <a:ext cx="9544050" cy="904875"/>
          </a:xfrm>
          <a:prstGeom prst="rect">
            <a:avLst/>
          </a:prstGeom>
        </p:spPr>
      </p:pic>
    </p:spTree>
    <p:extLst>
      <p:ext uri="{BB962C8B-B14F-4D97-AF65-F5344CB8AC3E}">
        <p14:creationId xmlns:p14="http://schemas.microsoft.com/office/powerpoint/2010/main" val="209106984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pt-PT" dirty="0"/>
              <a:t>MVC – </a:t>
            </a:r>
            <a:r>
              <a:rPr lang="pt-PT" dirty="0" err="1"/>
              <a:t>Where’s</a:t>
            </a:r>
            <a:r>
              <a:rPr lang="pt-PT" dirty="0"/>
              <a:t> </a:t>
            </a:r>
            <a:r>
              <a:rPr lang="pt-PT" dirty="0" err="1"/>
              <a:t>my</a:t>
            </a:r>
            <a:r>
              <a:rPr lang="pt-PT" dirty="0"/>
              <a:t> </a:t>
            </a:r>
            <a:r>
              <a:rPr lang="pt-PT" dirty="0" err="1"/>
              <a:t>cheese</a:t>
            </a:r>
            <a:r>
              <a:rPr lang="pt-PT" dirty="0"/>
              <a:t>?</a:t>
            </a:r>
            <a:endParaRPr lang="en-US" dirty="0"/>
          </a:p>
        </p:txBody>
      </p:sp>
      <p:sp>
        <p:nvSpPr>
          <p:cNvPr id="3" name="Content Placeholder 2"/>
          <p:cNvSpPr>
            <a:spLocks noGrp="1"/>
          </p:cNvSpPr>
          <p:nvPr>
            <p:ph idx="1"/>
          </p:nvPr>
        </p:nvSpPr>
        <p:spPr>
          <a:xfrm>
            <a:off x="838200" y="1825625"/>
            <a:ext cx="10412896" cy="4351338"/>
          </a:xfrm>
        </p:spPr>
        <p:txBody>
          <a:bodyPr>
            <a:normAutofit/>
          </a:bodyPr>
          <a:lstStyle/>
          <a:p>
            <a:r>
              <a:rPr lang="en-US" sz="2000" dirty="0"/>
              <a:t>MVC and Web API Controllers have been unified • No more </a:t>
            </a:r>
            <a:r>
              <a:rPr lang="en-US" sz="2000" dirty="0" err="1"/>
              <a:t>ApiController</a:t>
            </a:r>
            <a:r>
              <a:rPr lang="en-US" sz="2000" dirty="0"/>
              <a:t>, just inherit from Controller • Child actions gone in favor of View Components • /Views/_</a:t>
            </a:r>
            <a:r>
              <a:rPr lang="en-US" sz="2000" dirty="0" err="1"/>
              <a:t>ViewImports.cshtml</a:t>
            </a:r>
            <a:r>
              <a:rPr lang="en-US" sz="2000" dirty="0"/>
              <a:t> is your new /Views/</a:t>
            </a:r>
            <a:r>
              <a:rPr lang="en-US" sz="2000" dirty="0" err="1"/>
              <a:t>web.config</a:t>
            </a:r>
            <a:r>
              <a:rPr lang="en-US" sz="2000" dirty="0"/>
              <a:t> • Instead of • Just @using </a:t>
            </a:r>
            <a:r>
              <a:rPr lang="en-US" sz="2000" dirty="0" err="1"/>
              <a:t>MyNamespace.Something</a:t>
            </a:r>
            <a:r>
              <a:rPr lang="en-US" sz="2000" dirty="0"/>
              <a:t> • Static files now served by folder called </a:t>
            </a:r>
            <a:r>
              <a:rPr lang="en-US" sz="2000" dirty="0" err="1"/>
              <a:t>wwwroot</a:t>
            </a:r>
            <a:r>
              <a:rPr lang="en-US" sz="2000" dirty="0"/>
              <a:t> • I treat </a:t>
            </a:r>
            <a:r>
              <a:rPr lang="en-US" sz="2000" dirty="0" err="1"/>
              <a:t>wwwroot</a:t>
            </a:r>
            <a:r>
              <a:rPr lang="en-US" sz="2000" dirty="0"/>
              <a:t> as my “bin” directory. Source files live elsewhere and bundler puts them in </a:t>
            </a:r>
            <a:r>
              <a:rPr lang="en-US" sz="2000" dirty="0" err="1"/>
              <a:t>wwwroot</a:t>
            </a:r>
            <a:endParaRPr lang="en-US" sz="2000" dirty="0"/>
          </a:p>
        </p:txBody>
      </p:sp>
    </p:spTree>
    <p:extLst>
      <p:ext uri="{BB962C8B-B14F-4D97-AF65-F5344CB8AC3E}">
        <p14:creationId xmlns:p14="http://schemas.microsoft.com/office/powerpoint/2010/main" val="370516803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pt-PT" dirty="0"/>
              <a:t>MVC – </a:t>
            </a:r>
            <a:r>
              <a:rPr lang="pt-PT" dirty="0" err="1"/>
              <a:t>What’s</a:t>
            </a:r>
            <a:r>
              <a:rPr lang="pt-PT" dirty="0"/>
              <a:t> </a:t>
            </a:r>
            <a:r>
              <a:rPr lang="pt-PT" dirty="0" err="1"/>
              <a:t>the</a:t>
            </a:r>
            <a:r>
              <a:rPr lang="pt-PT" dirty="0"/>
              <a:t> </a:t>
            </a:r>
            <a:r>
              <a:rPr lang="pt-PT" dirty="0" err="1"/>
              <a:t>same</a:t>
            </a:r>
            <a:r>
              <a:rPr lang="pt-PT" dirty="0"/>
              <a:t>?</a:t>
            </a:r>
            <a:endParaRPr lang="en-US" dirty="0"/>
          </a:p>
        </p:txBody>
      </p:sp>
      <p:sp>
        <p:nvSpPr>
          <p:cNvPr id="3" name="Content Placeholder 2"/>
          <p:cNvSpPr>
            <a:spLocks noGrp="1"/>
          </p:cNvSpPr>
          <p:nvPr>
            <p:ph idx="1"/>
          </p:nvPr>
        </p:nvSpPr>
        <p:spPr>
          <a:xfrm>
            <a:off x="838200" y="1825625"/>
            <a:ext cx="10412896" cy="4351338"/>
          </a:xfrm>
        </p:spPr>
        <p:txBody>
          <a:bodyPr>
            <a:normAutofit/>
          </a:bodyPr>
          <a:lstStyle/>
          <a:p>
            <a:r>
              <a:rPr lang="en-US" sz="2000" dirty="0"/>
              <a:t>ASP.NET MVC Concepts are the same • Still have Controllers • Controllers still have Actions • Still have Views • Still have partial views • HTML Helpers still exist • But you should use Tag Helpers</a:t>
            </a:r>
          </a:p>
        </p:txBody>
      </p:sp>
    </p:spTree>
    <p:extLst>
      <p:ext uri="{BB962C8B-B14F-4D97-AF65-F5344CB8AC3E}">
        <p14:creationId xmlns:p14="http://schemas.microsoft.com/office/powerpoint/2010/main" val="47532270"/>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pt-PT" dirty="0" err="1"/>
              <a:t>Let’s</a:t>
            </a:r>
            <a:r>
              <a:rPr lang="pt-PT" dirty="0"/>
              <a:t> </a:t>
            </a:r>
            <a:r>
              <a:rPr lang="pt-PT" dirty="0" err="1"/>
              <a:t>talk</a:t>
            </a:r>
            <a:r>
              <a:rPr lang="pt-PT" dirty="0"/>
              <a:t> </a:t>
            </a:r>
            <a:r>
              <a:rPr lang="pt-PT" dirty="0" err="1"/>
              <a:t>about</a:t>
            </a:r>
            <a:r>
              <a:rPr lang="pt-PT" dirty="0"/>
              <a:t> 2.0</a:t>
            </a:r>
            <a:endParaRPr lang="en-US" dirty="0"/>
          </a:p>
        </p:txBody>
      </p:sp>
      <p:sp>
        <p:nvSpPr>
          <p:cNvPr id="3" name="Content Placeholder 2"/>
          <p:cNvSpPr>
            <a:spLocks noGrp="1"/>
          </p:cNvSpPr>
          <p:nvPr>
            <p:ph idx="1"/>
          </p:nvPr>
        </p:nvSpPr>
        <p:spPr>
          <a:xfrm>
            <a:off x="838200" y="1825625"/>
            <a:ext cx="10412896" cy="4351338"/>
          </a:xfrm>
        </p:spPr>
        <p:txBody>
          <a:bodyPr>
            <a:normAutofit/>
          </a:bodyPr>
          <a:lstStyle/>
          <a:p>
            <a:r>
              <a:rPr lang="en-US" sz="2000" dirty="0" err="1"/>
              <a:t>RTM’d</a:t>
            </a:r>
            <a:r>
              <a:rPr lang="en-US" sz="2000" dirty="0"/>
              <a:t> on August 14 • A move towards simplicity • More defaults, less verbose • Razor Pages • Configuration and Logging moved up to </a:t>
            </a:r>
            <a:r>
              <a:rPr lang="en-US" sz="2000" dirty="0" err="1"/>
              <a:t>Program.cs</a:t>
            </a:r>
            <a:r>
              <a:rPr lang="en-US" sz="2000" dirty="0"/>
              <a:t> • dotnet CLI changes • Restore implied • New, Customizable Templating Engine • </a:t>
            </a:r>
            <a:r>
              <a:rPr lang="en-US" sz="2000" dirty="0" err="1"/>
              <a:t>TagHelperComponent</a:t>
            </a:r>
            <a:r>
              <a:rPr lang="en-US" sz="2000" dirty="0"/>
              <a:t> • Inject in something (like JS/CSS/etc.) to beginning or end of Head or Body • </a:t>
            </a:r>
            <a:r>
              <a:rPr lang="en-US" sz="2000" dirty="0" err="1"/>
              <a:t>Precompilation</a:t>
            </a:r>
            <a:r>
              <a:rPr lang="en-US" sz="2000" dirty="0"/>
              <a:t> of Views happens on publish by default</a:t>
            </a:r>
          </a:p>
          <a:p>
            <a:endParaRPr lang="en-US" sz="2000" dirty="0"/>
          </a:p>
          <a:p>
            <a:endParaRPr lang="en-US" sz="2000" dirty="0"/>
          </a:p>
        </p:txBody>
      </p:sp>
      <p:pic>
        <p:nvPicPr>
          <p:cNvPr id="4" name="Picture 3">
            <a:extLst>
              <a:ext uri="{FF2B5EF4-FFF2-40B4-BE49-F238E27FC236}">
                <a16:creationId xmlns:a16="http://schemas.microsoft.com/office/drawing/2014/main" id="{065B8098-4CB2-4725-BDBD-6ACFA9B0DD0D}"/>
              </a:ext>
            </a:extLst>
          </p:cNvPr>
          <p:cNvPicPr>
            <a:picLocks noChangeAspect="1"/>
          </p:cNvPicPr>
          <p:nvPr/>
        </p:nvPicPr>
        <p:blipFill>
          <a:blip r:embed="rId3"/>
          <a:stretch>
            <a:fillRect/>
          </a:stretch>
        </p:blipFill>
        <p:spPr>
          <a:xfrm>
            <a:off x="1548665" y="3429000"/>
            <a:ext cx="8991966" cy="2885422"/>
          </a:xfrm>
          <a:prstGeom prst="rect">
            <a:avLst/>
          </a:prstGeom>
        </p:spPr>
      </p:pic>
    </p:spTree>
    <p:extLst>
      <p:ext uri="{BB962C8B-B14F-4D97-AF65-F5344CB8AC3E}">
        <p14:creationId xmlns:p14="http://schemas.microsoft.com/office/powerpoint/2010/main" val="242184445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7154887" y="393524"/>
            <a:ext cx="4597514" cy="5647398"/>
          </a:xfrm>
          <a:prstGeom prst="rect">
            <a:avLst/>
          </a:prstGeom>
        </p:spPr>
      </p:pic>
      <p:sp>
        <p:nvSpPr>
          <p:cNvPr id="4" name="Rectangle 3"/>
          <p:cNvSpPr/>
          <p:nvPr/>
        </p:nvSpPr>
        <p:spPr>
          <a:xfrm>
            <a:off x="2453" y="5807202"/>
            <a:ext cx="12187096" cy="8637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88"/>
            <a:endParaRPr lang="en-AU" sz="2399">
              <a:solidFill>
                <a:prstClr val="white"/>
              </a:solidFill>
              <a:latin typeface="Segoe UI"/>
            </a:endParaRPr>
          </a:p>
        </p:txBody>
      </p:sp>
      <p:sp>
        <p:nvSpPr>
          <p:cNvPr id="12" name="Title 1"/>
          <p:cNvSpPr txBox="1">
            <a:spLocks/>
          </p:cNvSpPr>
          <p:nvPr/>
        </p:nvSpPr>
        <p:spPr>
          <a:xfrm>
            <a:off x="1393369" y="5636359"/>
            <a:ext cx="10359032" cy="1214409"/>
          </a:xfrm>
          <a:prstGeom prst="rect">
            <a:avLst/>
          </a:prstGeom>
        </p:spPr>
        <p:txBody>
          <a:bodyPr vert="horz" lIns="121870" tIns="60935" rIns="121870" bIns="60935"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defTabSz="914225"/>
            <a:r>
              <a:rPr lang="en-AU" sz="2131" spc="-40" dirty="0">
                <a:solidFill>
                  <a:srgbClr val="01A1DD"/>
                </a:solidFill>
                <a:latin typeface="Questrial" panose="02000000000000000000" pitchFamily="2" charset="0"/>
                <a:ea typeface="Open Sans Light" panose="020B0306030504020204" pitchFamily="34" charset="0"/>
                <a:cs typeface="Open Sans Light" panose="020B0306030504020204" pitchFamily="34" charset="0"/>
              </a:rPr>
              <a:t>João Sousa</a:t>
            </a:r>
            <a:endParaRPr lang="en-AU" sz="2131" spc="-40" dirty="0">
              <a:solidFill>
                <a:srgbClr val="01A1DD"/>
              </a:solidFill>
              <a:latin typeface="Questrial" panose="02000000000000000000" pitchFamily="2" charset="0"/>
            </a:endParaRPr>
          </a:p>
        </p:txBody>
      </p:sp>
      <p:sp>
        <p:nvSpPr>
          <p:cNvPr id="8" name="Title 1"/>
          <p:cNvSpPr txBox="1">
            <a:spLocks/>
          </p:cNvSpPr>
          <p:nvPr/>
        </p:nvSpPr>
        <p:spPr>
          <a:xfrm>
            <a:off x="595740" y="393524"/>
            <a:ext cx="10359032" cy="1009245"/>
          </a:xfrm>
          <a:prstGeom prst="rect">
            <a:avLst/>
          </a:prstGeom>
        </p:spPr>
        <p:txBody>
          <a:bodyPr vert="horz" lIns="121870" tIns="60935" rIns="121870" bIns="60935"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defTabSz="914225"/>
            <a:r>
              <a:rPr lang="en-AU" sz="4300" spc="-75" dirty="0">
                <a:ln w="3175">
                  <a:noFill/>
                </a:ln>
              </a:rPr>
              <a:t>Who are we?</a:t>
            </a:r>
          </a:p>
        </p:txBody>
      </p:sp>
      <p:sp>
        <p:nvSpPr>
          <p:cNvPr id="14" name="Subtitle 2"/>
          <p:cNvSpPr txBox="1">
            <a:spLocks/>
          </p:cNvSpPr>
          <p:nvPr/>
        </p:nvSpPr>
        <p:spPr>
          <a:xfrm>
            <a:off x="595740" y="1319271"/>
            <a:ext cx="6354170" cy="1973453"/>
          </a:xfrm>
          <a:prstGeom prst="rect">
            <a:avLst/>
          </a:prstGeom>
        </p:spPr>
        <p:txBody>
          <a:bodyPr vert="horz" lIns="121870" tIns="60935" rIns="121870" bIns="60935"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342834" indent="-342834" defTabSz="914225"/>
            <a:r>
              <a:rPr lang="en-AU" sz="2399" b="1" dirty="0">
                <a:solidFill>
                  <a:prstClr val="black"/>
                </a:solidFill>
                <a:latin typeface="Segoe UI"/>
              </a:rPr>
              <a:t>Product </a:t>
            </a:r>
            <a:r>
              <a:rPr lang="en-AU" sz="2399" b="1" dirty="0" err="1">
                <a:solidFill>
                  <a:prstClr val="black"/>
                </a:solidFill>
                <a:latin typeface="Segoe UI"/>
              </a:rPr>
              <a:t>Manager@Devscope</a:t>
            </a:r>
            <a:endParaRPr lang="en-AU" sz="2399" b="1" dirty="0">
              <a:solidFill>
                <a:prstClr val="black"/>
              </a:solidFill>
              <a:latin typeface="Segoe UI"/>
            </a:endParaRPr>
          </a:p>
          <a:p>
            <a:pPr marL="342834" indent="-342834" defTabSz="914225"/>
            <a:r>
              <a:rPr lang="en-AU" sz="2399" dirty="0">
                <a:solidFill>
                  <a:prstClr val="black"/>
                </a:solidFill>
                <a:latin typeface="Segoe UI"/>
              </a:rPr>
              <a:t>Microsoft .NET MVP since 2015</a:t>
            </a:r>
          </a:p>
          <a:p>
            <a:pPr marL="342834" indent="-342834" defTabSz="914225"/>
            <a:r>
              <a:rPr lang="en-US" sz="2399" dirty="0">
                <a:solidFill>
                  <a:prstClr val="black"/>
                </a:solidFill>
                <a:latin typeface="Segoe UI"/>
                <a:hlinkClick r:id="rId4"/>
              </a:rPr>
              <a:t>joao.sousa@devscope.net</a:t>
            </a:r>
            <a:r>
              <a:rPr lang="en-US" sz="2399" dirty="0">
                <a:solidFill>
                  <a:prstClr val="black"/>
                </a:solidFill>
                <a:latin typeface="Segoe UI"/>
              </a:rPr>
              <a:t> </a:t>
            </a:r>
          </a:p>
          <a:p>
            <a:pPr marL="342834" indent="-342834" defTabSz="914225"/>
            <a:r>
              <a:rPr lang="en-US" sz="2399" dirty="0">
                <a:solidFill>
                  <a:prstClr val="black"/>
                </a:solidFill>
                <a:latin typeface="Segoe UI"/>
              </a:rPr>
              <a:t>linkedin.com/in/</a:t>
            </a:r>
            <a:r>
              <a:rPr lang="en-US" sz="2399" dirty="0" err="1">
                <a:solidFill>
                  <a:prstClr val="black"/>
                </a:solidFill>
                <a:latin typeface="Segoe UI"/>
              </a:rPr>
              <a:t>joaoedsousa</a:t>
            </a:r>
            <a:endParaRPr lang="en-US" sz="2399" dirty="0">
              <a:solidFill>
                <a:prstClr val="black"/>
              </a:solidFill>
              <a:latin typeface="Segoe UI"/>
            </a:endParaRPr>
          </a:p>
          <a:p>
            <a:pPr marL="342834" indent="-342834" defTabSz="914225"/>
            <a:r>
              <a:rPr lang="en-US" sz="2399" dirty="0">
                <a:solidFill>
                  <a:prstClr val="black"/>
                </a:solidFill>
                <a:latin typeface="Segoe UI"/>
              </a:rPr>
              <a:t>@</a:t>
            </a:r>
            <a:r>
              <a:rPr lang="en-US" sz="2399" dirty="0" err="1">
                <a:solidFill>
                  <a:prstClr val="black"/>
                </a:solidFill>
                <a:latin typeface="Segoe UI"/>
              </a:rPr>
              <a:t>joaoedusousa</a:t>
            </a:r>
            <a:endParaRPr lang="en-US" sz="2399" dirty="0">
              <a:solidFill>
                <a:prstClr val="black"/>
              </a:solidFill>
              <a:latin typeface="Segoe UI"/>
            </a:endParaRPr>
          </a:p>
          <a:p>
            <a:pPr marL="342834" indent="-342834" defTabSz="914225"/>
            <a:r>
              <a:rPr lang="en-US" sz="2399" dirty="0">
                <a:solidFill>
                  <a:prstClr val="black"/>
                </a:solidFill>
              </a:rPr>
              <a:t>https://joaoeduardosousa.wordpress.com</a:t>
            </a:r>
          </a:p>
          <a:p>
            <a:pPr marL="342834" indent="-342834" defTabSz="914225"/>
            <a:r>
              <a:rPr lang="en-US" sz="2399" dirty="0">
                <a:solidFill>
                  <a:prstClr val="black"/>
                </a:solidFill>
              </a:rPr>
              <a:t>Public </a:t>
            </a:r>
            <a:r>
              <a:rPr lang="en-US" sz="2399" dirty="0">
                <a:solidFill>
                  <a:prstClr val="black"/>
                </a:solidFill>
                <a:latin typeface="Segoe UI"/>
              </a:rPr>
              <a:t>speaker </a:t>
            </a:r>
          </a:p>
          <a:p>
            <a:pPr marL="342834" indent="-342834" defTabSz="914225"/>
            <a:r>
              <a:rPr lang="en-US" sz="2399" dirty="0">
                <a:solidFill>
                  <a:prstClr val="black"/>
                </a:solidFill>
                <a:latin typeface="Segoe UI"/>
              </a:rPr>
              <a:t>Blogger</a:t>
            </a:r>
          </a:p>
          <a:p>
            <a:pPr marL="342834" indent="-342834" defTabSz="914225"/>
            <a:endParaRPr lang="en-US" sz="2399" dirty="0">
              <a:solidFill>
                <a:prstClr val="black"/>
              </a:solidFill>
              <a:latin typeface="Segoe UI"/>
            </a:endParaRPr>
          </a:p>
        </p:txBody>
      </p:sp>
      <p:pic>
        <p:nvPicPr>
          <p:cNvPr id="10" name="Picture 2" descr="http://4.bp.blogspot.com/-OUfCsUCY3B4/VGgJCYMcsGI/AAAAAAAAIuQ/dyBpOE8ZilM/s230/mvp_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51664" y="5319005"/>
            <a:ext cx="2189869" cy="100924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05522" y="5820700"/>
            <a:ext cx="2511330" cy="641566"/>
          </a:xfrm>
          <a:prstGeom prst="rect">
            <a:avLst/>
          </a:prstGeom>
        </p:spPr>
      </p:pic>
    </p:spTree>
    <p:extLst>
      <p:ext uri="{BB962C8B-B14F-4D97-AF65-F5344CB8AC3E}">
        <p14:creationId xmlns:p14="http://schemas.microsoft.com/office/powerpoint/2010/main" val="3811391226"/>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pt-PT" dirty="0" err="1"/>
              <a:t>Microsoft.AspNetCore.All</a:t>
            </a:r>
            <a:r>
              <a:rPr lang="pt-PT" dirty="0"/>
              <a:t> </a:t>
            </a:r>
            <a:r>
              <a:rPr lang="pt-PT" dirty="0" err="1"/>
              <a:t>Simplifies</a:t>
            </a:r>
            <a:r>
              <a:rPr lang="pt-PT" dirty="0"/>
              <a:t> Dev</a:t>
            </a:r>
            <a:endParaRPr lang="en-US" dirty="0"/>
          </a:p>
        </p:txBody>
      </p:sp>
      <p:sp>
        <p:nvSpPr>
          <p:cNvPr id="3" name="Content Placeholder 2"/>
          <p:cNvSpPr>
            <a:spLocks noGrp="1"/>
          </p:cNvSpPr>
          <p:nvPr>
            <p:ph idx="1"/>
          </p:nvPr>
        </p:nvSpPr>
        <p:spPr>
          <a:xfrm>
            <a:off x="838200" y="1825625"/>
            <a:ext cx="10412896" cy="4351338"/>
          </a:xfrm>
        </p:spPr>
        <p:txBody>
          <a:bodyPr>
            <a:normAutofit/>
          </a:bodyPr>
          <a:lstStyle/>
          <a:p>
            <a:r>
              <a:rPr lang="en-US" sz="2000" dirty="0"/>
              <a:t>Metapackage • Contains ALL the packages Microsoft ships (</a:t>
            </a:r>
            <a:r>
              <a:rPr lang="en-US" sz="2000" dirty="0" err="1"/>
              <a:t>AspNetCore</a:t>
            </a:r>
            <a:r>
              <a:rPr lang="en-US" sz="2000" dirty="0"/>
              <a:t>, EF, etc.) • Simplifies upgrading to latest • Simplifies in “oh I need another NuGet package now” • Publish will “trim” out your packages you don’t need • Utilizes the Runtime Store • More on this later • Publish will also pre-compile views by default • Improve startup time of views • .NET Core 2 feature only (not full framework)</a:t>
            </a:r>
          </a:p>
          <a:p>
            <a:endParaRPr lang="en-US" sz="2000" dirty="0"/>
          </a:p>
        </p:txBody>
      </p:sp>
      <p:pic>
        <p:nvPicPr>
          <p:cNvPr id="5" name="Picture 4">
            <a:extLst>
              <a:ext uri="{FF2B5EF4-FFF2-40B4-BE49-F238E27FC236}">
                <a16:creationId xmlns:a16="http://schemas.microsoft.com/office/drawing/2014/main" id="{4ABA1852-61DF-41C8-A544-B2688B8508F7}"/>
              </a:ext>
            </a:extLst>
          </p:cNvPr>
          <p:cNvPicPr>
            <a:picLocks noChangeAspect="1"/>
          </p:cNvPicPr>
          <p:nvPr/>
        </p:nvPicPr>
        <p:blipFill>
          <a:blip r:embed="rId3"/>
          <a:stretch>
            <a:fillRect/>
          </a:stretch>
        </p:blipFill>
        <p:spPr>
          <a:xfrm>
            <a:off x="700087" y="3523957"/>
            <a:ext cx="10791825" cy="2867025"/>
          </a:xfrm>
          <a:prstGeom prst="rect">
            <a:avLst/>
          </a:prstGeom>
        </p:spPr>
      </p:pic>
    </p:spTree>
    <p:extLst>
      <p:ext uri="{BB962C8B-B14F-4D97-AF65-F5344CB8AC3E}">
        <p14:creationId xmlns:p14="http://schemas.microsoft.com/office/powerpoint/2010/main" val="1311724807"/>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pt-PT" dirty="0" err="1"/>
              <a:t>Introducing</a:t>
            </a:r>
            <a:r>
              <a:rPr lang="pt-PT" dirty="0"/>
              <a:t> - </a:t>
            </a:r>
            <a:r>
              <a:rPr lang="pt-PT" dirty="0" err="1"/>
              <a:t>Razor</a:t>
            </a:r>
            <a:r>
              <a:rPr lang="pt-PT" dirty="0"/>
              <a:t> </a:t>
            </a:r>
            <a:r>
              <a:rPr lang="pt-PT" dirty="0" err="1"/>
              <a:t>Pages</a:t>
            </a:r>
            <a:endParaRPr lang="en-US" dirty="0"/>
          </a:p>
        </p:txBody>
      </p:sp>
      <p:sp>
        <p:nvSpPr>
          <p:cNvPr id="3" name="Content Placeholder 2"/>
          <p:cNvSpPr>
            <a:spLocks noGrp="1"/>
          </p:cNvSpPr>
          <p:nvPr>
            <p:ph idx="1"/>
          </p:nvPr>
        </p:nvSpPr>
        <p:spPr>
          <a:xfrm>
            <a:off x="838200" y="1825625"/>
            <a:ext cx="10412896" cy="4351338"/>
          </a:xfrm>
        </p:spPr>
        <p:txBody>
          <a:bodyPr>
            <a:normAutofit/>
          </a:bodyPr>
          <a:lstStyle/>
          <a:p>
            <a:r>
              <a:rPr lang="en-US" sz="2000" dirty="0"/>
              <a:t>Page focused approach over Controller focused approach • I like this concept a lot. • Focusing on a single page, GET and POST • Dependencies just inject what that page needs • Rarely working on multiple actions/pages at once when working on a bug or feature. Almost always working on a single page.</a:t>
            </a:r>
          </a:p>
        </p:txBody>
      </p:sp>
    </p:spTree>
    <p:extLst>
      <p:ext uri="{BB962C8B-B14F-4D97-AF65-F5344CB8AC3E}">
        <p14:creationId xmlns:p14="http://schemas.microsoft.com/office/powerpoint/2010/main" val="1489928550"/>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07965-D3F9-4A54-92ED-2EFE1B3BE1B8}"/>
              </a:ext>
            </a:extLst>
          </p:cNvPr>
          <p:cNvSpPr>
            <a:spLocks noGrp="1"/>
          </p:cNvSpPr>
          <p:nvPr>
            <p:ph type="title"/>
          </p:nvPr>
        </p:nvSpPr>
        <p:spPr/>
        <p:txBody>
          <a:bodyPr/>
          <a:lstStyle/>
          <a:p>
            <a:endParaRPr lang="en-US" dirty="0">
              <a:gradFill>
                <a:gsLst>
                  <a:gs pos="1250">
                    <a:schemeClr val="tx2"/>
                  </a:gs>
                  <a:gs pos="100000">
                    <a:schemeClr val="tx2"/>
                  </a:gs>
                </a:gsLst>
                <a:lin ang="5400000" scaled="0"/>
              </a:gradFill>
            </a:endParaRPr>
          </a:p>
        </p:txBody>
      </p:sp>
      <p:sp>
        <p:nvSpPr>
          <p:cNvPr id="3" name="Text Placeholder 2">
            <a:extLst>
              <a:ext uri="{FF2B5EF4-FFF2-40B4-BE49-F238E27FC236}">
                <a16:creationId xmlns:a16="http://schemas.microsoft.com/office/drawing/2014/main" id="{C73AF845-A822-490B-8E1D-F7E97C67DC2B}"/>
              </a:ext>
            </a:extLst>
          </p:cNvPr>
          <p:cNvSpPr>
            <a:spLocks noGrp="1"/>
          </p:cNvSpPr>
          <p:nvPr>
            <p:ph type="body" sz="quarter" idx="10"/>
          </p:nvPr>
        </p:nvSpPr>
        <p:spPr>
          <a:xfrm>
            <a:off x="269303" y="1187962"/>
            <a:ext cx="11655078" cy="3819855"/>
          </a:xfrm>
        </p:spPr>
        <p:txBody>
          <a:bodyPr/>
          <a:lstStyle/>
          <a:p>
            <a:pPr>
              <a:spcBef>
                <a:spcPct val="0"/>
              </a:spcBef>
            </a:pPr>
            <a:endParaRPr lang="en-US" sz="4705" spc="-100" dirty="0">
              <a:ln w="3175">
                <a:noFill/>
              </a:ln>
              <a:gradFill>
                <a:gsLst>
                  <a:gs pos="1250">
                    <a:schemeClr val="tx2"/>
                  </a:gs>
                  <a:gs pos="100000">
                    <a:schemeClr val="tx2"/>
                  </a:gs>
                </a:gsLst>
                <a:lin ang="5400000" scaled="0"/>
              </a:gradFill>
              <a:cs typeface="Segoe UI" pitchFamily="34" charset="0"/>
            </a:endParaRPr>
          </a:p>
          <a:p>
            <a:pPr algn="ctr">
              <a:spcBef>
                <a:spcPct val="0"/>
              </a:spcBef>
            </a:pPr>
            <a:r>
              <a:rPr lang="en-US" sz="6470" spc="-100" dirty="0">
                <a:ln w="3175">
                  <a:noFill/>
                </a:ln>
                <a:gradFill>
                  <a:gsLst>
                    <a:gs pos="1250">
                      <a:schemeClr val="tx2"/>
                    </a:gs>
                    <a:gs pos="100000">
                      <a:schemeClr val="tx2"/>
                    </a:gs>
                  </a:gsLst>
                  <a:lin ang="5400000" scaled="0"/>
                </a:gradFill>
                <a:cs typeface="Segoe UI" pitchFamily="34" charset="0"/>
              </a:rPr>
              <a:t>MVC + Web API + Razor Pages =</a:t>
            </a:r>
          </a:p>
          <a:p>
            <a:pPr algn="ctr">
              <a:spcBef>
                <a:spcPct val="0"/>
              </a:spcBef>
            </a:pPr>
            <a:endParaRPr lang="en-US" sz="6470" spc="-100" dirty="0">
              <a:ln w="3175">
                <a:noFill/>
              </a:ln>
              <a:gradFill>
                <a:gsLst>
                  <a:gs pos="1250">
                    <a:schemeClr val="tx2"/>
                  </a:gs>
                  <a:gs pos="100000">
                    <a:schemeClr val="tx2"/>
                  </a:gs>
                </a:gsLst>
                <a:lin ang="5400000" scaled="0"/>
              </a:gradFill>
              <a:cs typeface="Segoe UI" pitchFamily="34" charset="0"/>
            </a:endParaRPr>
          </a:p>
          <a:p>
            <a:pPr algn="ctr">
              <a:spcBef>
                <a:spcPct val="0"/>
              </a:spcBef>
            </a:pPr>
            <a:r>
              <a:rPr lang="en-US" sz="6470" spc="-100" dirty="0">
                <a:ln w="3175">
                  <a:noFill/>
                </a:ln>
                <a:gradFill>
                  <a:gsLst>
                    <a:gs pos="1250">
                      <a:schemeClr val="tx2"/>
                    </a:gs>
                    <a:gs pos="100000">
                      <a:schemeClr val="tx2"/>
                    </a:gs>
                  </a:gsLst>
                  <a:lin ang="5400000" scaled="0"/>
                </a:gradFill>
                <a:cs typeface="Segoe UI" pitchFamily="34" charset="0"/>
              </a:rPr>
              <a:t> </a:t>
            </a:r>
            <a:r>
              <a:rPr lang="en-US" sz="8627" spc="-100" dirty="0">
                <a:ln w="3175">
                  <a:noFill/>
                </a:ln>
                <a:gradFill>
                  <a:gsLst>
                    <a:gs pos="1250">
                      <a:schemeClr val="tx2"/>
                    </a:gs>
                    <a:gs pos="100000">
                      <a:schemeClr val="tx2"/>
                    </a:gs>
                  </a:gsLst>
                  <a:lin ang="5400000" scaled="0"/>
                </a:gradFill>
                <a:cs typeface="Segoe UI" pitchFamily="34" charset="0"/>
              </a:rPr>
              <a:t>ASP.NET Core MVC</a:t>
            </a:r>
          </a:p>
        </p:txBody>
      </p:sp>
    </p:spTree>
    <p:extLst>
      <p:ext uri="{BB962C8B-B14F-4D97-AF65-F5344CB8AC3E}">
        <p14:creationId xmlns:p14="http://schemas.microsoft.com/office/powerpoint/2010/main" val="2964213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buClr>
                <a:srgbClr val="0072C6"/>
              </a:buClr>
            </a:pPr>
            <a:r>
              <a:rPr lang="en-US" sz="5882" dirty="0"/>
              <a:t>Deployment Microsoft Azure</a:t>
            </a:r>
          </a:p>
        </p:txBody>
      </p:sp>
    </p:spTree>
    <p:extLst>
      <p:ext uri="{BB962C8B-B14F-4D97-AF65-F5344CB8AC3E}">
        <p14:creationId xmlns:p14="http://schemas.microsoft.com/office/powerpoint/2010/main" val="2693891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Azure App Service Family</a:t>
            </a:r>
          </a:p>
        </p:txBody>
      </p:sp>
      <p:pic>
        <p:nvPicPr>
          <p:cNvPr id="4" name="Content Placeholder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4256" y="2074069"/>
            <a:ext cx="3657600" cy="3657600"/>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60470" y="1690688"/>
            <a:ext cx="1143000" cy="1143000"/>
          </a:xfrm>
          <a:prstGeom prst="rect">
            <a:avLst/>
          </a:prstGeom>
        </p:spPr>
      </p:pic>
      <p:pic>
        <p:nvPicPr>
          <p:cNvPr id="6" name="Picture 5"/>
          <p:cNvPicPr>
            <a:picLocks noChangeAspect="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346999" y="1690688"/>
            <a:ext cx="1143000" cy="1143000"/>
          </a:xfrm>
          <a:prstGeom prst="rect">
            <a:avLst/>
          </a:prstGeom>
        </p:spPr>
      </p:pic>
      <p:pic>
        <p:nvPicPr>
          <p:cNvPr id="7" name="Picture 6"/>
          <p:cNvPicPr>
            <a:picLocks noChangeAspect="1"/>
          </p:cNvPicPr>
          <p:nvPr/>
        </p:nvPicPr>
        <p:blipFill>
          <a:blip r:embed="rId6"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060470" y="4004965"/>
            <a:ext cx="1143000" cy="1143000"/>
          </a:xfrm>
          <a:prstGeom prst="rect">
            <a:avLst/>
          </a:prstGeom>
        </p:spPr>
      </p:pic>
      <p:pic>
        <p:nvPicPr>
          <p:cNvPr id="8" name="Picture 7"/>
          <p:cNvPicPr>
            <a:picLocks noChangeAspect="1"/>
          </p:cNvPicPr>
          <p:nvPr/>
        </p:nvPicPr>
        <p:blipFill>
          <a:blip r:embed="rId7"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346999" y="4052926"/>
            <a:ext cx="1143000" cy="1143000"/>
          </a:xfrm>
          <a:prstGeom prst="rect">
            <a:avLst/>
          </a:prstGeom>
        </p:spPr>
      </p:pic>
      <p:sp>
        <p:nvSpPr>
          <p:cNvPr id="9" name="TextBox 8"/>
          <p:cNvSpPr txBox="1"/>
          <p:nvPr/>
        </p:nvSpPr>
        <p:spPr>
          <a:xfrm>
            <a:off x="6490102" y="3019217"/>
            <a:ext cx="2324100" cy="800219"/>
          </a:xfrm>
          <a:prstGeom prst="rect">
            <a:avLst/>
          </a:prstGeom>
          <a:noFill/>
        </p:spPr>
        <p:txBody>
          <a:bodyPr wrap="square" rtlCol="0">
            <a:spAutoFit/>
          </a:bodyPr>
          <a:lstStyle/>
          <a:p>
            <a:pPr algn="ctr"/>
            <a:r>
              <a:rPr lang="en-US" dirty="0"/>
              <a:t>Web Apps</a:t>
            </a:r>
          </a:p>
          <a:p>
            <a:pPr algn="ctr"/>
            <a:r>
              <a:rPr lang="en-US" sz="1400" dirty="0"/>
              <a:t>Web apps that scale with your business</a:t>
            </a:r>
          </a:p>
        </p:txBody>
      </p:sp>
      <p:sp>
        <p:nvSpPr>
          <p:cNvPr id="10" name="TextBox 9"/>
          <p:cNvSpPr txBox="1"/>
          <p:nvPr/>
        </p:nvSpPr>
        <p:spPr>
          <a:xfrm>
            <a:off x="8801100" y="3019217"/>
            <a:ext cx="2234798" cy="800219"/>
          </a:xfrm>
          <a:prstGeom prst="rect">
            <a:avLst/>
          </a:prstGeom>
          <a:noFill/>
        </p:spPr>
        <p:txBody>
          <a:bodyPr wrap="square" rtlCol="0">
            <a:spAutoFit/>
          </a:bodyPr>
          <a:lstStyle/>
          <a:p>
            <a:pPr algn="ctr"/>
            <a:r>
              <a:rPr lang="en-US" dirty="0"/>
              <a:t>Mobile Apps</a:t>
            </a:r>
          </a:p>
          <a:p>
            <a:pPr algn="ctr"/>
            <a:r>
              <a:rPr lang="en-US" sz="1400" dirty="0"/>
              <a:t>Build mobile apps for any device</a:t>
            </a:r>
          </a:p>
        </p:txBody>
      </p:sp>
      <p:sp>
        <p:nvSpPr>
          <p:cNvPr id="11" name="TextBox 10"/>
          <p:cNvSpPr txBox="1"/>
          <p:nvPr/>
        </p:nvSpPr>
        <p:spPr>
          <a:xfrm>
            <a:off x="6490102" y="5333494"/>
            <a:ext cx="2324100" cy="800219"/>
          </a:xfrm>
          <a:prstGeom prst="rect">
            <a:avLst/>
          </a:prstGeom>
          <a:noFill/>
        </p:spPr>
        <p:txBody>
          <a:bodyPr wrap="square" rtlCol="0">
            <a:spAutoFit/>
          </a:bodyPr>
          <a:lstStyle/>
          <a:p>
            <a:pPr algn="ctr"/>
            <a:r>
              <a:rPr lang="en-US" dirty="0"/>
              <a:t>Logic Apps</a:t>
            </a:r>
          </a:p>
          <a:p>
            <a:pPr algn="ctr"/>
            <a:r>
              <a:rPr lang="en-US" sz="1400" dirty="0"/>
              <a:t>Automate business processes across SaaS and on-premises</a:t>
            </a:r>
          </a:p>
        </p:txBody>
      </p:sp>
      <p:sp>
        <p:nvSpPr>
          <p:cNvPr id="12" name="TextBox 11"/>
          <p:cNvSpPr txBox="1"/>
          <p:nvPr/>
        </p:nvSpPr>
        <p:spPr>
          <a:xfrm>
            <a:off x="8814202" y="5333494"/>
            <a:ext cx="2324100" cy="800219"/>
          </a:xfrm>
          <a:prstGeom prst="rect">
            <a:avLst/>
          </a:prstGeom>
          <a:noFill/>
        </p:spPr>
        <p:txBody>
          <a:bodyPr wrap="square" rtlCol="0">
            <a:spAutoFit/>
          </a:bodyPr>
          <a:lstStyle/>
          <a:p>
            <a:pPr algn="ctr"/>
            <a:r>
              <a:rPr lang="en-US" dirty="0"/>
              <a:t>API Apps</a:t>
            </a:r>
          </a:p>
          <a:p>
            <a:pPr algn="ctr"/>
            <a:r>
              <a:rPr lang="en-US" sz="1400" dirty="0"/>
              <a:t>Build and consume APIs in the cloud</a:t>
            </a:r>
          </a:p>
        </p:txBody>
      </p:sp>
      <p:cxnSp>
        <p:nvCxnSpPr>
          <p:cNvPr id="13" name="Straight Connector 12"/>
          <p:cNvCxnSpPr/>
          <p:nvPr/>
        </p:nvCxnSpPr>
        <p:spPr>
          <a:xfrm>
            <a:off x="8801100" y="2452726"/>
            <a:ext cx="0" cy="2743200"/>
          </a:xfrm>
          <a:prstGeom prst="line">
            <a:avLst/>
          </a:prstGeom>
          <a:ln>
            <a:solidFill>
              <a:srgbClr val="0091C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5400000">
            <a:off x="8801100" y="2520260"/>
            <a:ext cx="0" cy="2743200"/>
          </a:xfrm>
          <a:prstGeom prst="line">
            <a:avLst/>
          </a:prstGeom>
          <a:ln>
            <a:solidFill>
              <a:srgbClr val="0088B8"/>
            </a:solidFill>
          </a:ln>
        </p:spPr>
        <p:style>
          <a:lnRef idx="1">
            <a:schemeClr val="accent1"/>
          </a:lnRef>
          <a:fillRef idx="0">
            <a:schemeClr val="accent1"/>
          </a:fillRef>
          <a:effectRef idx="0">
            <a:schemeClr val="accent1"/>
          </a:effectRef>
          <a:fontRef idx="minor">
            <a:schemeClr val="tx1"/>
          </a:fontRef>
        </p:style>
      </p:cxnSp>
      <p:sp>
        <p:nvSpPr>
          <p:cNvPr id="15" name="Left Brace 14"/>
          <p:cNvSpPr/>
          <p:nvPr/>
        </p:nvSpPr>
        <p:spPr>
          <a:xfrm rot="10800000">
            <a:off x="5352989" y="2074068"/>
            <a:ext cx="614007" cy="3657601"/>
          </a:xfrm>
          <a:prstGeom prst="leftBrac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792821083"/>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Azure Web Apps</a:t>
            </a:r>
          </a:p>
        </p:txBody>
      </p:sp>
      <p:sp>
        <p:nvSpPr>
          <p:cNvPr id="3" name="Content Placeholder 2"/>
          <p:cNvSpPr>
            <a:spLocks noGrp="1"/>
          </p:cNvSpPr>
          <p:nvPr>
            <p:ph idx="1"/>
          </p:nvPr>
        </p:nvSpPr>
        <p:spPr/>
        <p:txBody>
          <a:bodyPr/>
          <a:lstStyle/>
          <a:p>
            <a:r>
              <a:rPr lang="en-US" dirty="0"/>
              <a:t>Support a variety of languages and platforms</a:t>
            </a:r>
          </a:p>
          <a:p>
            <a:pPr lvl="1"/>
            <a:r>
              <a:rPr lang="en-US" dirty="0"/>
              <a:t>.NET, Java, Node.js, PHP, Python, and more</a:t>
            </a:r>
          </a:p>
          <a:p>
            <a:r>
              <a:rPr lang="en-US" dirty="0"/>
              <a:t>Support scaling (manual or auto) and load balancing</a:t>
            </a:r>
          </a:p>
          <a:p>
            <a:r>
              <a:rPr lang="en-US" dirty="0"/>
              <a:t>Support slots for staged deployments and A/B testing</a:t>
            </a:r>
          </a:p>
          <a:p>
            <a:r>
              <a:rPr lang="en-US" dirty="0"/>
              <a:t>Support continuous integration</a:t>
            </a:r>
          </a:p>
          <a:p>
            <a:endParaRPr lang="en-US" dirty="0"/>
          </a:p>
        </p:txBody>
      </p:sp>
      <p:sp>
        <p:nvSpPr>
          <p:cNvPr id="4" name="Rectangle 3"/>
          <p:cNvSpPr/>
          <p:nvPr/>
        </p:nvSpPr>
        <p:spPr>
          <a:xfrm>
            <a:off x="7859908" y="4457466"/>
            <a:ext cx="2823431" cy="185443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2400" dirty="0">
                <a:solidFill>
                  <a:schemeClr val="bg1"/>
                </a:solidFill>
              </a:rPr>
              <a:t>Global Scale</a:t>
            </a:r>
          </a:p>
          <a:p>
            <a:pPr algn="ctr"/>
            <a:r>
              <a:rPr lang="en-US" sz="1600" dirty="0">
                <a:solidFill>
                  <a:schemeClr val="bg1"/>
                </a:solidFill>
              </a:rPr>
              <a:t>Scale up and down as needed, manually or automatically</a:t>
            </a:r>
          </a:p>
        </p:txBody>
      </p:sp>
      <p:sp>
        <p:nvSpPr>
          <p:cNvPr id="5" name="Rectangle 4"/>
          <p:cNvSpPr/>
          <p:nvPr/>
        </p:nvSpPr>
        <p:spPr>
          <a:xfrm>
            <a:off x="4546692" y="4457466"/>
            <a:ext cx="2823431" cy="185443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2400" dirty="0">
                <a:solidFill>
                  <a:schemeClr val="bg1"/>
                </a:solidFill>
              </a:rPr>
              <a:t>Enterprise Grade</a:t>
            </a:r>
          </a:p>
          <a:p>
            <a:pPr algn="ctr"/>
            <a:r>
              <a:rPr lang="en-US" sz="1600" dirty="0">
                <a:solidFill>
                  <a:schemeClr val="bg1"/>
                </a:solidFill>
              </a:rPr>
              <a:t>ISO-, SOC2-, and PCO-compliant with enterprise-level SLAs</a:t>
            </a:r>
          </a:p>
        </p:txBody>
      </p:sp>
      <p:sp>
        <p:nvSpPr>
          <p:cNvPr id="6" name="Rectangle 5"/>
          <p:cNvSpPr/>
          <p:nvPr/>
        </p:nvSpPr>
        <p:spPr>
          <a:xfrm>
            <a:off x="1233476" y="4457466"/>
            <a:ext cx="2823431" cy="185443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2400" dirty="0">
                <a:solidFill>
                  <a:schemeClr val="bg1"/>
                </a:solidFill>
              </a:rPr>
              <a:t>Familiar and Fast</a:t>
            </a:r>
          </a:p>
          <a:p>
            <a:pPr algn="ctr"/>
            <a:r>
              <a:rPr lang="en-US" sz="1600" dirty="0">
                <a:solidFill>
                  <a:schemeClr val="bg1"/>
                </a:solidFill>
              </a:rPr>
              <a:t>Leverage existing skills, plus languages, frameworks, and tools you're familiar with</a:t>
            </a:r>
          </a:p>
        </p:txBody>
      </p:sp>
    </p:spTree>
    <p:extLst>
      <p:ext uri="{BB962C8B-B14F-4D97-AF65-F5344CB8AC3E}">
        <p14:creationId xmlns:p14="http://schemas.microsoft.com/office/powerpoint/2010/main" val="3070396282"/>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Scaling - Cloud Computing Patterns</a:t>
            </a:r>
          </a:p>
        </p:txBody>
      </p:sp>
      <p:grpSp>
        <p:nvGrpSpPr>
          <p:cNvPr id="5" name="Group 4"/>
          <p:cNvGrpSpPr/>
          <p:nvPr/>
        </p:nvGrpSpPr>
        <p:grpSpPr>
          <a:xfrm>
            <a:off x="6682153" y="5310615"/>
            <a:ext cx="3941859" cy="1026722"/>
            <a:chOff x="342905" y="5150364"/>
            <a:chExt cx="3941859" cy="1026722"/>
          </a:xfrm>
        </p:grpSpPr>
        <p:sp>
          <p:nvSpPr>
            <p:cNvPr id="6" name="TextBox 5"/>
            <p:cNvSpPr txBox="1"/>
            <p:nvPr/>
          </p:nvSpPr>
          <p:spPr>
            <a:xfrm>
              <a:off x="342905" y="5150364"/>
              <a:ext cx="3941859" cy="480127"/>
            </a:xfrm>
            <a:prstGeom prst="rect">
              <a:avLst/>
            </a:prstGeom>
            <a:noFill/>
            <a:ln>
              <a:noFill/>
            </a:ln>
          </p:spPr>
          <p:txBody>
            <a:bodyPr wrap="square" lIns="0" tIns="45718" rIns="0" bIns="45718" rtlCol="0">
              <a:spAutoFit/>
            </a:bodyPr>
            <a:lstStyle/>
            <a:p>
              <a:pPr>
                <a:lnSpc>
                  <a:spcPct val="90000"/>
                </a:lnSpc>
                <a:spcBef>
                  <a:spcPct val="20000"/>
                </a:spcBef>
              </a:pPr>
              <a:r>
                <a:rPr lang="en-US" sz="2800" dirty="0">
                  <a:solidFill>
                    <a:schemeClr val="tx2">
                      <a:alpha val="99000"/>
                    </a:schemeClr>
                  </a:solidFill>
                  <a:latin typeface="Segoe UI" pitchFamily="34" charset="0"/>
                  <a:ea typeface="Segoe UI" pitchFamily="34" charset="0"/>
                  <a:cs typeface="Segoe UI" pitchFamily="34" charset="0"/>
                </a:rPr>
                <a:t>Predictable Bursts</a:t>
              </a:r>
            </a:p>
          </p:txBody>
        </p:sp>
        <p:sp>
          <p:nvSpPr>
            <p:cNvPr id="7" name="Rectangle 6"/>
            <p:cNvSpPr/>
            <p:nvPr/>
          </p:nvSpPr>
          <p:spPr>
            <a:xfrm>
              <a:off x="342905" y="5623088"/>
              <a:ext cx="3190656" cy="553998"/>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tx1">
                      <a:alpha val="99000"/>
                    </a:schemeClr>
                  </a:solidFill>
                  <a:ea typeface="Kozuka Gothic Pro R" pitchFamily="34" charset="-128"/>
                </a:rPr>
                <a:t>Services with micro seasonality trends   </a:t>
              </a:r>
            </a:p>
            <a:p>
              <a:pPr marL="0" lvl="1" defTabSz="1218836" fontAlgn="base">
                <a:spcAft>
                  <a:spcPct val="0"/>
                </a:spcAft>
              </a:pPr>
              <a:r>
                <a:rPr lang="en-US" sz="1200" dirty="0">
                  <a:solidFill>
                    <a:schemeClr val="tx1">
                      <a:alpha val="99000"/>
                    </a:schemeClr>
                  </a:solidFill>
                  <a:ea typeface="Kozuka Gothic Pro R" pitchFamily="34" charset="-128"/>
                </a:rPr>
                <a:t>Peaks due to periodic increased demand</a:t>
              </a:r>
            </a:p>
            <a:p>
              <a:pPr marL="0" lvl="1" defTabSz="1218836" fontAlgn="base">
                <a:spcAft>
                  <a:spcPct val="0"/>
                </a:spcAft>
              </a:pPr>
              <a:r>
                <a:rPr lang="en-US" sz="1200" dirty="0">
                  <a:solidFill>
                    <a:schemeClr val="tx1">
                      <a:alpha val="99000"/>
                    </a:schemeClr>
                  </a:solidFill>
                  <a:ea typeface="Kozuka Gothic Pro R" pitchFamily="34" charset="-128"/>
                </a:rPr>
                <a:t>IT complexity and wasted capacity</a:t>
              </a:r>
            </a:p>
          </p:txBody>
        </p:sp>
      </p:grpSp>
      <p:grpSp>
        <p:nvGrpSpPr>
          <p:cNvPr id="8" name="Group 7"/>
          <p:cNvGrpSpPr/>
          <p:nvPr/>
        </p:nvGrpSpPr>
        <p:grpSpPr>
          <a:xfrm>
            <a:off x="6377284" y="4143015"/>
            <a:ext cx="3732278" cy="1213827"/>
            <a:chOff x="4261124" y="5644173"/>
            <a:chExt cx="3732278" cy="1213827"/>
          </a:xfrm>
        </p:grpSpPr>
        <p:sp>
          <p:nvSpPr>
            <p:cNvPr id="9" name="Rectangle 8"/>
            <p:cNvSpPr/>
            <p:nvPr/>
          </p:nvSpPr>
          <p:spPr>
            <a:xfrm rot="16200000">
              <a:off x="3865551" y="6039746"/>
              <a:ext cx="1024540"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en-US" sz="1200" dirty="0">
                  <a:solidFill>
                    <a:schemeClr val="tx1">
                      <a:alpha val="99000"/>
                    </a:schemeClr>
                  </a:solidFill>
                </a:rPr>
                <a:t>Compute </a:t>
              </a:r>
            </a:p>
          </p:txBody>
        </p:sp>
        <p:grpSp>
          <p:nvGrpSpPr>
            <p:cNvPr id="10" name="Group 9"/>
            <p:cNvGrpSpPr/>
            <p:nvPr/>
          </p:nvGrpSpPr>
          <p:grpSpPr>
            <a:xfrm>
              <a:off x="4582482" y="5864109"/>
              <a:ext cx="3410920" cy="993891"/>
              <a:chOff x="4582482" y="5864109"/>
              <a:chExt cx="3410920" cy="993891"/>
            </a:xfrm>
          </p:grpSpPr>
          <p:sp>
            <p:nvSpPr>
              <p:cNvPr id="11" name="Text Placeholder 6"/>
              <p:cNvSpPr txBox="1">
                <a:spLocks/>
              </p:cNvSpPr>
              <p:nvPr/>
            </p:nvSpPr>
            <p:spPr bwMode="auto">
              <a:xfrm>
                <a:off x="7781504" y="6646984"/>
                <a:ext cx="211898" cy="21101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a:solidFill>
                      <a:schemeClr val="tx1">
                        <a:alpha val="99000"/>
                      </a:schemeClr>
                    </a:solidFill>
                  </a:rPr>
                  <a:t>t</a:t>
                </a:r>
              </a:p>
            </p:txBody>
          </p:sp>
          <p:cxnSp>
            <p:nvCxnSpPr>
              <p:cNvPr id="12" name="Straight Arrow Connector 11"/>
              <p:cNvCxnSpPr/>
              <p:nvPr/>
            </p:nvCxnSpPr>
            <p:spPr bwMode="auto">
              <a:xfrm flipV="1">
                <a:off x="4597721" y="5864109"/>
                <a:ext cx="0" cy="897447"/>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13" name="Straight Arrow Connector 12"/>
              <p:cNvCxnSpPr/>
              <p:nvPr/>
            </p:nvCxnSpPr>
            <p:spPr bwMode="auto">
              <a:xfrm>
                <a:off x="4582482" y="6749009"/>
                <a:ext cx="3152990"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14" name="Freeform 13"/>
              <p:cNvSpPr/>
              <p:nvPr/>
            </p:nvSpPr>
            <p:spPr>
              <a:xfrm>
                <a:off x="4595628" y="5920458"/>
                <a:ext cx="2919644" cy="583019"/>
              </a:xfrm>
              <a:custGeom>
                <a:avLst/>
                <a:gdLst>
                  <a:gd name="connsiteX0" fmla="*/ 0 w 2190307"/>
                  <a:gd name="connsiteY0" fmla="*/ 689345 h 781494"/>
                  <a:gd name="connsiteX1" fmla="*/ 531628 w 2190307"/>
                  <a:gd name="connsiteY1" fmla="*/ 8861 h 781494"/>
                  <a:gd name="connsiteX2" fmla="*/ 967563 w 2190307"/>
                  <a:gd name="connsiteY2" fmla="*/ 742508 h 781494"/>
                  <a:gd name="connsiteX3" fmla="*/ 1435395 w 2190307"/>
                  <a:gd name="connsiteY3" fmla="*/ 8861 h 781494"/>
                  <a:gd name="connsiteX4" fmla="*/ 1828800 w 2190307"/>
                  <a:gd name="connsiteY4" fmla="*/ 721243 h 781494"/>
                  <a:gd name="connsiteX5" fmla="*/ 2190307 w 2190307"/>
                  <a:gd name="connsiteY5" fmla="*/ 370368 h 781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307" h="781494">
                    <a:moveTo>
                      <a:pt x="0" y="689345"/>
                    </a:moveTo>
                    <a:cubicBezTo>
                      <a:pt x="185183" y="344672"/>
                      <a:pt x="370367" y="0"/>
                      <a:pt x="531628" y="8861"/>
                    </a:cubicBezTo>
                    <a:cubicBezTo>
                      <a:pt x="692889" y="17722"/>
                      <a:pt x="816935" y="742508"/>
                      <a:pt x="967563" y="742508"/>
                    </a:cubicBezTo>
                    <a:cubicBezTo>
                      <a:pt x="1118191" y="742508"/>
                      <a:pt x="1291856" y="12405"/>
                      <a:pt x="1435395" y="8861"/>
                    </a:cubicBezTo>
                    <a:cubicBezTo>
                      <a:pt x="1578934" y="5317"/>
                      <a:pt x="1702981" y="660992"/>
                      <a:pt x="1828800" y="721243"/>
                    </a:cubicBezTo>
                    <a:cubicBezTo>
                      <a:pt x="1954619" y="781494"/>
                      <a:pt x="2119423" y="430619"/>
                      <a:pt x="2190307" y="370368"/>
                    </a:cubicBezTo>
                  </a:path>
                </a:pathLst>
              </a:cu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cxnSp>
            <p:nvCxnSpPr>
              <p:cNvPr id="15" name="Straight Connector 14"/>
              <p:cNvCxnSpPr/>
              <p:nvPr/>
            </p:nvCxnSpPr>
            <p:spPr bwMode="auto">
              <a:xfrm>
                <a:off x="4621762" y="6295119"/>
                <a:ext cx="2963103" cy="24852"/>
              </a:xfrm>
              <a:prstGeom prst="line">
                <a:avLst/>
              </a:prstGeom>
              <a:ln w="19050">
                <a:solidFill>
                  <a:schemeClr val="tx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grpSp>
      </p:grpSp>
      <p:grpSp>
        <p:nvGrpSpPr>
          <p:cNvPr id="16" name="Group 15"/>
          <p:cNvGrpSpPr/>
          <p:nvPr/>
        </p:nvGrpSpPr>
        <p:grpSpPr>
          <a:xfrm>
            <a:off x="6696402" y="2945314"/>
            <a:ext cx="3821938" cy="997096"/>
            <a:chOff x="342905" y="3877806"/>
            <a:chExt cx="3821938" cy="997096"/>
          </a:xfrm>
        </p:grpSpPr>
        <p:sp>
          <p:nvSpPr>
            <p:cNvPr id="17" name="TextBox 16"/>
            <p:cNvSpPr txBox="1"/>
            <p:nvPr/>
          </p:nvSpPr>
          <p:spPr>
            <a:xfrm>
              <a:off x="342905" y="3877806"/>
              <a:ext cx="3821938" cy="480127"/>
            </a:xfrm>
            <a:prstGeom prst="rect">
              <a:avLst/>
            </a:prstGeom>
            <a:noFill/>
            <a:ln>
              <a:noFill/>
            </a:ln>
          </p:spPr>
          <p:txBody>
            <a:bodyPr wrap="square" lIns="0" tIns="45718" rIns="0" bIns="45718" rtlCol="0">
              <a:spAutoFit/>
            </a:bodyPr>
            <a:lstStyle/>
            <a:p>
              <a:pPr>
                <a:lnSpc>
                  <a:spcPct val="90000"/>
                </a:lnSpc>
                <a:spcBef>
                  <a:spcPct val="20000"/>
                </a:spcBef>
              </a:pPr>
              <a:r>
                <a:rPr lang="en-US" sz="2800" dirty="0">
                  <a:solidFill>
                    <a:schemeClr val="tx2">
                      <a:alpha val="99000"/>
                    </a:schemeClr>
                  </a:solidFill>
                  <a:latin typeface="Segoe UI" pitchFamily="34" charset="0"/>
                  <a:ea typeface="Segoe UI" pitchFamily="34" charset="0"/>
                  <a:cs typeface="Segoe UI" pitchFamily="34" charset="0"/>
                </a:rPr>
                <a:t>Unpredictable Bursts</a:t>
              </a:r>
            </a:p>
          </p:txBody>
        </p:sp>
        <p:sp>
          <p:nvSpPr>
            <p:cNvPr id="18" name="Rectangle 17"/>
            <p:cNvSpPr/>
            <p:nvPr/>
          </p:nvSpPr>
          <p:spPr>
            <a:xfrm>
              <a:off x="342905" y="4320904"/>
              <a:ext cx="3045807" cy="553998"/>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tx1">
                      <a:alpha val="99000"/>
                    </a:schemeClr>
                  </a:solidFill>
                  <a:ea typeface="Kozuka Gothic Pro R" pitchFamily="34" charset="-128"/>
                </a:rPr>
                <a:t>Unexpected/unplanned peak in demand  </a:t>
              </a:r>
            </a:p>
            <a:p>
              <a:pPr marL="0" lvl="1" defTabSz="1218836" fontAlgn="base">
                <a:spcAft>
                  <a:spcPct val="0"/>
                </a:spcAft>
              </a:pPr>
              <a:r>
                <a:rPr lang="en-US" sz="1200" dirty="0">
                  <a:solidFill>
                    <a:schemeClr val="tx1">
                      <a:alpha val="99000"/>
                    </a:schemeClr>
                  </a:solidFill>
                  <a:ea typeface="Kozuka Gothic Pro R" pitchFamily="34" charset="-128"/>
                </a:rPr>
                <a:t>Sudden spike impacts performance </a:t>
              </a:r>
            </a:p>
            <a:p>
              <a:pPr marL="0" lvl="1" defTabSz="1218836" fontAlgn="base">
                <a:spcAft>
                  <a:spcPct val="0"/>
                </a:spcAft>
              </a:pPr>
              <a:r>
                <a:rPr lang="en-US" sz="1200" dirty="0">
                  <a:solidFill>
                    <a:schemeClr val="tx1">
                      <a:alpha val="99000"/>
                    </a:schemeClr>
                  </a:solidFill>
                  <a:ea typeface="Kozuka Gothic Pro R" pitchFamily="34" charset="-128"/>
                </a:rPr>
                <a:t>Can’t over provision for extreme cases </a:t>
              </a:r>
            </a:p>
          </p:txBody>
        </p:sp>
      </p:grpSp>
      <p:grpSp>
        <p:nvGrpSpPr>
          <p:cNvPr id="19" name="Group 18"/>
          <p:cNvGrpSpPr/>
          <p:nvPr/>
        </p:nvGrpSpPr>
        <p:grpSpPr>
          <a:xfrm>
            <a:off x="6377284" y="1923214"/>
            <a:ext cx="3747205" cy="1019525"/>
            <a:chOff x="4246197" y="4388722"/>
            <a:chExt cx="3747205" cy="1019525"/>
          </a:xfrm>
        </p:grpSpPr>
        <p:sp>
          <p:nvSpPr>
            <p:cNvPr id="20" name="Text Placeholder 6"/>
            <p:cNvSpPr txBox="1">
              <a:spLocks/>
            </p:cNvSpPr>
            <p:nvPr/>
          </p:nvSpPr>
          <p:spPr bwMode="auto">
            <a:xfrm>
              <a:off x="7781504" y="5206224"/>
              <a:ext cx="211898" cy="1585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a:solidFill>
                    <a:schemeClr val="tx1">
                      <a:alpha val="99000"/>
                    </a:schemeClr>
                  </a:solidFill>
                </a:rPr>
                <a:t>t</a:t>
              </a:r>
            </a:p>
          </p:txBody>
        </p:sp>
        <p:cxnSp>
          <p:nvCxnSpPr>
            <p:cNvPr id="21" name="Straight Arrow Connector 20"/>
            <p:cNvCxnSpPr/>
            <p:nvPr/>
          </p:nvCxnSpPr>
          <p:spPr bwMode="auto">
            <a:xfrm flipH="1" flipV="1">
              <a:off x="4582793" y="4394495"/>
              <a:ext cx="4" cy="897446"/>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22" name="Straight Arrow Connector 21"/>
            <p:cNvCxnSpPr/>
            <p:nvPr/>
          </p:nvCxnSpPr>
          <p:spPr bwMode="auto">
            <a:xfrm>
              <a:off x="4582792" y="5281149"/>
              <a:ext cx="3152991"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23" name="Rectangle 22"/>
            <p:cNvSpPr/>
            <p:nvPr/>
          </p:nvSpPr>
          <p:spPr>
            <a:xfrm rot="16200000">
              <a:off x="3853131" y="4781788"/>
              <a:ext cx="1019525"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en-US" sz="1200" dirty="0">
                  <a:solidFill>
                    <a:schemeClr val="tx1">
                      <a:alpha val="99000"/>
                    </a:schemeClr>
                  </a:solidFill>
                </a:rPr>
                <a:t>Compute </a:t>
              </a:r>
            </a:p>
          </p:txBody>
        </p:sp>
        <p:grpSp>
          <p:nvGrpSpPr>
            <p:cNvPr id="24" name="Group 23"/>
            <p:cNvGrpSpPr/>
            <p:nvPr/>
          </p:nvGrpSpPr>
          <p:grpSpPr>
            <a:xfrm>
              <a:off x="4576846" y="4498417"/>
              <a:ext cx="3152246" cy="492377"/>
              <a:chOff x="4576846" y="4498417"/>
              <a:chExt cx="3152246" cy="492377"/>
            </a:xfrm>
          </p:grpSpPr>
          <p:cxnSp>
            <p:nvCxnSpPr>
              <p:cNvPr id="25" name="Straight Arrow Connector 24"/>
              <p:cNvCxnSpPr/>
              <p:nvPr/>
            </p:nvCxnSpPr>
            <p:spPr bwMode="auto">
              <a:xfrm>
                <a:off x="6558783" y="4988411"/>
                <a:ext cx="1170309" cy="1712"/>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26" name="Straight Connector 25"/>
              <p:cNvCxnSpPr/>
              <p:nvPr/>
            </p:nvCxnSpPr>
            <p:spPr bwMode="auto">
              <a:xfrm>
                <a:off x="4576846" y="4983352"/>
                <a:ext cx="1113905" cy="0"/>
              </a:xfrm>
              <a:prstGeom prst="line">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27" name="Freeform 26"/>
              <p:cNvSpPr/>
              <p:nvPr/>
            </p:nvSpPr>
            <p:spPr>
              <a:xfrm>
                <a:off x="5690750" y="4498417"/>
                <a:ext cx="857791" cy="492377"/>
              </a:xfrm>
              <a:custGeom>
                <a:avLst/>
                <a:gdLst>
                  <a:gd name="connsiteX0" fmla="*/ 0 w 1595120"/>
                  <a:gd name="connsiteY0" fmla="*/ 662093 h 672253"/>
                  <a:gd name="connsiteX1" fmla="*/ 751840 w 1595120"/>
                  <a:gd name="connsiteY1" fmla="*/ 1693 h 672253"/>
                  <a:gd name="connsiteX2" fmla="*/ 1595120 w 1595120"/>
                  <a:gd name="connsiteY2" fmla="*/ 672253 h 672253"/>
                </a:gdLst>
                <a:ahLst/>
                <a:cxnLst>
                  <a:cxn ang="0">
                    <a:pos x="connsiteX0" y="connsiteY0"/>
                  </a:cxn>
                  <a:cxn ang="0">
                    <a:pos x="connsiteX1" y="connsiteY1"/>
                  </a:cxn>
                  <a:cxn ang="0">
                    <a:pos x="connsiteX2" y="connsiteY2"/>
                  </a:cxn>
                </a:cxnLst>
                <a:rect l="l" t="t" r="r" b="b"/>
                <a:pathLst>
                  <a:path w="1595120" h="672253">
                    <a:moveTo>
                      <a:pt x="0" y="662093"/>
                    </a:moveTo>
                    <a:cubicBezTo>
                      <a:pt x="242993" y="331046"/>
                      <a:pt x="485987" y="0"/>
                      <a:pt x="751840" y="1693"/>
                    </a:cubicBezTo>
                    <a:cubicBezTo>
                      <a:pt x="1017693" y="3386"/>
                      <a:pt x="1306406" y="337819"/>
                      <a:pt x="1595120" y="672253"/>
                    </a:cubicBezTo>
                  </a:path>
                </a:pathLst>
              </a:cu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grpSp>
      </p:grpSp>
      <p:grpSp>
        <p:nvGrpSpPr>
          <p:cNvPr id="28" name="Group 27"/>
          <p:cNvGrpSpPr/>
          <p:nvPr/>
        </p:nvGrpSpPr>
        <p:grpSpPr>
          <a:xfrm>
            <a:off x="2115407" y="5310094"/>
            <a:ext cx="3119051" cy="1020871"/>
            <a:chOff x="342905" y="2485579"/>
            <a:chExt cx="3119051" cy="1020871"/>
          </a:xfrm>
        </p:grpSpPr>
        <p:sp>
          <p:nvSpPr>
            <p:cNvPr id="29" name="TextBox 28"/>
            <p:cNvSpPr txBox="1"/>
            <p:nvPr/>
          </p:nvSpPr>
          <p:spPr>
            <a:xfrm>
              <a:off x="342905" y="2485579"/>
              <a:ext cx="3119051" cy="480127"/>
            </a:xfrm>
            <a:prstGeom prst="rect">
              <a:avLst/>
            </a:prstGeom>
            <a:noFill/>
            <a:ln>
              <a:noFill/>
            </a:ln>
          </p:spPr>
          <p:txBody>
            <a:bodyPr wrap="square" lIns="0" tIns="45718" rIns="0" bIns="45718" rtlCol="0">
              <a:spAutoFit/>
            </a:bodyPr>
            <a:lstStyle/>
            <a:p>
              <a:pPr>
                <a:lnSpc>
                  <a:spcPct val="90000"/>
                </a:lnSpc>
                <a:spcBef>
                  <a:spcPct val="20000"/>
                </a:spcBef>
              </a:pPr>
              <a:r>
                <a:rPr lang="en-US" sz="2800" dirty="0">
                  <a:solidFill>
                    <a:schemeClr val="tx2">
                      <a:alpha val="99000"/>
                    </a:schemeClr>
                  </a:solidFill>
                  <a:latin typeface="Segoe UI" pitchFamily="34" charset="0"/>
                  <a:ea typeface="Segoe UI" pitchFamily="34" charset="0"/>
                  <a:cs typeface="Segoe UI" pitchFamily="34" charset="0"/>
                </a:rPr>
                <a:t>Growing Fast</a:t>
              </a:r>
            </a:p>
          </p:txBody>
        </p:sp>
        <p:sp>
          <p:nvSpPr>
            <p:cNvPr id="30" name="Rectangle 29"/>
            <p:cNvSpPr/>
            <p:nvPr/>
          </p:nvSpPr>
          <p:spPr>
            <a:xfrm>
              <a:off x="342905" y="2952452"/>
              <a:ext cx="3119051" cy="553998"/>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tx1">
                      <a:alpha val="99000"/>
                    </a:schemeClr>
                  </a:solidFill>
                  <a:ea typeface="Kozuka Gothic Pro R" pitchFamily="34" charset="-128"/>
                </a:rPr>
                <a:t>Successful services needs to grow/scale   </a:t>
              </a:r>
            </a:p>
            <a:p>
              <a:pPr marL="0" lvl="1" defTabSz="1218836" fontAlgn="base">
                <a:spcAft>
                  <a:spcPct val="0"/>
                </a:spcAft>
              </a:pPr>
              <a:r>
                <a:rPr lang="en-US" sz="1200" dirty="0">
                  <a:solidFill>
                    <a:schemeClr val="tx1">
                      <a:alpha val="99000"/>
                    </a:schemeClr>
                  </a:solidFill>
                  <a:ea typeface="Kozuka Gothic Pro R" pitchFamily="34" charset="-128"/>
                </a:rPr>
                <a:t>Keeping up w/ growth is big IT challenge </a:t>
              </a:r>
            </a:p>
            <a:p>
              <a:pPr marL="0" lvl="1" defTabSz="1218836" fontAlgn="base">
                <a:spcAft>
                  <a:spcPct val="0"/>
                </a:spcAft>
              </a:pPr>
              <a:r>
                <a:rPr lang="en-US" sz="1200" dirty="0">
                  <a:solidFill>
                    <a:schemeClr val="tx1">
                      <a:alpha val="99000"/>
                    </a:schemeClr>
                  </a:solidFill>
                  <a:ea typeface="Kozuka Gothic Pro R" pitchFamily="34" charset="-128"/>
                </a:rPr>
                <a:t>Cannot provision hardware fast enough</a:t>
              </a:r>
            </a:p>
          </p:txBody>
        </p:sp>
      </p:grpSp>
      <p:grpSp>
        <p:nvGrpSpPr>
          <p:cNvPr id="31" name="Group 30"/>
          <p:cNvGrpSpPr/>
          <p:nvPr/>
        </p:nvGrpSpPr>
        <p:grpSpPr>
          <a:xfrm>
            <a:off x="1796618" y="4325147"/>
            <a:ext cx="3756631" cy="1062869"/>
            <a:chOff x="4236771" y="2938938"/>
            <a:chExt cx="3756631" cy="1062869"/>
          </a:xfrm>
        </p:grpSpPr>
        <p:sp>
          <p:nvSpPr>
            <p:cNvPr id="32" name="Text Placeholder 6"/>
            <p:cNvSpPr txBox="1">
              <a:spLocks/>
            </p:cNvSpPr>
            <p:nvPr/>
          </p:nvSpPr>
          <p:spPr bwMode="auto">
            <a:xfrm>
              <a:off x="7781504" y="3788904"/>
              <a:ext cx="211898" cy="1585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a:solidFill>
                    <a:schemeClr val="tx1">
                      <a:alpha val="99000"/>
                    </a:schemeClr>
                  </a:solidFill>
                </a:rPr>
                <a:t>t</a:t>
              </a:r>
            </a:p>
          </p:txBody>
        </p:sp>
        <p:cxnSp>
          <p:nvCxnSpPr>
            <p:cNvPr id="33" name="Straight Arrow Connector 32"/>
            <p:cNvCxnSpPr/>
            <p:nvPr/>
          </p:nvCxnSpPr>
          <p:spPr bwMode="auto">
            <a:xfrm flipH="1" flipV="1">
              <a:off x="4573367" y="2938938"/>
              <a:ext cx="3478" cy="930519"/>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34" name="Straight Arrow Connector 33"/>
            <p:cNvCxnSpPr/>
            <p:nvPr/>
          </p:nvCxnSpPr>
          <p:spPr bwMode="auto">
            <a:xfrm>
              <a:off x="4576845" y="3855771"/>
              <a:ext cx="3152991"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35" name="Rectangle 34"/>
            <p:cNvSpPr/>
            <p:nvPr/>
          </p:nvSpPr>
          <p:spPr>
            <a:xfrm rot="16200000">
              <a:off x="3845993" y="3377636"/>
              <a:ext cx="1014949"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en-US" sz="1200" dirty="0">
                  <a:solidFill>
                    <a:schemeClr val="tx1">
                      <a:alpha val="99000"/>
                    </a:schemeClr>
                  </a:solidFill>
                </a:rPr>
                <a:t>Compute </a:t>
              </a:r>
            </a:p>
          </p:txBody>
        </p:sp>
        <p:sp>
          <p:nvSpPr>
            <p:cNvPr id="36" name="Freeform 35"/>
            <p:cNvSpPr/>
            <p:nvPr/>
          </p:nvSpPr>
          <p:spPr>
            <a:xfrm>
              <a:off x="4567527" y="2992443"/>
              <a:ext cx="3085702" cy="860645"/>
            </a:xfrm>
            <a:custGeom>
              <a:avLst/>
              <a:gdLst>
                <a:gd name="connsiteX0" fmla="*/ 0 w 3180080"/>
                <a:gd name="connsiteY0" fmla="*/ 782320 h 912707"/>
                <a:gd name="connsiteX1" fmla="*/ 1635760 w 3180080"/>
                <a:gd name="connsiteY1" fmla="*/ 782320 h 912707"/>
                <a:gd name="connsiteX2" fmla="*/ 3180080 w 3180080"/>
                <a:gd name="connsiteY2" fmla="*/ 0 h 912707"/>
                <a:gd name="connsiteX0" fmla="*/ 0 w 3159760"/>
                <a:gd name="connsiteY0" fmla="*/ 881288 h 946481"/>
                <a:gd name="connsiteX1" fmla="*/ 1615440 w 3159760"/>
                <a:gd name="connsiteY1" fmla="*/ 782320 h 946481"/>
                <a:gd name="connsiteX2" fmla="*/ 3159760 w 3159760"/>
                <a:gd name="connsiteY2" fmla="*/ 0 h 946481"/>
                <a:gd name="connsiteX0" fmla="*/ 0 w 3159760"/>
                <a:gd name="connsiteY0" fmla="*/ 881288 h 929201"/>
                <a:gd name="connsiteX1" fmla="*/ 1615440 w 3159760"/>
                <a:gd name="connsiteY1" fmla="*/ 782320 h 929201"/>
                <a:gd name="connsiteX2" fmla="*/ 3159760 w 3159760"/>
                <a:gd name="connsiteY2" fmla="*/ 0 h 929201"/>
                <a:gd name="connsiteX0" fmla="*/ 0 w 3149600"/>
                <a:gd name="connsiteY0" fmla="*/ 991253 h 1001464"/>
                <a:gd name="connsiteX1" fmla="*/ 1605280 w 3149600"/>
                <a:gd name="connsiteY1" fmla="*/ 782320 h 1001464"/>
                <a:gd name="connsiteX2" fmla="*/ 3149600 w 3149600"/>
                <a:gd name="connsiteY2" fmla="*/ 0 h 1001464"/>
                <a:gd name="connsiteX0" fmla="*/ 0 w 3149600"/>
                <a:gd name="connsiteY0" fmla="*/ 991253 h 991253"/>
                <a:gd name="connsiteX1" fmla="*/ 1605280 w 3149600"/>
                <a:gd name="connsiteY1" fmla="*/ 782320 h 991253"/>
                <a:gd name="connsiteX2" fmla="*/ 3149600 w 3149600"/>
                <a:gd name="connsiteY2" fmla="*/ 0 h 991253"/>
              </a:gdLst>
              <a:ahLst/>
              <a:cxnLst>
                <a:cxn ang="0">
                  <a:pos x="connsiteX0" y="connsiteY0"/>
                </a:cxn>
                <a:cxn ang="0">
                  <a:pos x="connsiteX1" y="connsiteY1"/>
                </a:cxn>
                <a:cxn ang="0">
                  <a:pos x="connsiteX2" y="connsiteY2"/>
                </a:cxn>
              </a:cxnLst>
              <a:rect l="l" t="t" r="r" b="b"/>
              <a:pathLst>
                <a:path w="3149600" h="991253">
                  <a:moveTo>
                    <a:pt x="0" y="991253"/>
                  </a:moveTo>
                  <a:cubicBezTo>
                    <a:pt x="623993" y="979471"/>
                    <a:pt x="1080347" y="947529"/>
                    <a:pt x="1605280" y="782320"/>
                  </a:cubicBezTo>
                  <a:cubicBezTo>
                    <a:pt x="2130213" y="617111"/>
                    <a:pt x="2642446" y="325966"/>
                    <a:pt x="3149600" y="0"/>
                  </a:cubicBezTo>
                </a:path>
              </a:pathLst>
            </a:custGeom>
            <a:ln w="25400">
              <a:solidFill>
                <a:schemeClr val="tx1"/>
              </a:solidFill>
              <a:headEnd type="none" w="med" len="med"/>
              <a:tailEnd type="triangle"/>
            </a:ln>
            <a:effectLst/>
          </p:spPr>
          <p:txBody>
            <a:bodyPr lIns="91436" tIns="45718" rIns="91436" bIns="45718" rtlCol="0" anchor="ctr"/>
            <a:lstStyle/>
            <a:p>
              <a:pPr algn="ctr"/>
              <a:endParaRPr lang="en-US" dirty="0"/>
            </a:p>
          </p:txBody>
        </p:sp>
      </p:grpSp>
      <p:grpSp>
        <p:nvGrpSpPr>
          <p:cNvPr id="37" name="Group 36"/>
          <p:cNvGrpSpPr/>
          <p:nvPr/>
        </p:nvGrpSpPr>
        <p:grpSpPr>
          <a:xfrm>
            <a:off x="2118269" y="2948443"/>
            <a:ext cx="3613707" cy="988924"/>
            <a:chOff x="342904" y="1233639"/>
            <a:chExt cx="3613707" cy="988924"/>
          </a:xfrm>
        </p:grpSpPr>
        <p:sp>
          <p:nvSpPr>
            <p:cNvPr id="38" name="TextBox 37"/>
            <p:cNvSpPr txBox="1"/>
            <p:nvPr/>
          </p:nvSpPr>
          <p:spPr>
            <a:xfrm>
              <a:off x="342904" y="1233639"/>
              <a:ext cx="3045807" cy="480127"/>
            </a:xfrm>
            <a:prstGeom prst="rect">
              <a:avLst/>
            </a:prstGeom>
            <a:noFill/>
            <a:ln>
              <a:noFill/>
            </a:ln>
          </p:spPr>
          <p:txBody>
            <a:bodyPr wrap="square" lIns="0" tIns="45718" rIns="0" bIns="45718" rtlCol="0">
              <a:spAutoFit/>
            </a:bodyPr>
            <a:lstStyle/>
            <a:p>
              <a:pPr>
                <a:lnSpc>
                  <a:spcPct val="90000"/>
                </a:lnSpc>
                <a:spcBef>
                  <a:spcPct val="20000"/>
                </a:spcBef>
              </a:pPr>
              <a:r>
                <a:rPr lang="en-US" sz="2800" dirty="0">
                  <a:solidFill>
                    <a:schemeClr val="tx2">
                      <a:alpha val="99000"/>
                    </a:schemeClr>
                  </a:solidFill>
                  <a:latin typeface="Segoe UI" pitchFamily="34" charset="0"/>
                  <a:ea typeface="Segoe UI" pitchFamily="34" charset="0"/>
                  <a:cs typeface="Segoe UI" pitchFamily="34" charset="0"/>
                </a:rPr>
                <a:t>On and Off</a:t>
              </a:r>
            </a:p>
          </p:txBody>
        </p:sp>
        <p:sp>
          <p:nvSpPr>
            <p:cNvPr id="39" name="Rectangle 38"/>
            <p:cNvSpPr/>
            <p:nvPr/>
          </p:nvSpPr>
          <p:spPr>
            <a:xfrm>
              <a:off x="342905" y="1668565"/>
              <a:ext cx="3613706" cy="553998"/>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tx1">
                      <a:alpha val="99000"/>
                    </a:schemeClr>
                  </a:solidFill>
                  <a:ea typeface="Kozuka Gothic Pro R" pitchFamily="34" charset="-128"/>
                </a:rPr>
                <a:t>On &amp; off workloads (e.g. batch job)</a:t>
              </a:r>
            </a:p>
            <a:p>
              <a:pPr marL="0" lvl="1" defTabSz="1218836" fontAlgn="base">
                <a:spcAft>
                  <a:spcPct val="0"/>
                </a:spcAft>
              </a:pPr>
              <a:r>
                <a:rPr lang="en-US" sz="1200" dirty="0">
                  <a:solidFill>
                    <a:schemeClr val="tx1">
                      <a:alpha val="99000"/>
                    </a:schemeClr>
                  </a:solidFill>
                  <a:ea typeface="Kozuka Gothic Pro R" pitchFamily="34" charset="-128"/>
                </a:rPr>
                <a:t>Over provisioned capacity is wasted </a:t>
              </a:r>
            </a:p>
            <a:p>
              <a:pPr marL="0" lvl="1" defTabSz="1218836" fontAlgn="base">
                <a:spcAft>
                  <a:spcPct val="0"/>
                </a:spcAft>
              </a:pPr>
              <a:r>
                <a:rPr lang="en-US" sz="1200" dirty="0">
                  <a:solidFill>
                    <a:schemeClr val="tx1">
                      <a:alpha val="99000"/>
                    </a:schemeClr>
                  </a:solidFill>
                  <a:ea typeface="Kozuka Gothic Pro R" pitchFamily="34" charset="-128"/>
                </a:rPr>
                <a:t>Time to market can be cumbersome </a:t>
              </a:r>
            </a:p>
          </p:txBody>
        </p:sp>
      </p:grpSp>
      <p:grpSp>
        <p:nvGrpSpPr>
          <p:cNvPr id="40" name="Group 39"/>
          <p:cNvGrpSpPr/>
          <p:nvPr/>
        </p:nvGrpSpPr>
        <p:grpSpPr>
          <a:xfrm>
            <a:off x="1796617" y="1932591"/>
            <a:ext cx="3756632" cy="1030592"/>
            <a:chOff x="4236770" y="1502840"/>
            <a:chExt cx="3756632" cy="1030592"/>
          </a:xfrm>
        </p:grpSpPr>
        <p:cxnSp>
          <p:nvCxnSpPr>
            <p:cNvPr id="41" name="Straight Arrow Connector 40"/>
            <p:cNvCxnSpPr/>
            <p:nvPr/>
          </p:nvCxnSpPr>
          <p:spPr bwMode="auto">
            <a:xfrm rot="16200000" flipV="1">
              <a:off x="4125732" y="1950475"/>
              <a:ext cx="895273" cy="4"/>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42" name="Straight Arrow Connector 41"/>
            <p:cNvCxnSpPr/>
            <p:nvPr/>
          </p:nvCxnSpPr>
          <p:spPr bwMode="auto">
            <a:xfrm>
              <a:off x="4573368" y="2387396"/>
              <a:ext cx="3152991"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43" name="Text Placeholder 6"/>
            <p:cNvSpPr txBox="1">
              <a:spLocks/>
            </p:cNvSpPr>
            <p:nvPr/>
          </p:nvSpPr>
          <p:spPr bwMode="auto">
            <a:xfrm>
              <a:off x="7781504" y="2289035"/>
              <a:ext cx="211898" cy="1585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a:solidFill>
                    <a:schemeClr val="tx1">
                      <a:alpha val="99000"/>
                    </a:schemeClr>
                  </a:solidFill>
                </a:rPr>
                <a:t>t</a:t>
              </a:r>
            </a:p>
          </p:txBody>
        </p:sp>
        <p:sp>
          <p:nvSpPr>
            <p:cNvPr id="44" name="Rectangle 43"/>
            <p:cNvSpPr/>
            <p:nvPr/>
          </p:nvSpPr>
          <p:spPr>
            <a:xfrm rot="16200000">
              <a:off x="3839898" y="1903167"/>
              <a:ext cx="1027137"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en-US" sz="1200" dirty="0">
                  <a:solidFill>
                    <a:schemeClr val="tx1">
                      <a:alpha val="99000"/>
                    </a:schemeClr>
                  </a:solidFill>
                </a:rPr>
                <a:t>Compute </a:t>
              </a:r>
            </a:p>
          </p:txBody>
        </p:sp>
        <p:cxnSp>
          <p:nvCxnSpPr>
            <p:cNvPr id="45" name="Straight Arrow Connector 44"/>
            <p:cNvCxnSpPr/>
            <p:nvPr/>
          </p:nvCxnSpPr>
          <p:spPr bwMode="auto">
            <a:xfrm flipV="1">
              <a:off x="4573368" y="2053731"/>
              <a:ext cx="1018711" cy="65367"/>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46" name="Straight Arrow Connector 45"/>
            <p:cNvCxnSpPr/>
            <p:nvPr/>
          </p:nvCxnSpPr>
          <p:spPr bwMode="auto">
            <a:xfrm flipV="1">
              <a:off x="6598035" y="2032750"/>
              <a:ext cx="1067313" cy="86347"/>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47" name="Straight Connector 46"/>
            <p:cNvCxnSpPr/>
            <p:nvPr/>
          </p:nvCxnSpPr>
          <p:spPr bwMode="auto">
            <a:xfrm rot="5400000" flipH="1" flipV="1">
              <a:off x="6172987" y="1961495"/>
              <a:ext cx="853043" cy="1565"/>
            </a:xfrm>
            <a:prstGeom prst="line">
              <a:avLst/>
            </a:prstGeom>
            <a:ln w="19050">
              <a:solidFill>
                <a:schemeClr val="tx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sp>
          <p:nvSpPr>
            <p:cNvPr id="48" name="Rectangle 47"/>
            <p:cNvSpPr/>
            <p:nvPr/>
          </p:nvSpPr>
          <p:spPr>
            <a:xfrm>
              <a:off x="5551400" y="1692150"/>
              <a:ext cx="1117021" cy="618115"/>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endParaRPr lang="en-US" sz="1100" dirty="0">
                <a:solidFill>
                  <a:schemeClr val="tx1">
                    <a:alpha val="99000"/>
                  </a:schemeClr>
                </a:solidFill>
              </a:endParaRPr>
            </a:p>
            <a:p>
              <a:pPr marL="304735" indent="-304735" algn="ctr" defTabSz="1218936" eaLnBrk="0" fontAlgn="base" hangingPunct="0">
                <a:lnSpc>
                  <a:spcPts val="1066"/>
                </a:lnSpc>
                <a:spcAft>
                  <a:spcPts val="800"/>
                </a:spcAft>
                <a:buClr>
                  <a:srgbClr val="000000"/>
                </a:buClr>
              </a:pPr>
              <a:r>
                <a:rPr lang="en-US" sz="1100" dirty="0">
                  <a:solidFill>
                    <a:schemeClr val="tx1">
                      <a:alpha val="99000"/>
                    </a:schemeClr>
                  </a:solidFill>
                </a:rPr>
                <a:t>Inactivity</a:t>
              </a:r>
            </a:p>
            <a:p>
              <a:pPr marL="304735" indent="-304735" algn="ctr" defTabSz="1218936" eaLnBrk="0" fontAlgn="base" hangingPunct="0">
                <a:lnSpc>
                  <a:spcPts val="1066"/>
                </a:lnSpc>
                <a:spcAft>
                  <a:spcPts val="800"/>
                </a:spcAft>
                <a:buClr>
                  <a:srgbClr val="000000"/>
                </a:buClr>
              </a:pPr>
              <a:r>
                <a:rPr lang="en-US" sz="1100" dirty="0">
                  <a:solidFill>
                    <a:schemeClr val="tx1">
                      <a:alpha val="99000"/>
                    </a:schemeClr>
                  </a:solidFill>
                </a:rPr>
                <a:t>Period </a:t>
              </a:r>
            </a:p>
          </p:txBody>
        </p:sp>
        <p:cxnSp>
          <p:nvCxnSpPr>
            <p:cNvPr id="49" name="Straight Connector 48"/>
            <p:cNvCxnSpPr/>
            <p:nvPr/>
          </p:nvCxnSpPr>
          <p:spPr bwMode="auto">
            <a:xfrm rot="5400000" flipH="1" flipV="1">
              <a:off x="5186925" y="1961495"/>
              <a:ext cx="853043" cy="1565"/>
            </a:xfrm>
            <a:prstGeom prst="line">
              <a:avLst/>
            </a:prstGeom>
            <a:ln w="19050">
              <a:solidFill>
                <a:schemeClr val="tx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grpSp>
    </p:spTree>
    <p:extLst>
      <p:ext uri="{BB962C8B-B14F-4D97-AF65-F5344CB8AC3E}">
        <p14:creationId xmlns:p14="http://schemas.microsoft.com/office/powerpoint/2010/main" val="4075207405"/>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Scaling Up vs. Scaling Out</a:t>
            </a:r>
          </a:p>
        </p:txBody>
      </p:sp>
      <p:sp>
        <p:nvSpPr>
          <p:cNvPr id="4" name="Rectangle 3"/>
          <p:cNvSpPr/>
          <p:nvPr/>
        </p:nvSpPr>
        <p:spPr>
          <a:xfrm>
            <a:off x="614901" y="1772027"/>
            <a:ext cx="4889948" cy="4310743"/>
          </a:xfrm>
          <a:prstGeom prst="rect">
            <a:avLst/>
          </a:prstGeom>
          <a:solidFill>
            <a:srgbClr val="5095D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t"/>
          <a:lstStyle/>
          <a:p>
            <a:pPr algn="ctr"/>
            <a:endParaRPr lang="en-US" sz="1200" dirty="0"/>
          </a:p>
          <a:p>
            <a:pPr algn="ctr"/>
            <a:r>
              <a:rPr lang="en-US" sz="4000" dirty="0"/>
              <a:t>Scale Up</a:t>
            </a:r>
          </a:p>
        </p:txBody>
      </p:sp>
      <p:grpSp>
        <p:nvGrpSpPr>
          <p:cNvPr id="5" name="Group 4"/>
          <p:cNvGrpSpPr/>
          <p:nvPr/>
        </p:nvGrpSpPr>
        <p:grpSpPr>
          <a:xfrm>
            <a:off x="1845539" y="2845924"/>
            <a:ext cx="2605644" cy="914400"/>
            <a:chOff x="6096000" y="1614678"/>
            <a:chExt cx="2605644" cy="914400"/>
          </a:xfrm>
        </p:grpSpPr>
        <p:pic>
          <p:nvPicPr>
            <p:cNvPr id="6" name="Picture 5"/>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6096000" y="1825625"/>
              <a:ext cx="457200" cy="457200"/>
            </a:xfrm>
            <a:prstGeom prst="rect">
              <a:avLst/>
            </a:prstGeom>
          </p:spPr>
        </p:pic>
        <p:pic>
          <p:nvPicPr>
            <p:cNvPr id="7" name="Picture 6"/>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6827322" y="1711325"/>
              <a:ext cx="685800" cy="685800"/>
            </a:xfrm>
            <a:prstGeom prst="rect">
              <a:avLst/>
            </a:prstGeom>
          </p:spPr>
        </p:pic>
        <p:pic>
          <p:nvPicPr>
            <p:cNvPr id="8" name="Picture 7"/>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7787244" y="1614678"/>
              <a:ext cx="914400" cy="914400"/>
            </a:xfrm>
            <a:prstGeom prst="rect">
              <a:avLst/>
            </a:prstGeom>
          </p:spPr>
        </p:pic>
      </p:grpSp>
      <p:sp>
        <p:nvSpPr>
          <p:cNvPr id="9" name="Rectangle 8"/>
          <p:cNvSpPr/>
          <p:nvPr/>
        </p:nvSpPr>
        <p:spPr>
          <a:xfrm>
            <a:off x="614901" y="4048104"/>
            <a:ext cx="4889948" cy="584775"/>
          </a:xfrm>
          <a:prstGeom prst="rect">
            <a:avLst/>
          </a:prstGeom>
        </p:spPr>
        <p:txBody>
          <a:bodyPr wrap="square">
            <a:spAutoFit/>
          </a:bodyPr>
          <a:lstStyle/>
          <a:p>
            <a:pPr algn="ctr"/>
            <a:r>
              <a:rPr lang="en-US" sz="2800" u="sng" dirty="0">
                <a:solidFill>
                  <a:schemeClr val="bg1"/>
                </a:solidFill>
              </a:rPr>
              <a:t>Vary the </a:t>
            </a:r>
            <a:r>
              <a:rPr lang="en-US" sz="3200" u="sng" dirty="0">
                <a:solidFill>
                  <a:schemeClr val="bg1"/>
                </a:solidFill>
              </a:rPr>
              <a:t>VM size</a:t>
            </a:r>
          </a:p>
        </p:txBody>
      </p:sp>
      <p:sp>
        <p:nvSpPr>
          <p:cNvPr id="10" name="Content Placeholder 2"/>
          <p:cNvSpPr txBox="1">
            <a:spLocks/>
          </p:cNvSpPr>
          <p:nvPr/>
        </p:nvSpPr>
        <p:spPr>
          <a:xfrm>
            <a:off x="614901" y="4623664"/>
            <a:ext cx="4889948" cy="135379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i="1" dirty="0">
                <a:solidFill>
                  <a:schemeClr val="bg1"/>
                </a:solidFill>
              </a:rPr>
              <a:t>1 Core w/ 1.75 GB RAM </a:t>
            </a:r>
            <a:br>
              <a:rPr lang="en-US" sz="2400" i="1" dirty="0">
                <a:solidFill>
                  <a:schemeClr val="bg1"/>
                </a:solidFill>
              </a:rPr>
            </a:br>
            <a:r>
              <a:rPr lang="en-US" sz="2400" i="1" dirty="0">
                <a:solidFill>
                  <a:schemeClr val="bg1"/>
                </a:solidFill>
              </a:rPr>
              <a:t> 2 Cores w/ 3.5 GB RAM</a:t>
            </a:r>
            <a:br>
              <a:rPr lang="en-US" sz="2400" i="1" dirty="0">
                <a:solidFill>
                  <a:schemeClr val="bg1"/>
                </a:solidFill>
              </a:rPr>
            </a:br>
            <a:r>
              <a:rPr lang="en-US" sz="2400" i="1" dirty="0">
                <a:solidFill>
                  <a:schemeClr val="bg1"/>
                </a:solidFill>
              </a:rPr>
              <a:t> 4 Cores w/ 7 GB RAM</a:t>
            </a:r>
            <a:endParaRPr lang="en-US" sz="1600" i="1" dirty="0">
              <a:solidFill>
                <a:schemeClr val="bg1"/>
              </a:solidFill>
            </a:endParaRPr>
          </a:p>
        </p:txBody>
      </p:sp>
      <p:sp>
        <p:nvSpPr>
          <p:cNvPr id="11" name="Rectangle 10"/>
          <p:cNvSpPr/>
          <p:nvPr/>
        </p:nvSpPr>
        <p:spPr>
          <a:xfrm>
            <a:off x="6719625" y="1772029"/>
            <a:ext cx="4889948" cy="4310743"/>
          </a:xfrm>
          <a:prstGeom prst="rect">
            <a:avLst/>
          </a:prstGeom>
          <a:solidFill>
            <a:srgbClr val="5095D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t"/>
          <a:lstStyle/>
          <a:p>
            <a:pPr algn="ctr"/>
            <a:endParaRPr lang="en-US" sz="1200" dirty="0"/>
          </a:p>
          <a:p>
            <a:pPr algn="ctr"/>
            <a:r>
              <a:rPr lang="en-US" sz="4000" dirty="0"/>
              <a:t>Scale Out</a:t>
            </a:r>
          </a:p>
        </p:txBody>
      </p:sp>
      <p:sp>
        <p:nvSpPr>
          <p:cNvPr id="12" name="Rectangle 11"/>
          <p:cNvSpPr/>
          <p:nvPr/>
        </p:nvSpPr>
        <p:spPr>
          <a:xfrm>
            <a:off x="6719625" y="4048104"/>
            <a:ext cx="4889948" cy="584775"/>
          </a:xfrm>
          <a:prstGeom prst="rect">
            <a:avLst/>
          </a:prstGeom>
        </p:spPr>
        <p:txBody>
          <a:bodyPr wrap="square">
            <a:spAutoFit/>
          </a:bodyPr>
          <a:lstStyle/>
          <a:p>
            <a:pPr algn="ctr"/>
            <a:r>
              <a:rPr lang="en-US" sz="2800" u="sng" dirty="0">
                <a:solidFill>
                  <a:schemeClr val="bg1"/>
                </a:solidFill>
              </a:rPr>
              <a:t>Vary the </a:t>
            </a:r>
            <a:r>
              <a:rPr lang="en-US" sz="3200" u="sng" dirty="0">
                <a:solidFill>
                  <a:schemeClr val="bg1"/>
                </a:solidFill>
              </a:rPr>
              <a:t>VM count</a:t>
            </a:r>
          </a:p>
        </p:txBody>
      </p:sp>
      <p:sp>
        <p:nvSpPr>
          <p:cNvPr id="13" name="Content Placeholder 2"/>
          <p:cNvSpPr txBox="1">
            <a:spLocks/>
          </p:cNvSpPr>
          <p:nvPr/>
        </p:nvSpPr>
        <p:spPr>
          <a:xfrm>
            <a:off x="6719625" y="4623664"/>
            <a:ext cx="4889948" cy="13198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i="1" dirty="0">
                <a:solidFill>
                  <a:schemeClr val="bg1"/>
                </a:solidFill>
              </a:rPr>
              <a:t>Max 3* instances</a:t>
            </a:r>
            <a:br>
              <a:rPr lang="en-US" sz="2400" i="1" dirty="0">
                <a:solidFill>
                  <a:schemeClr val="bg1"/>
                </a:solidFill>
              </a:rPr>
            </a:br>
            <a:r>
              <a:rPr lang="en-US" sz="2400" i="1" dirty="0">
                <a:solidFill>
                  <a:schemeClr val="bg1"/>
                </a:solidFill>
              </a:rPr>
              <a:t>Max 10 instances</a:t>
            </a:r>
            <a:br>
              <a:rPr lang="en-US" sz="2400" i="1" dirty="0">
                <a:solidFill>
                  <a:schemeClr val="bg1"/>
                </a:solidFill>
              </a:rPr>
            </a:br>
            <a:r>
              <a:rPr lang="en-US" sz="2400" i="1" dirty="0">
                <a:solidFill>
                  <a:schemeClr val="bg1"/>
                </a:solidFill>
              </a:rPr>
              <a:t> Max 20/50** instances </a:t>
            </a:r>
            <a:endParaRPr lang="en-US" sz="1800" i="1" dirty="0">
              <a:solidFill>
                <a:schemeClr val="bg1"/>
              </a:solidFill>
            </a:endParaRPr>
          </a:p>
        </p:txBody>
      </p:sp>
      <p:pic>
        <p:nvPicPr>
          <p:cNvPr id="23" name="Picture 22"/>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7804700" y="2844395"/>
            <a:ext cx="457200" cy="457200"/>
          </a:xfrm>
          <a:prstGeom prst="rect">
            <a:avLst/>
          </a:prstGeom>
        </p:spPr>
      </p:pic>
      <p:pic>
        <p:nvPicPr>
          <p:cNvPr id="24" name="Picture 23"/>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426731" y="2844395"/>
            <a:ext cx="457200" cy="457200"/>
          </a:xfrm>
          <a:prstGeom prst="rect">
            <a:avLst/>
          </a:prstGeom>
        </p:spPr>
      </p:pic>
      <p:pic>
        <p:nvPicPr>
          <p:cNvPr id="25" name="Picture 24"/>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048762" y="2844395"/>
            <a:ext cx="457200" cy="457200"/>
          </a:xfrm>
          <a:prstGeom prst="rect">
            <a:avLst/>
          </a:prstGeom>
        </p:spPr>
      </p:pic>
      <p:pic>
        <p:nvPicPr>
          <p:cNvPr id="26" name="Picture 25"/>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670793" y="2844395"/>
            <a:ext cx="457200" cy="457200"/>
          </a:xfrm>
          <a:prstGeom prst="rect">
            <a:avLst/>
          </a:prstGeom>
        </p:spPr>
      </p:pic>
      <p:pic>
        <p:nvPicPr>
          <p:cNvPr id="27" name="Picture 26"/>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287856" y="2844395"/>
            <a:ext cx="457200" cy="457200"/>
          </a:xfrm>
          <a:prstGeom prst="rect">
            <a:avLst/>
          </a:prstGeom>
        </p:spPr>
      </p:pic>
      <p:pic>
        <p:nvPicPr>
          <p:cNvPr id="28" name="Picture 27"/>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7804700" y="3433548"/>
            <a:ext cx="457200" cy="457200"/>
          </a:xfrm>
          <a:prstGeom prst="rect">
            <a:avLst/>
          </a:prstGeom>
        </p:spPr>
      </p:pic>
      <p:pic>
        <p:nvPicPr>
          <p:cNvPr id="29" name="Picture 28"/>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426731" y="3433548"/>
            <a:ext cx="457200" cy="457200"/>
          </a:xfrm>
          <a:prstGeom prst="rect">
            <a:avLst/>
          </a:prstGeom>
        </p:spPr>
      </p:pic>
      <p:pic>
        <p:nvPicPr>
          <p:cNvPr id="30" name="Picture 29"/>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048762" y="3433548"/>
            <a:ext cx="457200" cy="457200"/>
          </a:xfrm>
          <a:prstGeom prst="rect">
            <a:avLst/>
          </a:prstGeom>
        </p:spPr>
      </p:pic>
      <p:pic>
        <p:nvPicPr>
          <p:cNvPr id="31" name="Picture 30"/>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670793" y="3433548"/>
            <a:ext cx="457200" cy="457200"/>
          </a:xfrm>
          <a:prstGeom prst="rect">
            <a:avLst/>
          </a:prstGeom>
        </p:spPr>
      </p:pic>
      <p:pic>
        <p:nvPicPr>
          <p:cNvPr id="32" name="Picture 31"/>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287856" y="3433548"/>
            <a:ext cx="457200" cy="457200"/>
          </a:xfrm>
          <a:prstGeom prst="rect">
            <a:avLst/>
          </a:prstGeom>
        </p:spPr>
      </p:pic>
    </p:spTree>
    <p:extLst>
      <p:ext uri="{BB962C8B-B14F-4D97-AF65-F5344CB8AC3E}">
        <p14:creationId xmlns:p14="http://schemas.microsoft.com/office/powerpoint/2010/main" val="2521880068"/>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Manual Scaling vs. Auto-Scaling</a:t>
            </a:r>
          </a:p>
        </p:txBody>
      </p:sp>
      <p:pic>
        <p:nvPicPr>
          <p:cNvPr id="4" name="Picture 3"/>
          <p:cNvPicPr>
            <a:picLocks noChangeAspect="1"/>
          </p:cNvPicPr>
          <p:nvPr/>
        </p:nvPicPr>
        <p:blipFill rotWithShape="1">
          <a:blip r:embed="rId3"/>
          <a:srcRect b="10379"/>
          <a:stretch/>
        </p:blipFill>
        <p:spPr>
          <a:xfrm>
            <a:off x="5400404" y="1597238"/>
            <a:ext cx="5159037" cy="1153894"/>
          </a:xfrm>
          <a:prstGeom prst="rect">
            <a:avLst/>
          </a:prstGeom>
          <a:ln>
            <a:solidFill>
              <a:schemeClr val="tx1"/>
            </a:solidFill>
          </a:ln>
        </p:spPr>
      </p:pic>
      <p:sp>
        <p:nvSpPr>
          <p:cNvPr id="5" name="Content Placeholder 2"/>
          <p:cNvSpPr txBox="1">
            <a:spLocks/>
          </p:cNvSpPr>
          <p:nvPr/>
        </p:nvSpPr>
        <p:spPr>
          <a:xfrm>
            <a:off x="1131849" y="5308240"/>
            <a:ext cx="3958352" cy="4445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Auto – Schedule &amp; Performance Rules</a:t>
            </a:r>
          </a:p>
        </p:txBody>
      </p:sp>
      <p:sp>
        <p:nvSpPr>
          <p:cNvPr id="6" name="Content Placeholder 2"/>
          <p:cNvSpPr txBox="1">
            <a:spLocks/>
          </p:cNvSpPr>
          <p:nvPr/>
        </p:nvSpPr>
        <p:spPr>
          <a:xfrm>
            <a:off x="1131849" y="1734699"/>
            <a:ext cx="4046034" cy="50501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Manual – Scale via portal or scripts</a:t>
            </a:r>
          </a:p>
        </p:txBody>
      </p:sp>
      <p:sp>
        <p:nvSpPr>
          <p:cNvPr id="7" name="Content Placeholder 2"/>
          <p:cNvSpPr txBox="1">
            <a:spLocks/>
          </p:cNvSpPr>
          <p:nvPr/>
        </p:nvSpPr>
        <p:spPr>
          <a:xfrm>
            <a:off x="1131849" y="3771582"/>
            <a:ext cx="4266575" cy="44713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Auto – CPU Percentage</a:t>
            </a:r>
          </a:p>
        </p:txBody>
      </p:sp>
      <p:pic>
        <p:nvPicPr>
          <p:cNvPr id="8" name="Picture 7"/>
          <p:cNvPicPr>
            <a:picLocks noChangeAspect="1"/>
          </p:cNvPicPr>
          <p:nvPr/>
        </p:nvPicPr>
        <p:blipFill rotWithShape="1">
          <a:blip r:embed="rId4"/>
          <a:srcRect b="6657"/>
          <a:stretch/>
        </p:blipFill>
        <p:spPr>
          <a:xfrm>
            <a:off x="5400403" y="2934704"/>
            <a:ext cx="5159038" cy="2128217"/>
          </a:xfrm>
          <a:prstGeom prst="rect">
            <a:avLst/>
          </a:prstGeom>
          <a:ln>
            <a:solidFill>
              <a:schemeClr val="tx1"/>
            </a:solidFill>
          </a:ln>
        </p:spPr>
      </p:pic>
      <p:pic>
        <p:nvPicPr>
          <p:cNvPr id="9" name="Picture 8"/>
          <p:cNvPicPr>
            <a:picLocks noChangeAspect="1"/>
          </p:cNvPicPr>
          <p:nvPr/>
        </p:nvPicPr>
        <p:blipFill>
          <a:blip r:embed="rId5"/>
          <a:stretch>
            <a:fillRect/>
          </a:stretch>
        </p:blipFill>
        <p:spPr>
          <a:xfrm>
            <a:off x="5398424" y="5196903"/>
            <a:ext cx="5161017" cy="1179834"/>
          </a:xfrm>
          <a:prstGeom prst="rect">
            <a:avLst/>
          </a:prstGeom>
          <a:ln>
            <a:solidFill>
              <a:schemeClr val="tx1"/>
            </a:solidFill>
          </a:ln>
        </p:spPr>
      </p:pic>
    </p:spTree>
    <p:extLst>
      <p:ext uri="{BB962C8B-B14F-4D97-AF65-F5344CB8AC3E}">
        <p14:creationId xmlns:p14="http://schemas.microsoft.com/office/powerpoint/2010/main" val="3324523628"/>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3"/>
          <a:stretch>
            <a:fillRect/>
          </a:stretch>
        </p:blipFill>
        <p:spPr>
          <a:xfrm>
            <a:off x="2845363" y="4756882"/>
            <a:ext cx="2172796" cy="1400076"/>
          </a:xfrm>
          <a:prstGeom prst="rect">
            <a:avLst/>
          </a:prstGeom>
        </p:spPr>
      </p:pic>
      <p:pic>
        <p:nvPicPr>
          <p:cNvPr id="30" name="Picture 29"/>
          <p:cNvPicPr>
            <a:picLocks noChangeAspect="1"/>
          </p:cNvPicPr>
          <p:nvPr/>
        </p:nvPicPr>
        <p:blipFill>
          <a:blip r:embed="rId4"/>
          <a:stretch>
            <a:fillRect/>
          </a:stretch>
        </p:blipFill>
        <p:spPr>
          <a:xfrm>
            <a:off x="6609503" y="0"/>
            <a:ext cx="5582498" cy="3614057"/>
          </a:xfrm>
          <a:prstGeom prst="rect">
            <a:avLst/>
          </a:prstGeom>
        </p:spPr>
      </p:pic>
      <p:pic>
        <p:nvPicPr>
          <p:cNvPr id="38" name="Picture 37"/>
          <p:cNvPicPr>
            <a:picLocks noChangeAspect="1"/>
          </p:cNvPicPr>
          <p:nvPr/>
        </p:nvPicPr>
        <p:blipFill>
          <a:blip r:embed="rId5"/>
          <a:stretch>
            <a:fillRect/>
          </a:stretch>
        </p:blipFill>
        <p:spPr>
          <a:xfrm>
            <a:off x="8314314" y="267557"/>
            <a:ext cx="3327550" cy="2147980"/>
          </a:xfrm>
          <a:prstGeom prst="rect">
            <a:avLst/>
          </a:prstGeom>
        </p:spPr>
      </p:pic>
      <p:pic>
        <p:nvPicPr>
          <p:cNvPr id="18" name="Picture 17"/>
          <p:cNvPicPr>
            <a:picLocks noChangeAspect="1"/>
          </p:cNvPicPr>
          <p:nvPr/>
        </p:nvPicPr>
        <p:blipFill>
          <a:blip r:embed="rId6"/>
          <a:stretch>
            <a:fillRect/>
          </a:stretch>
        </p:blipFill>
        <p:spPr>
          <a:xfrm>
            <a:off x="3412002" y="1562735"/>
            <a:ext cx="6671087" cy="4310549"/>
          </a:xfrm>
          <a:prstGeom prst="rect">
            <a:avLst/>
          </a:prstGeom>
        </p:spPr>
      </p:pic>
      <p:pic>
        <p:nvPicPr>
          <p:cNvPr id="37" name="Picture 36"/>
          <p:cNvPicPr>
            <a:picLocks noChangeAspect="1"/>
          </p:cNvPicPr>
          <p:nvPr/>
        </p:nvPicPr>
        <p:blipFill>
          <a:blip r:embed="rId7"/>
          <a:stretch>
            <a:fillRect/>
          </a:stretch>
        </p:blipFill>
        <p:spPr>
          <a:xfrm>
            <a:off x="5276712" y="-373535"/>
            <a:ext cx="7264070" cy="4706299"/>
          </a:xfrm>
          <a:prstGeom prst="rect">
            <a:avLst/>
          </a:prstGeom>
        </p:spPr>
      </p:pic>
      <p:grpSp>
        <p:nvGrpSpPr>
          <p:cNvPr id="39" name="Group 38"/>
          <p:cNvGrpSpPr/>
          <p:nvPr/>
        </p:nvGrpSpPr>
        <p:grpSpPr>
          <a:xfrm>
            <a:off x="5208428" y="713362"/>
            <a:ext cx="2712308" cy="4040125"/>
            <a:chOff x="768089" y="-1605208"/>
            <a:chExt cx="3768750" cy="5613751"/>
          </a:xfrm>
        </p:grpSpPr>
        <p:pic>
          <p:nvPicPr>
            <p:cNvPr id="8" name="Picture 7"/>
            <p:cNvPicPr>
              <a:picLocks noChangeAspect="1"/>
            </p:cNvPicPr>
            <p:nvPr/>
          </p:nvPicPr>
          <p:blipFill>
            <a:blip r:embed="rId8"/>
            <a:stretch>
              <a:fillRect/>
            </a:stretch>
          </p:blipFill>
          <p:spPr>
            <a:xfrm>
              <a:off x="768089" y="-1605208"/>
              <a:ext cx="3768750" cy="5613751"/>
            </a:xfrm>
            <a:prstGeom prst="rect">
              <a:avLst/>
            </a:prstGeom>
          </p:spPr>
        </p:pic>
        <p:pic>
          <p:nvPicPr>
            <p:cNvPr id="14" name="Picture 13"/>
            <p:cNvPicPr>
              <a:picLocks noChangeAspect="1"/>
            </p:cNvPicPr>
            <p:nvPr/>
          </p:nvPicPr>
          <p:blipFill>
            <a:blip r:embed="rId9"/>
            <a:stretch>
              <a:fillRect/>
            </a:stretch>
          </p:blipFill>
          <p:spPr>
            <a:xfrm>
              <a:off x="1755198" y="534480"/>
              <a:ext cx="1361250" cy="1800000"/>
            </a:xfrm>
            <a:prstGeom prst="rect">
              <a:avLst/>
            </a:prstGeom>
          </p:spPr>
        </p:pic>
      </p:grpSp>
      <p:pic>
        <p:nvPicPr>
          <p:cNvPr id="16" name="Picture 15"/>
          <p:cNvPicPr>
            <a:picLocks noChangeAspect="1"/>
          </p:cNvPicPr>
          <p:nvPr/>
        </p:nvPicPr>
        <p:blipFill>
          <a:blip r:embed="rId10"/>
          <a:stretch>
            <a:fillRect/>
          </a:stretch>
        </p:blipFill>
        <p:spPr>
          <a:xfrm>
            <a:off x="10156137" y="2523955"/>
            <a:ext cx="1468487" cy="948588"/>
          </a:xfrm>
          <a:prstGeom prst="rect">
            <a:avLst/>
          </a:prstGeom>
        </p:spPr>
      </p:pic>
      <p:pic>
        <p:nvPicPr>
          <p:cNvPr id="21" name="Picture 20"/>
          <p:cNvPicPr>
            <a:picLocks noChangeAspect="1"/>
          </p:cNvPicPr>
          <p:nvPr/>
        </p:nvPicPr>
        <p:blipFill>
          <a:blip r:embed="rId11"/>
          <a:stretch>
            <a:fillRect/>
          </a:stretch>
        </p:blipFill>
        <p:spPr>
          <a:xfrm>
            <a:off x="1" y="3743009"/>
            <a:ext cx="4822369" cy="3124661"/>
          </a:xfrm>
          <a:prstGeom prst="rect">
            <a:avLst/>
          </a:prstGeom>
        </p:spPr>
      </p:pic>
      <p:pic>
        <p:nvPicPr>
          <p:cNvPr id="22" name="Picture 21"/>
          <p:cNvPicPr>
            <a:picLocks noChangeAspect="1"/>
          </p:cNvPicPr>
          <p:nvPr/>
        </p:nvPicPr>
        <p:blipFill>
          <a:blip r:embed="rId12"/>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pic>
        <p:nvPicPr>
          <p:cNvPr id="27" name="Picture 26"/>
          <p:cNvPicPr>
            <a:picLocks noChangeAspect="1"/>
          </p:cNvPicPr>
          <p:nvPr/>
        </p:nvPicPr>
        <p:blipFill>
          <a:blip r:embed="rId15"/>
          <a:stretch>
            <a:fillRect/>
          </a:stretch>
        </p:blipFill>
        <p:spPr>
          <a:xfrm>
            <a:off x="215340" y="3302216"/>
            <a:ext cx="2092500" cy="2340000"/>
          </a:xfrm>
          <a:prstGeom prst="rect">
            <a:avLst/>
          </a:prstGeom>
        </p:spPr>
      </p:pic>
      <p:pic>
        <p:nvPicPr>
          <p:cNvPr id="28" name="Picture 27"/>
          <p:cNvPicPr>
            <a:picLocks noChangeAspect="1"/>
          </p:cNvPicPr>
          <p:nvPr/>
        </p:nvPicPr>
        <p:blipFill>
          <a:blip r:embed="rId13"/>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6"/>
          <a:stretch>
            <a:fillRect/>
          </a:stretch>
        </p:blipFill>
        <p:spPr>
          <a:xfrm>
            <a:off x="2788810" y="4960912"/>
            <a:ext cx="447874" cy="1224190"/>
          </a:xfrm>
          <a:prstGeom prst="rect">
            <a:avLst/>
          </a:prstGeom>
        </p:spPr>
      </p:pic>
      <p:grpSp>
        <p:nvGrpSpPr>
          <p:cNvPr id="24" name="Group 23"/>
          <p:cNvGrpSpPr/>
          <p:nvPr/>
        </p:nvGrpSpPr>
        <p:grpSpPr>
          <a:xfrm>
            <a:off x="9787568" y="-79793"/>
            <a:ext cx="934789" cy="1104751"/>
            <a:chOff x="9827324" y="-40038"/>
            <a:chExt cx="934789" cy="1104751"/>
          </a:xfrm>
        </p:grpSpPr>
        <p:pic>
          <p:nvPicPr>
            <p:cNvPr id="25" name="Picture 24"/>
            <p:cNvPicPr>
              <a:picLocks noChangeAspect="1"/>
            </p:cNvPicPr>
            <p:nvPr/>
          </p:nvPicPr>
          <p:blipFill>
            <a:blip r:embed="rId13"/>
            <a:stretch>
              <a:fillRect/>
            </a:stretch>
          </p:blipFill>
          <p:spPr>
            <a:xfrm>
              <a:off x="9827324" y="-40038"/>
              <a:ext cx="934789" cy="1104751"/>
            </a:xfrm>
            <a:prstGeom prst="rect">
              <a:avLst/>
            </a:prstGeom>
          </p:spPr>
        </p:pic>
        <p:pic>
          <p:nvPicPr>
            <p:cNvPr id="40" name="Picture 39"/>
            <p:cNvPicPr>
              <a:picLocks noChangeAspect="1"/>
            </p:cNvPicPr>
            <p:nvPr/>
          </p:nvPicPr>
          <p:blipFill>
            <a:blip r:embed="rId17"/>
            <a:stretch>
              <a:fillRect/>
            </a:stretch>
          </p:blipFill>
          <p:spPr>
            <a:xfrm>
              <a:off x="10368710" y="254515"/>
              <a:ext cx="147937" cy="295874"/>
            </a:xfrm>
            <a:prstGeom prst="rect">
              <a:avLst/>
            </a:prstGeom>
          </p:spPr>
        </p:pic>
      </p:grpSp>
      <p:sp>
        <p:nvSpPr>
          <p:cNvPr id="52" name="TextBox 51"/>
          <p:cNvSpPr txBox="1"/>
          <p:nvPr/>
        </p:nvSpPr>
        <p:spPr>
          <a:xfrm rot="2035382">
            <a:off x="4953778" y="4105871"/>
            <a:ext cx="2386532" cy="954107"/>
          </a:xfrm>
          <a:prstGeom prst="rect">
            <a:avLst/>
          </a:prstGeom>
          <a:noFill/>
        </p:spPr>
        <p:txBody>
          <a:bodyPr wrap="square" rtlCol="0">
            <a:spAutoFit/>
          </a:bodyPr>
          <a:lstStyle/>
          <a:p>
            <a:pPr>
              <a:defRPr/>
            </a:pPr>
            <a:r>
              <a:rPr lang="en-US" sz="2800" dirty="0">
                <a:solidFill>
                  <a:srgbClr val="FFFFFF"/>
                </a:solidFill>
                <a:cs typeface="Segoe UI" panose="020B0502040204020203" pitchFamily="34" charset="0"/>
              </a:rPr>
              <a:t>Web App</a:t>
            </a:r>
          </a:p>
          <a:p>
            <a:pPr>
              <a:defRPr/>
            </a:pPr>
            <a:endParaRPr lang="en-US" sz="2800" dirty="0">
              <a:solidFill>
                <a:srgbClr val="FFFFFF"/>
              </a:solidFill>
              <a:cs typeface="Segoe UI" panose="020B0502040204020203" pitchFamily="34" charset="0"/>
            </a:endParaRPr>
          </a:p>
        </p:txBody>
      </p:sp>
    </p:spTree>
    <p:extLst>
      <p:ext uri="{BB962C8B-B14F-4D97-AF65-F5344CB8AC3E}">
        <p14:creationId xmlns:p14="http://schemas.microsoft.com/office/powerpoint/2010/main" val="740523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7154887" y="393524"/>
            <a:ext cx="4597514" cy="5647398"/>
          </a:xfrm>
          <a:prstGeom prst="rect">
            <a:avLst/>
          </a:prstGeom>
        </p:spPr>
      </p:pic>
      <p:sp>
        <p:nvSpPr>
          <p:cNvPr id="4" name="Rectangle 3"/>
          <p:cNvSpPr/>
          <p:nvPr/>
        </p:nvSpPr>
        <p:spPr>
          <a:xfrm>
            <a:off x="2453" y="5807202"/>
            <a:ext cx="12187096" cy="8637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88"/>
            <a:endParaRPr lang="en-AU" sz="2399">
              <a:solidFill>
                <a:prstClr val="white"/>
              </a:solidFill>
              <a:latin typeface="Segoe UI"/>
            </a:endParaRPr>
          </a:p>
        </p:txBody>
      </p:sp>
      <p:sp>
        <p:nvSpPr>
          <p:cNvPr id="12" name="Title 1"/>
          <p:cNvSpPr txBox="1">
            <a:spLocks/>
          </p:cNvSpPr>
          <p:nvPr/>
        </p:nvSpPr>
        <p:spPr>
          <a:xfrm>
            <a:off x="1393369" y="5636359"/>
            <a:ext cx="10359032" cy="1214409"/>
          </a:xfrm>
          <a:prstGeom prst="rect">
            <a:avLst/>
          </a:prstGeom>
        </p:spPr>
        <p:txBody>
          <a:bodyPr vert="horz" lIns="121870" tIns="60935" rIns="121870" bIns="60935"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defTabSz="914225"/>
            <a:r>
              <a:rPr lang="en-AU" sz="2131" spc="-40" dirty="0">
                <a:solidFill>
                  <a:srgbClr val="01A1DD"/>
                </a:solidFill>
                <a:latin typeface="Questrial" panose="02000000000000000000" pitchFamily="2" charset="0"/>
                <a:ea typeface="Open Sans Light" panose="020B0306030504020204" pitchFamily="34" charset="0"/>
                <a:cs typeface="Open Sans Light" panose="020B0306030504020204" pitchFamily="34" charset="0"/>
              </a:rPr>
              <a:t>Pedro Sousa</a:t>
            </a:r>
            <a:endParaRPr lang="en-AU" sz="2131" spc="-40" dirty="0">
              <a:solidFill>
                <a:srgbClr val="01A1DD"/>
              </a:solidFill>
              <a:latin typeface="Questrial" panose="02000000000000000000" pitchFamily="2" charset="0"/>
            </a:endParaRPr>
          </a:p>
        </p:txBody>
      </p:sp>
      <p:sp>
        <p:nvSpPr>
          <p:cNvPr id="14" name="Subtitle 2"/>
          <p:cNvSpPr txBox="1">
            <a:spLocks/>
          </p:cNvSpPr>
          <p:nvPr/>
        </p:nvSpPr>
        <p:spPr>
          <a:xfrm>
            <a:off x="595740" y="1319271"/>
            <a:ext cx="6354170" cy="1973453"/>
          </a:xfrm>
          <a:prstGeom prst="rect">
            <a:avLst/>
          </a:prstGeom>
        </p:spPr>
        <p:txBody>
          <a:bodyPr vert="horz" lIns="121870" tIns="60935" rIns="121870" bIns="60935"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342834" indent="-342834" defTabSz="914225"/>
            <a:r>
              <a:rPr lang="en-AU" sz="2399" b="1" dirty="0">
                <a:solidFill>
                  <a:prstClr val="black"/>
                </a:solidFill>
                <a:latin typeface="Segoe UI"/>
              </a:rPr>
              <a:t>Systems </a:t>
            </a:r>
            <a:r>
              <a:rPr lang="en-AU" sz="2399" b="1" dirty="0" err="1">
                <a:solidFill>
                  <a:prstClr val="black"/>
                </a:solidFill>
                <a:latin typeface="Segoe UI"/>
              </a:rPr>
              <a:t>Engineer@Devscope</a:t>
            </a:r>
            <a:endParaRPr lang="en-AU" sz="2399" b="1" dirty="0">
              <a:solidFill>
                <a:prstClr val="black"/>
              </a:solidFill>
              <a:latin typeface="Segoe UI"/>
            </a:endParaRPr>
          </a:p>
          <a:p>
            <a:pPr marL="342834" indent="-342834" defTabSz="914225"/>
            <a:r>
              <a:rPr lang="en-AU" sz="2399" dirty="0">
                <a:solidFill>
                  <a:prstClr val="black"/>
                </a:solidFill>
                <a:latin typeface="Segoe UI"/>
              </a:rPr>
              <a:t>Microsoft Azure MVP since 2018</a:t>
            </a:r>
          </a:p>
          <a:p>
            <a:pPr marL="342834" indent="-342834" defTabSz="914225"/>
            <a:r>
              <a:rPr lang="en-US" sz="2399" dirty="0">
                <a:solidFill>
                  <a:prstClr val="black"/>
                </a:solidFill>
                <a:latin typeface="Segoe UI"/>
                <a:hlinkClick r:id="rId5"/>
              </a:rPr>
              <a:t>pedro.sousa@devscope.net</a:t>
            </a:r>
            <a:r>
              <a:rPr lang="en-US" sz="2399" dirty="0">
                <a:solidFill>
                  <a:prstClr val="black"/>
                </a:solidFill>
                <a:latin typeface="Segoe UI"/>
              </a:rPr>
              <a:t> </a:t>
            </a:r>
          </a:p>
          <a:p>
            <a:pPr marL="342834" indent="-342834" defTabSz="914225"/>
            <a:r>
              <a:rPr lang="en-US" sz="2399" dirty="0">
                <a:solidFill>
                  <a:prstClr val="black"/>
                </a:solidFill>
                <a:latin typeface="Segoe UI"/>
              </a:rPr>
              <a:t>linkedin.com/in/</a:t>
            </a:r>
            <a:r>
              <a:rPr lang="en-US" sz="2399" dirty="0" err="1">
                <a:solidFill>
                  <a:prstClr val="black"/>
                </a:solidFill>
                <a:latin typeface="Segoe UI"/>
              </a:rPr>
              <a:t>joaoedsousa</a:t>
            </a:r>
            <a:endParaRPr lang="en-US" sz="2399" dirty="0">
              <a:solidFill>
                <a:prstClr val="black"/>
              </a:solidFill>
              <a:latin typeface="Segoe UI"/>
            </a:endParaRPr>
          </a:p>
          <a:p>
            <a:pPr marL="342834" indent="-342834" defTabSz="914225"/>
            <a:r>
              <a:rPr lang="en-US" sz="2399" dirty="0">
                <a:solidFill>
                  <a:prstClr val="black"/>
                </a:solidFill>
                <a:latin typeface="Segoe UI"/>
              </a:rPr>
              <a:t>@</a:t>
            </a:r>
            <a:r>
              <a:rPr lang="en-US" sz="2399" dirty="0" err="1">
                <a:solidFill>
                  <a:prstClr val="black"/>
                </a:solidFill>
                <a:latin typeface="Segoe UI"/>
              </a:rPr>
              <a:t>joaoedusousa</a:t>
            </a:r>
            <a:endParaRPr lang="en-US" sz="2399" dirty="0">
              <a:solidFill>
                <a:prstClr val="black"/>
              </a:solidFill>
              <a:latin typeface="Segoe UI"/>
            </a:endParaRPr>
          </a:p>
          <a:p>
            <a:pPr marL="342834" indent="-342834" defTabSz="914225"/>
            <a:r>
              <a:rPr lang="en-US" sz="2399" dirty="0">
                <a:solidFill>
                  <a:prstClr val="black"/>
                </a:solidFill>
              </a:rPr>
              <a:t>https://joaoeduardosousa.wordpress.com</a:t>
            </a:r>
          </a:p>
          <a:p>
            <a:pPr marL="342834" indent="-342834" defTabSz="914225"/>
            <a:r>
              <a:rPr lang="en-US" sz="2399" dirty="0">
                <a:solidFill>
                  <a:prstClr val="black"/>
                </a:solidFill>
              </a:rPr>
              <a:t>Public </a:t>
            </a:r>
            <a:r>
              <a:rPr lang="en-US" sz="2399" dirty="0">
                <a:solidFill>
                  <a:prstClr val="black"/>
                </a:solidFill>
                <a:latin typeface="Segoe UI"/>
              </a:rPr>
              <a:t>speaker </a:t>
            </a:r>
          </a:p>
          <a:p>
            <a:pPr marL="342834" indent="-342834" defTabSz="914225"/>
            <a:r>
              <a:rPr lang="en-US" sz="2399" dirty="0">
                <a:solidFill>
                  <a:prstClr val="black"/>
                </a:solidFill>
                <a:latin typeface="Segoe UI"/>
              </a:rPr>
              <a:t>Blogger</a:t>
            </a:r>
          </a:p>
          <a:p>
            <a:pPr marL="342834" indent="-342834" defTabSz="914225"/>
            <a:endParaRPr lang="en-US" sz="2399" dirty="0">
              <a:solidFill>
                <a:prstClr val="black"/>
              </a:solidFill>
              <a:latin typeface="Segoe UI"/>
            </a:endParaRPr>
          </a:p>
        </p:txBody>
      </p:sp>
      <p:pic>
        <p:nvPicPr>
          <p:cNvPr id="10" name="Picture 2" descr="http://4.bp.blogspot.com/-OUfCsUCY3B4/VGgJCYMcsGI/AAAAAAAAIuQ/dyBpOE8ZilM/s230/mvp_logo.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51664" y="5319005"/>
            <a:ext cx="2189869" cy="100924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05522" y="5820700"/>
            <a:ext cx="2511330" cy="641566"/>
          </a:xfrm>
          <a:prstGeom prst="rect">
            <a:avLst/>
          </a:prstGeom>
        </p:spPr>
      </p:pic>
      <p:sp>
        <p:nvSpPr>
          <p:cNvPr id="9" name="Title 1">
            <a:extLst>
              <a:ext uri="{FF2B5EF4-FFF2-40B4-BE49-F238E27FC236}">
                <a16:creationId xmlns:a16="http://schemas.microsoft.com/office/drawing/2014/main" id="{C3EE5C2C-A5CD-4B21-807E-2E0DDFA44DDE}"/>
              </a:ext>
            </a:extLst>
          </p:cNvPr>
          <p:cNvSpPr txBox="1">
            <a:spLocks/>
          </p:cNvSpPr>
          <p:nvPr/>
        </p:nvSpPr>
        <p:spPr>
          <a:xfrm>
            <a:off x="595740" y="393524"/>
            <a:ext cx="10359032" cy="1009245"/>
          </a:xfrm>
          <a:prstGeom prst="rect">
            <a:avLst/>
          </a:prstGeom>
        </p:spPr>
        <p:txBody>
          <a:bodyPr vert="horz" lIns="121870" tIns="60935" rIns="121870" bIns="60935"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defTabSz="914225"/>
            <a:r>
              <a:rPr lang="en-AU" sz="4300" spc="-75" dirty="0">
                <a:ln w="3175">
                  <a:noFill/>
                </a:ln>
              </a:rPr>
              <a:t>Who are we?</a:t>
            </a:r>
          </a:p>
        </p:txBody>
      </p:sp>
    </p:spTree>
    <p:extLst>
      <p:ext uri="{BB962C8B-B14F-4D97-AF65-F5344CB8AC3E}">
        <p14:creationId xmlns:p14="http://schemas.microsoft.com/office/powerpoint/2010/main" val="1596520648"/>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p:cNvPicPr>
            <a:picLocks noChangeAspect="1"/>
          </p:cNvPicPr>
          <p:nvPr/>
        </p:nvPicPr>
        <p:blipFill>
          <a:blip r:embed="rId2"/>
          <a:stretch>
            <a:fillRect/>
          </a:stretch>
        </p:blipFill>
        <p:spPr>
          <a:xfrm>
            <a:off x="1908380" y="4146760"/>
            <a:ext cx="2172796" cy="1400076"/>
          </a:xfrm>
          <a:prstGeom prst="rect">
            <a:avLst/>
          </a:prstGeom>
        </p:spPr>
      </p:pic>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pic>
        <p:nvPicPr>
          <p:cNvPr id="16" name="Picture 15"/>
          <p:cNvPicPr>
            <a:picLocks noChangeAspect="1"/>
          </p:cNvPicPr>
          <p:nvPr/>
        </p:nvPicPr>
        <p:blipFill>
          <a:blip r:embed="rId7"/>
          <a:stretch>
            <a:fillRect/>
          </a:stretch>
        </p:blipFill>
        <p:spPr>
          <a:xfrm>
            <a:off x="10156137" y="2523955"/>
            <a:ext cx="1468487" cy="948588"/>
          </a:xfrm>
          <a:prstGeom prst="rect">
            <a:avLst/>
          </a:prstGeom>
        </p:spPr>
      </p:pic>
      <p:pic>
        <p:nvPicPr>
          <p:cNvPr id="21" name="Picture 20"/>
          <p:cNvPicPr>
            <a:picLocks noChangeAspect="1"/>
          </p:cNvPicPr>
          <p:nvPr/>
        </p:nvPicPr>
        <p:blipFill>
          <a:blip r:embed="rId8"/>
          <a:stretch>
            <a:fillRect/>
          </a:stretch>
        </p:blipFill>
        <p:spPr>
          <a:xfrm>
            <a:off x="1" y="3743009"/>
            <a:ext cx="4822369" cy="3124661"/>
          </a:xfrm>
          <a:prstGeom prst="rect">
            <a:avLst/>
          </a:prstGeom>
        </p:spPr>
      </p:pic>
      <p:pic>
        <p:nvPicPr>
          <p:cNvPr id="22" name="Picture 21"/>
          <p:cNvPicPr>
            <a:picLocks noChangeAspect="1"/>
          </p:cNvPicPr>
          <p:nvPr/>
        </p:nvPicPr>
        <p:blipFill>
          <a:blip r:embed="rId9"/>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pic>
        <p:nvPicPr>
          <p:cNvPr id="27" name="Picture 26"/>
          <p:cNvPicPr>
            <a:picLocks noChangeAspect="1"/>
          </p:cNvPicPr>
          <p:nvPr/>
        </p:nvPicPr>
        <p:blipFill>
          <a:blip r:embed="rId12"/>
          <a:stretch>
            <a:fillRect/>
          </a:stretch>
        </p:blipFill>
        <p:spPr>
          <a:xfrm>
            <a:off x="215340" y="3302216"/>
            <a:ext cx="2092500" cy="2340000"/>
          </a:xfrm>
          <a:prstGeom prst="rect">
            <a:avLst/>
          </a:prstGeom>
        </p:spPr>
      </p:pic>
      <p:pic>
        <p:nvPicPr>
          <p:cNvPr id="28" name="Picture 27"/>
          <p:cNvPicPr>
            <a:picLocks noChangeAspect="1"/>
          </p:cNvPicPr>
          <p:nvPr/>
        </p:nvPicPr>
        <p:blipFill>
          <a:blip r:embed="rId10"/>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3"/>
          <a:stretch>
            <a:fillRect/>
          </a:stretch>
        </p:blipFill>
        <p:spPr>
          <a:xfrm>
            <a:off x="2788810" y="4960912"/>
            <a:ext cx="447874" cy="1224190"/>
          </a:xfrm>
          <a:prstGeom prst="rect">
            <a:avLst/>
          </a:prstGeom>
        </p:spPr>
      </p:pic>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14"/>
            <a:stretch>
              <a:fillRect/>
            </a:stretch>
          </p:blipFill>
          <p:spPr>
            <a:xfrm>
              <a:off x="768089" y="-1605208"/>
              <a:ext cx="3768750" cy="5613751"/>
            </a:xfrm>
            <a:prstGeom prst="rect">
              <a:avLst/>
            </a:prstGeom>
          </p:spPr>
        </p:pic>
        <p:pic>
          <p:nvPicPr>
            <p:cNvPr id="43" name="Picture 42"/>
            <p:cNvPicPr>
              <a:picLocks noChangeAspect="1"/>
            </p:cNvPicPr>
            <p:nvPr/>
          </p:nvPicPr>
          <p:blipFill>
            <a:blip r:embed="rId15"/>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14"/>
            <a:stretch>
              <a:fillRect/>
            </a:stretch>
          </p:blipFill>
          <p:spPr>
            <a:xfrm>
              <a:off x="768089" y="-1605208"/>
              <a:ext cx="3768750" cy="5613751"/>
            </a:xfrm>
            <a:prstGeom prst="rect">
              <a:avLst/>
            </a:prstGeom>
          </p:spPr>
        </p:pic>
        <p:pic>
          <p:nvPicPr>
            <p:cNvPr id="49" name="Picture 48"/>
            <p:cNvPicPr>
              <a:picLocks noChangeAspect="1"/>
            </p:cNvPicPr>
            <p:nvPr/>
          </p:nvPicPr>
          <p:blipFill>
            <a:blip r:embed="rId15"/>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14"/>
            <a:stretch>
              <a:fillRect/>
            </a:stretch>
          </p:blipFill>
          <p:spPr>
            <a:xfrm>
              <a:off x="768089" y="-1605208"/>
              <a:ext cx="3768750" cy="5613751"/>
            </a:xfrm>
            <a:prstGeom prst="rect">
              <a:avLst/>
            </a:prstGeom>
          </p:spPr>
        </p:pic>
        <p:pic>
          <p:nvPicPr>
            <p:cNvPr id="52" name="Picture 51"/>
            <p:cNvPicPr>
              <a:picLocks noChangeAspect="1"/>
            </p:cNvPicPr>
            <p:nvPr/>
          </p:nvPicPr>
          <p:blipFill>
            <a:blip r:embed="rId15"/>
            <a:stretch>
              <a:fillRect/>
            </a:stretch>
          </p:blipFill>
          <p:spPr>
            <a:xfrm>
              <a:off x="1755198" y="534480"/>
              <a:ext cx="1361250" cy="1800000"/>
            </a:xfrm>
            <a:prstGeom prst="rect">
              <a:avLst/>
            </a:prstGeom>
          </p:spPr>
        </p:pic>
      </p:grpSp>
      <p:grpSp>
        <p:nvGrpSpPr>
          <p:cNvPr id="31" name="Group 30"/>
          <p:cNvGrpSpPr/>
          <p:nvPr/>
        </p:nvGrpSpPr>
        <p:grpSpPr>
          <a:xfrm>
            <a:off x="9787568" y="-79793"/>
            <a:ext cx="934789" cy="1104751"/>
            <a:chOff x="9827324" y="-40038"/>
            <a:chExt cx="934789" cy="1104751"/>
          </a:xfrm>
        </p:grpSpPr>
        <p:pic>
          <p:nvPicPr>
            <p:cNvPr id="40" name="Picture 39"/>
            <p:cNvPicPr>
              <a:picLocks noChangeAspect="1"/>
            </p:cNvPicPr>
            <p:nvPr/>
          </p:nvPicPr>
          <p:blipFill>
            <a:blip r:embed="rId10"/>
            <a:stretch>
              <a:fillRect/>
            </a:stretch>
          </p:blipFill>
          <p:spPr>
            <a:xfrm>
              <a:off x="9827324" y="-40038"/>
              <a:ext cx="934789" cy="1104751"/>
            </a:xfrm>
            <a:prstGeom prst="rect">
              <a:avLst/>
            </a:prstGeom>
          </p:spPr>
        </p:pic>
        <p:pic>
          <p:nvPicPr>
            <p:cNvPr id="44" name="Picture 43"/>
            <p:cNvPicPr>
              <a:picLocks noChangeAspect="1"/>
            </p:cNvPicPr>
            <p:nvPr/>
          </p:nvPicPr>
          <p:blipFill>
            <a:blip r:embed="rId16"/>
            <a:stretch>
              <a:fillRect/>
            </a:stretch>
          </p:blipFill>
          <p:spPr>
            <a:xfrm>
              <a:off x="10368710" y="254515"/>
              <a:ext cx="147937" cy="295874"/>
            </a:xfrm>
            <a:prstGeom prst="rect">
              <a:avLst/>
            </a:prstGeom>
          </p:spPr>
        </p:pic>
      </p:grpSp>
      <p:sp>
        <p:nvSpPr>
          <p:cNvPr id="34" name="TextBox 33"/>
          <p:cNvSpPr txBox="1"/>
          <p:nvPr/>
        </p:nvSpPr>
        <p:spPr>
          <a:xfrm rot="2035382">
            <a:off x="4953778" y="4105871"/>
            <a:ext cx="2386532" cy="954107"/>
          </a:xfrm>
          <a:prstGeom prst="rect">
            <a:avLst/>
          </a:prstGeom>
          <a:noFill/>
        </p:spPr>
        <p:txBody>
          <a:bodyPr wrap="square" rtlCol="0">
            <a:spAutoFit/>
          </a:bodyPr>
          <a:lstStyle/>
          <a:p>
            <a:pPr>
              <a:defRPr/>
            </a:pPr>
            <a:r>
              <a:rPr lang="en-US" sz="2800" dirty="0">
                <a:solidFill>
                  <a:srgbClr val="FFFFFF"/>
                </a:solidFill>
                <a:cs typeface="Segoe UI" panose="020B0502040204020203" pitchFamily="34" charset="0"/>
              </a:rPr>
              <a:t>Web App</a:t>
            </a:r>
          </a:p>
          <a:p>
            <a:pPr>
              <a:defRPr/>
            </a:pPr>
            <a:endParaRPr lang="en-US" sz="2800" dirty="0">
              <a:solidFill>
                <a:srgbClr val="FFFFFF"/>
              </a:solidFill>
              <a:cs typeface="Segoe UI" panose="020B0502040204020203" pitchFamily="34" charset="0"/>
            </a:endParaRPr>
          </a:p>
        </p:txBody>
      </p:sp>
    </p:spTree>
    <p:extLst>
      <p:ext uri="{BB962C8B-B14F-4D97-AF65-F5344CB8AC3E}">
        <p14:creationId xmlns:p14="http://schemas.microsoft.com/office/powerpoint/2010/main" val="2710077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par>
                                <p:cTn id="12" presetID="10" presetClass="entr" presetSubtype="0" fill="hold" nodeType="withEffect">
                                  <p:stCondLst>
                                    <p:cond delay="25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712" y="-373535"/>
            <a:ext cx="7264070" cy="4706299"/>
          </a:xfrm>
          <a:prstGeom prst="rect">
            <a:avLst/>
          </a:prstGeom>
        </p:spPr>
      </p:pic>
      <p:grpSp>
        <p:nvGrpSpPr>
          <p:cNvPr id="39" name="Group 38"/>
          <p:cNvGrpSpPr/>
          <p:nvPr/>
        </p:nvGrpSpPr>
        <p:grpSpPr>
          <a:xfrm>
            <a:off x="26828" y="-2672094"/>
            <a:ext cx="2712308" cy="4040125"/>
            <a:chOff x="768089" y="-1605208"/>
            <a:chExt cx="3768750" cy="5613751"/>
          </a:xfrm>
        </p:grpSpPr>
        <p:pic>
          <p:nvPicPr>
            <p:cNvPr id="44" name="Picture 43"/>
            <p:cNvPicPr>
              <a:picLocks noChangeAspect="1"/>
            </p:cNvPicPr>
            <p:nvPr/>
          </p:nvPicPr>
          <p:blipFill>
            <a:blip r:embed="rId3"/>
            <a:stretch>
              <a:fillRect/>
            </a:stretch>
          </p:blipFill>
          <p:spPr>
            <a:xfrm>
              <a:off x="768089" y="-1605208"/>
              <a:ext cx="3768750" cy="5613751"/>
            </a:xfrm>
            <a:prstGeom prst="rect">
              <a:avLst/>
            </a:prstGeom>
          </p:spPr>
        </p:pic>
        <p:pic>
          <p:nvPicPr>
            <p:cNvPr id="45" name="Picture 44"/>
            <p:cNvPicPr>
              <a:picLocks noChangeAspect="1"/>
            </p:cNvPicPr>
            <p:nvPr/>
          </p:nvPicPr>
          <p:blipFill>
            <a:blip r:embed="rId4"/>
            <a:stretch>
              <a:fillRect/>
            </a:stretch>
          </p:blipFill>
          <p:spPr>
            <a:xfrm>
              <a:off x="1755198" y="534480"/>
              <a:ext cx="1361250" cy="1800000"/>
            </a:xfrm>
            <a:prstGeom prst="rect">
              <a:avLst/>
            </a:prstGeom>
          </p:spPr>
        </p:pic>
      </p:grpSp>
      <p:pic>
        <p:nvPicPr>
          <p:cNvPr id="26" name="Picture 25"/>
          <p:cNvPicPr>
            <a:picLocks noChangeAspect="1"/>
          </p:cNvPicPr>
          <p:nvPr/>
        </p:nvPicPr>
        <p:blipFill>
          <a:blip r:embed="rId5"/>
          <a:stretch>
            <a:fillRect/>
          </a:stretch>
        </p:blipFill>
        <p:spPr>
          <a:xfrm>
            <a:off x="2845363" y="4756882"/>
            <a:ext cx="2172796" cy="1400076"/>
          </a:xfrm>
          <a:prstGeom prst="rect">
            <a:avLst/>
          </a:prstGeom>
        </p:spPr>
      </p:pic>
      <p:pic>
        <p:nvPicPr>
          <p:cNvPr id="30" name="Picture 29"/>
          <p:cNvPicPr>
            <a:picLocks noChangeAspect="1"/>
          </p:cNvPicPr>
          <p:nvPr/>
        </p:nvPicPr>
        <p:blipFill>
          <a:blip r:embed="rId6"/>
          <a:stretch>
            <a:fillRect/>
          </a:stretch>
        </p:blipFill>
        <p:spPr>
          <a:xfrm>
            <a:off x="6609503" y="0"/>
            <a:ext cx="5582498" cy="3614057"/>
          </a:xfrm>
          <a:prstGeom prst="rect">
            <a:avLst/>
          </a:prstGeom>
        </p:spPr>
      </p:pic>
      <p:pic>
        <p:nvPicPr>
          <p:cNvPr id="38" name="Picture 37"/>
          <p:cNvPicPr>
            <a:picLocks noChangeAspect="1"/>
          </p:cNvPicPr>
          <p:nvPr/>
        </p:nvPicPr>
        <p:blipFill>
          <a:blip r:embed="rId7"/>
          <a:stretch>
            <a:fillRect/>
          </a:stretch>
        </p:blipFill>
        <p:spPr>
          <a:xfrm>
            <a:off x="8314314" y="267557"/>
            <a:ext cx="3327550" cy="2147980"/>
          </a:xfrm>
          <a:prstGeom prst="rect">
            <a:avLst/>
          </a:prstGeom>
        </p:spPr>
      </p:pic>
      <p:pic>
        <p:nvPicPr>
          <p:cNvPr id="18" name="Picture 17"/>
          <p:cNvPicPr>
            <a:picLocks noChangeAspect="1"/>
          </p:cNvPicPr>
          <p:nvPr/>
        </p:nvPicPr>
        <p:blipFill>
          <a:blip r:embed="rId8"/>
          <a:stretch>
            <a:fillRect/>
          </a:stretch>
        </p:blipFill>
        <p:spPr>
          <a:xfrm>
            <a:off x="3412002" y="1562735"/>
            <a:ext cx="6671087" cy="4310549"/>
          </a:xfrm>
          <a:prstGeom prst="rect">
            <a:avLst/>
          </a:prstGeom>
        </p:spPr>
      </p:pic>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3"/>
            <a:stretch>
              <a:fillRect/>
            </a:stretch>
          </p:blipFill>
          <p:spPr>
            <a:xfrm>
              <a:off x="768089" y="-1605208"/>
              <a:ext cx="3768750" cy="5613751"/>
            </a:xfrm>
            <a:prstGeom prst="rect">
              <a:avLst/>
            </a:prstGeom>
          </p:spPr>
        </p:pic>
        <p:pic>
          <p:nvPicPr>
            <p:cNvPr id="43" name="Picture 42"/>
            <p:cNvPicPr>
              <a:picLocks noChangeAspect="1"/>
            </p:cNvPicPr>
            <p:nvPr/>
          </p:nvPicPr>
          <p:blipFill>
            <a:blip r:embed="rId4"/>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3"/>
            <a:stretch>
              <a:fillRect/>
            </a:stretch>
          </p:blipFill>
          <p:spPr>
            <a:xfrm>
              <a:off x="768089" y="-1605208"/>
              <a:ext cx="3768750" cy="5613751"/>
            </a:xfrm>
            <a:prstGeom prst="rect">
              <a:avLst/>
            </a:prstGeom>
          </p:spPr>
        </p:pic>
        <p:pic>
          <p:nvPicPr>
            <p:cNvPr id="49" name="Picture 48"/>
            <p:cNvPicPr>
              <a:picLocks noChangeAspect="1"/>
            </p:cNvPicPr>
            <p:nvPr/>
          </p:nvPicPr>
          <p:blipFill>
            <a:blip r:embed="rId4"/>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3"/>
            <a:stretch>
              <a:fillRect/>
            </a:stretch>
          </p:blipFill>
          <p:spPr>
            <a:xfrm>
              <a:off x="768089" y="-1605208"/>
              <a:ext cx="3768750" cy="5613751"/>
            </a:xfrm>
            <a:prstGeom prst="rect">
              <a:avLst/>
            </a:prstGeom>
          </p:spPr>
        </p:pic>
        <p:pic>
          <p:nvPicPr>
            <p:cNvPr id="52" name="Picture 51"/>
            <p:cNvPicPr>
              <a:picLocks noChangeAspect="1"/>
            </p:cNvPicPr>
            <p:nvPr/>
          </p:nvPicPr>
          <p:blipFill>
            <a:blip r:embed="rId4"/>
            <a:stretch>
              <a:fillRect/>
            </a:stretch>
          </p:blipFill>
          <p:spPr>
            <a:xfrm>
              <a:off x="1755198" y="534480"/>
              <a:ext cx="1361250" cy="1800000"/>
            </a:xfrm>
            <a:prstGeom prst="rect">
              <a:avLst/>
            </a:prstGeom>
          </p:spPr>
        </p:pic>
      </p:grpSp>
      <p:grpSp>
        <p:nvGrpSpPr>
          <p:cNvPr id="46" name="Group 45"/>
          <p:cNvGrpSpPr/>
          <p:nvPr/>
        </p:nvGrpSpPr>
        <p:grpSpPr>
          <a:xfrm>
            <a:off x="10357370" y="4131478"/>
            <a:ext cx="2712308" cy="4040125"/>
            <a:chOff x="768089" y="-1605208"/>
            <a:chExt cx="3768750" cy="5613751"/>
          </a:xfrm>
        </p:grpSpPr>
        <p:pic>
          <p:nvPicPr>
            <p:cNvPr id="54" name="Picture 53"/>
            <p:cNvPicPr>
              <a:picLocks noChangeAspect="1"/>
            </p:cNvPicPr>
            <p:nvPr/>
          </p:nvPicPr>
          <p:blipFill>
            <a:blip r:embed="rId3"/>
            <a:stretch>
              <a:fillRect/>
            </a:stretch>
          </p:blipFill>
          <p:spPr>
            <a:xfrm>
              <a:off x="768089" y="-1605208"/>
              <a:ext cx="3768750" cy="5613751"/>
            </a:xfrm>
            <a:prstGeom prst="rect">
              <a:avLst/>
            </a:prstGeom>
          </p:spPr>
        </p:pic>
        <p:pic>
          <p:nvPicPr>
            <p:cNvPr id="55" name="Picture 54"/>
            <p:cNvPicPr>
              <a:picLocks noChangeAspect="1"/>
            </p:cNvPicPr>
            <p:nvPr/>
          </p:nvPicPr>
          <p:blipFill>
            <a:blip r:embed="rId4"/>
            <a:stretch>
              <a:fillRect/>
            </a:stretch>
          </p:blipFill>
          <p:spPr>
            <a:xfrm>
              <a:off x="1755198" y="534480"/>
              <a:ext cx="1361250" cy="1800000"/>
            </a:xfrm>
            <a:prstGeom prst="rect">
              <a:avLst/>
            </a:prstGeom>
          </p:spPr>
        </p:pic>
      </p:grpSp>
      <p:grpSp>
        <p:nvGrpSpPr>
          <p:cNvPr id="56" name="Group 55"/>
          <p:cNvGrpSpPr/>
          <p:nvPr/>
        </p:nvGrpSpPr>
        <p:grpSpPr>
          <a:xfrm>
            <a:off x="2606742" y="-3412323"/>
            <a:ext cx="2712308" cy="4040125"/>
            <a:chOff x="768089" y="-1605208"/>
            <a:chExt cx="3768750" cy="5613751"/>
          </a:xfrm>
        </p:grpSpPr>
        <p:pic>
          <p:nvPicPr>
            <p:cNvPr id="57" name="Picture 56"/>
            <p:cNvPicPr>
              <a:picLocks noChangeAspect="1"/>
            </p:cNvPicPr>
            <p:nvPr/>
          </p:nvPicPr>
          <p:blipFill>
            <a:blip r:embed="rId3"/>
            <a:stretch>
              <a:fillRect/>
            </a:stretch>
          </p:blipFill>
          <p:spPr>
            <a:xfrm>
              <a:off x="768089" y="-1605208"/>
              <a:ext cx="3768750" cy="5613751"/>
            </a:xfrm>
            <a:prstGeom prst="rect">
              <a:avLst/>
            </a:prstGeom>
          </p:spPr>
        </p:pic>
        <p:pic>
          <p:nvPicPr>
            <p:cNvPr id="58" name="Picture 57"/>
            <p:cNvPicPr>
              <a:picLocks noChangeAspect="1"/>
            </p:cNvPicPr>
            <p:nvPr/>
          </p:nvPicPr>
          <p:blipFill>
            <a:blip r:embed="rId4"/>
            <a:stretch>
              <a:fillRect/>
            </a:stretch>
          </p:blipFill>
          <p:spPr>
            <a:xfrm>
              <a:off x="1755198" y="534480"/>
              <a:ext cx="1361250" cy="1800000"/>
            </a:xfrm>
            <a:prstGeom prst="rect">
              <a:avLst/>
            </a:prstGeom>
          </p:spPr>
        </p:pic>
      </p:grpSp>
      <p:grpSp>
        <p:nvGrpSpPr>
          <p:cNvPr id="59" name="Group 58"/>
          <p:cNvGrpSpPr/>
          <p:nvPr/>
        </p:nvGrpSpPr>
        <p:grpSpPr>
          <a:xfrm>
            <a:off x="5208428" y="-1714152"/>
            <a:ext cx="2712308" cy="4040125"/>
            <a:chOff x="768089" y="-1605208"/>
            <a:chExt cx="3768750" cy="5613751"/>
          </a:xfrm>
        </p:grpSpPr>
        <p:pic>
          <p:nvPicPr>
            <p:cNvPr id="60" name="Picture 59"/>
            <p:cNvPicPr>
              <a:picLocks noChangeAspect="1"/>
            </p:cNvPicPr>
            <p:nvPr/>
          </p:nvPicPr>
          <p:blipFill>
            <a:blip r:embed="rId3"/>
            <a:stretch>
              <a:fillRect/>
            </a:stretch>
          </p:blipFill>
          <p:spPr>
            <a:xfrm>
              <a:off x="768089" y="-1605208"/>
              <a:ext cx="3768750" cy="5613751"/>
            </a:xfrm>
            <a:prstGeom prst="rect">
              <a:avLst/>
            </a:prstGeom>
          </p:spPr>
        </p:pic>
        <p:pic>
          <p:nvPicPr>
            <p:cNvPr id="61" name="Picture 60"/>
            <p:cNvPicPr>
              <a:picLocks noChangeAspect="1"/>
            </p:cNvPicPr>
            <p:nvPr/>
          </p:nvPicPr>
          <p:blipFill>
            <a:blip r:embed="rId4"/>
            <a:stretch>
              <a:fillRect/>
            </a:stretch>
          </p:blipFill>
          <p:spPr>
            <a:xfrm>
              <a:off x="1755198" y="534480"/>
              <a:ext cx="1361250" cy="1800000"/>
            </a:xfrm>
            <a:prstGeom prst="rect">
              <a:avLst/>
            </a:prstGeom>
          </p:spPr>
        </p:pic>
      </p:grpSp>
      <p:grpSp>
        <p:nvGrpSpPr>
          <p:cNvPr id="62" name="Group 61"/>
          <p:cNvGrpSpPr/>
          <p:nvPr/>
        </p:nvGrpSpPr>
        <p:grpSpPr>
          <a:xfrm>
            <a:off x="7777456" y="-5094"/>
            <a:ext cx="2712308" cy="4040125"/>
            <a:chOff x="768089" y="-1605208"/>
            <a:chExt cx="3768750" cy="5613751"/>
          </a:xfrm>
        </p:grpSpPr>
        <p:pic>
          <p:nvPicPr>
            <p:cNvPr id="63" name="Picture 62"/>
            <p:cNvPicPr>
              <a:picLocks noChangeAspect="1"/>
            </p:cNvPicPr>
            <p:nvPr/>
          </p:nvPicPr>
          <p:blipFill>
            <a:blip r:embed="rId3"/>
            <a:stretch>
              <a:fillRect/>
            </a:stretch>
          </p:blipFill>
          <p:spPr>
            <a:xfrm>
              <a:off x="768089" y="-1605208"/>
              <a:ext cx="3768750" cy="5613751"/>
            </a:xfrm>
            <a:prstGeom prst="rect">
              <a:avLst/>
            </a:prstGeom>
          </p:spPr>
        </p:pic>
        <p:pic>
          <p:nvPicPr>
            <p:cNvPr id="64" name="Picture 63"/>
            <p:cNvPicPr>
              <a:picLocks noChangeAspect="1"/>
            </p:cNvPicPr>
            <p:nvPr/>
          </p:nvPicPr>
          <p:blipFill>
            <a:blip r:embed="rId4"/>
            <a:stretch>
              <a:fillRect/>
            </a:stretch>
          </p:blipFill>
          <p:spPr>
            <a:xfrm>
              <a:off x="1755198" y="534480"/>
              <a:ext cx="1361250" cy="1800000"/>
            </a:xfrm>
            <a:prstGeom prst="rect">
              <a:avLst/>
            </a:prstGeom>
          </p:spPr>
        </p:pic>
      </p:grpSp>
      <p:grpSp>
        <p:nvGrpSpPr>
          <p:cNvPr id="65" name="Group 64"/>
          <p:cNvGrpSpPr/>
          <p:nvPr/>
        </p:nvGrpSpPr>
        <p:grpSpPr>
          <a:xfrm>
            <a:off x="10357370" y="1703964"/>
            <a:ext cx="2712308" cy="4040125"/>
            <a:chOff x="768089" y="-1605208"/>
            <a:chExt cx="3768750" cy="5613751"/>
          </a:xfrm>
        </p:grpSpPr>
        <p:pic>
          <p:nvPicPr>
            <p:cNvPr id="66" name="Picture 65"/>
            <p:cNvPicPr>
              <a:picLocks noChangeAspect="1"/>
            </p:cNvPicPr>
            <p:nvPr/>
          </p:nvPicPr>
          <p:blipFill>
            <a:blip r:embed="rId3"/>
            <a:stretch>
              <a:fillRect/>
            </a:stretch>
          </p:blipFill>
          <p:spPr>
            <a:xfrm>
              <a:off x="768089" y="-1605208"/>
              <a:ext cx="3768750" cy="5613751"/>
            </a:xfrm>
            <a:prstGeom prst="rect">
              <a:avLst/>
            </a:prstGeom>
          </p:spPr>
        </p:pic>
        <p:pic>
          <p:nvPicPr>
            <p:cNvPr id="67" name="Picture 66"/>
            <p:cNvPicPr>
              <a:picLocks noChangeAspect="1"/>
            </p:cNvPicPr>
            <p:nvPr/>
          </p:nvPicPr>
          <p:blipFill>
            <a:blip r:embed="rId4"/>
            <a:stretch>
              <a:fillRect/>
            </a:stretch>
          </p:blipFill>
          <p:spPr>
            <a:xfrm>
              <a:off x="1755198" y="534480"/>
              <a:ext cx="1361250" cy="1800000"/>
            </a:xfrm>
            <a:prstGeom prst="rect">
              <a:avLst/>
            </a:prstGeom>
          </p:spPr>
        </p:pic>
      </p:grpSp>
      <p:pic>
        <p:nvPicPr>
          <p:cNvPr id="77" name="Picture 76"/>
          <p:cNvPicPr>
            <a:picLocks noChangeAspect="1"/>
          </p:cNvPicPr>
          <p:nvPr/>
        </p:nvPicPr>
        <p:blipFill>
          <a:blip r:embed="rId5"/>
          <a:stretch>
            <a:fillRect/>
          </a:stretch>
        </p:blipFill>
        <p:spPr>
          <a:xfrm>
            <a:off x="3759299" y="5344301"/>
            <a:ext cx="2172796" cy="1400076"/>
          </a:xfrm>
          <a:prstGeom prst="rect">
            <a:avLst/>
          </a:prstGeom>
        </p:spPr>
      </p:pic>
      <p:pic>
        <p:nvPicPr>
          <p:cNvPr id="78" name="Picture 77"/>
          <p:cNvPicPr>
            <a:picLocks noChangeAspect="1"/>
          </p:cNvPicPr>
          <p:nvPr/>
        </p:nvPicPr>
        <p:blipFill>
          <a:blip r:embed="rId5"/>
          <a:stretch>
            <a:fillRect/>
          </a:stretch>
        </p:blipFill>
        <p:spPr>
          <a:xfrm>
            <a:off x="1908380" y="4146760"/>
            <a:ext cx="2172796" cy="1400076"/>
          </a:xfrm>
          <a:prstGeom prst="rect">
            <a:avLst/>
          </a:prstGeom>
        </p:spPr>
      </p:pic>
      <p:pic>
        <p:nvPicPr>
          <p:cNvPr id="79" name="Picture 78"/>
          <p:cNvPicPr>
            <a:picLocks noChangeAspect="1"/>
          </p:cNvPicPr>
          <p:nvPr/>
        </p:nvPicPr>
        <p:blipFill>
          <a:blip r:embed="rId12"/>
          <a:stretch>
            <a:fillRect/>
          </a:stretch>
        </p:blipFill>
        <p:spPr>
          <a:xfrm>
            <a:off x="1" y="3743009"/>
            <a:ext cx="4822369" cy="3124661"/>
          </a:xfrm>
          <a:prstGeom prst="rect">
            <a:avLst/>
          </a:prstGeom>
        </p:spPr>
      </p:pic>
      <p:pic>
        <p:nvPicPr>
          <p:cNvPr id="80" name="Picture 79"/>
          <p:cNvPicPr>
            <a:picLocks noChangeAspect="1"/>
          </p:cNvPicPr>
          <p:nvPr/>
        </p:nvPicPr>
        <p:blipFill>
          <a:blip r:embed="rId13"/>
          <a:stretch>
            <a:fillRect/>
          </a:stretch>
        </p:blipFill>
        <p:spPr>
          <a:xfrm>
            <a:off x="257977" y="5707769"/>
            <a:ext cx="1481228" cy="956627"/>
          </a:xfrm>
          <a:prstGeom prst="rect">
            <a:avLst/>
          </a:prstGeom>
        </p:spPr>
      </p:pic>
      <p:pic>
        <p:nvPicPr>
          <p:cNvPr id="81" name="Picture 80"/>
          <p:cNvPicPr>
            <a:picLocks noChangeAspect="1"/>
          </p:cNvPicPr>
          <p:nvPr/>
        </p:nvPicPr>
        <p:blipFill>
          <a:blip r:embed="rId14"/>
          <a:stretch>
            <a:fillRect/>
          </a:stretch>
        </p:blipFill>
        <p:spPr>
          <a:xfrm>
            <a:off x="215340" y="3302216"/>
            <a:ext cx="2092500" cy="2340000"/>
          </a:xfrm>
          <a:prstGeom prst="rect">
            <a:avLst/>
          </a:prstGeom>
        </p:spPr>
      </p:pic>
      <p:pic>
        <p:nvPicPr>
          <p:cNvPr id="82" name="Picture 81"/>
          <p:cNvPicPr>
            <a:picLocks noChangeAspect="1"/>
          </p:cNvPicPr>
          <p:nvPr/>
        </p:nvPicPr>
        <p:blipFill>
          <a:blip r:embed="rId10"/>
          <a:stretch>
            <a:fillRect/>
          </a:stretch>
        </p:blipFill>
        <p:spPr>
          <a:xfrm>
            <a:off x="1447611" y="5043761"/>
            <a:ext cx="1237500" cy="1462500"/>
          </a:xfrm>
          <a:prstGeom prst="rect">
            <a:avLst/>
          </a:prstGeom>
        </p:spPr>
      </p:pic>
      <p:pic>
        <p:nvPicPr>
          <p:cNvPr id="83" name="Picture 82"/>
          <p:cNvPicPr>
            <a:picLocks noChangeAspect="1"/>
          </p:cNvPicPr>
          <p:nvPr/>
        </p:nvPicPr>
        <p:blipFill>
          <a:blip r:embed="rId15"/>
          <a:stretch>
            <a:fillRect/>
          </a:stretch>
        </p:blipFill>
        <p:spPr>
          <a:xfrm>
            <a:off x="2788810" y="4960912"/>
            <a:ext cx="447874" cy="1224190"/>
          </a:xfrm>
          <a:prstGeom prst="rect">
            <a:avLst/>
          </a:prstGeom>
        </p:spPr>
      </p:pic>
      <p:grpSp>
        <p:nvGrpSpPr>
          <p:cNvPr id="89" name="Group 88"/>
          <p:cNvGrpSpPr/>
          <p:nvPr/>
        </p:nvGrpSpPr>
        <p:grpSpPr>
          <a:xfrm>
            <a:off x="9787568" y="-79793"/>
            <a:ext cx="934789" cy="1104751"/>
            <a:chOff x="9827324" y="-40038"/>
            <a:chExt cx="934789" cy="1104751"/>
          </a:xfrm>
        </p:grpSpPr>
        <p:pic>
          <p:nvPicPr>
            <p:cNvPr id="90" name="Picture 89"/>
            <p:cNvPicPr>
              <a:picLocks noChangeAspect="1"/>
            </p:cNvPicPr>
            <p:nvPr/>
          </p:nvPicPr>
          <p:blipFill>
            <a:blip r:embed="rId10"/>
            <a:stretch>
              <a:fillRect/>
            </a:stretch>
          </p:blipFill>
          <p:spPr>
            <a:xfrm>
              <a:off x="9827324" y="-40038"/>
              <a:ext cx="934789" cy="1104751"/>
            </a:xfrm>
            <a:prstGeom prst="rect">
              <a:avLst/>
            </a:prstGeom>
          </p:spPr>
        </p:pic>
        <p:pic>
          <p:nvPicPr>
            <p:cNvPr id="91" name="Picture 90"/>
            <p:cNvPicPr>
              <a:picLocks noChangeAspect="1"/>
            </p:cNvPicPr>
            <p:nvPr/>
          </p:nvPicPr>
          <p:blipFill>
            <a:blip r:embed="rId16"/>
            <a:stretch>
              <a:fillRect/>
            </a:stretch>
          </p:blipFill>
          <p:spPr>
            <a:xfrm>
              <a:off x="10368710" y="254515"/>
              <a:ext cx="147937" cy="295874"/>
            </a:xfrm>
            <a:prstGeom prst="rect">
              <a:avLst/>
            </a:prstGeom>
          </p:spPr>
        </p:pic>
      </p:grpSp>
      <p:grpSp>
        <p:nvGrpSpPr>
          <p:cNvPr id="68" name="Group 67"/>
          <p:cNvGrpSpPr/>
          <p:nvPr/>
        </p:nvGrpSpPr>
        <p:grpSpPr>
          <a:xfrm>
            <a:off x="7777456" y="-2431811"/>
            <a:ext cx="2712308" cy="4040125"/>
            <a:chOff x="768089" y="-1605208"/>
            <a:chExt cx="3768750" cy="5613751"/>
          </a:xfrm>
        </p:grpSpPr>
        <p:pic>
          <p:nvPicPr>
            <p:cNvPr id="69" name="Picture 68"/>
            <p:cNvPicPr>
              <a:picLocks noChangeAspect="1"/>
            </p:cNvPicPr>
            <p:nvPr/>
          </p:nvPicPr>
          <p:blipFill>
            <a:blip r:embed="rId3"/>
            <a:stretch>
              <a:fillRect/>
            </a:stretch>
          </p:blipFill>
          <p:spPr>
            <a:xfrm>
              <a:off x="768089" y="-1605208"/>
              <a:ext cx="3768750" cy="5613751"/>
            </a:xfrm>
            <a:prstGeom prst="rect">
              <a:avLst/>
            </a:prstGeom>
          </p:spPr>
        </p:pic>
        <p:pic>
          <p:nvPicPr>
            <p:cNvPr id="70" name="Picture 69"/>
            <p:cNvPicPr>
              <a:picLocks noChangeAspect="1"/>
            </p:cNvPicPr>
            <p:nvPr/>
          </p:nvPicPr>
          <p:blipFill>
            <a:blip r:embed="rId4"/>
            <a:stretch>
              <a:fillRect/>
            </a:stretch>
          </p:blipFill>
          <p:spPr>
            <a:xfrm>
              <a:off x="1755198" y="534480"/>
              <a:ext cx="1361250" cy="1800000"/>
            </a:xfrm>
            <a:prstGeom prst="rect">
              <a:avLst/>
            </a:prstGeom>
          </p:spPr>
        </p:pic>
      </p:grpSp>
      <p:grpSp>
        <p:nvGrpSpPr>
          <p:cNvPr id="71" name="Group 70"/>
          <p:cNvGrpSpPr/>
          <p:nvPr/>
        </p:nvGrpSpPr>
        <p:grpSpPr>
          <a:xfrm>
            <a:off x="10357370" y="-722753"/>
            <a:ext cx="2712308" cy="4040125"/>
            <a:chOff x="768089" y="-1605208"/>
            <a:chExt cx="3768750" cy="5613751"/>
          </a:xfrm>
        </p:grpSpPr>
        <p:pic>
          <p:nvPicPr>
            <p:cNvPr id="72" name="Picture 71"/>
            <p:cNvPicPr>
              <a:picLocks noChangeAspect="1"/>
            </p:cNvPicPr>
            <p:nvPr/>
          </p:nvPicPr>
          <p:blipFill>
            <a:blip r:embed="rId3"/>
            <a:stretch>
              <a:fillRect/>
            </a:stretch>
          </p:blipFill>
          <p:spPr>
            <a:xfrm>
              <a:off x="768089" y="-1605208"/>
              <a:ext cx="3768750" cy="5613751"/>
            </a:xfrm>
            <a:prstGeom prst="rect">
              <a:avLst/>
            </a:prstGeom>
          </p:spPr>
        </p:pic>
        <p:pic>
          <p:nvPicPr>
            <p:cNvPr id="73" name="Picture 72"/>
            <p:cNvPicPr>
              <a:picLocks noChangeAspect="1"/>
            </p:cNvPicPr>
            <p:nvPr/>
          </p:nvPicPr>
          <p:blipFill>
            <a:blip r:embed="rId4"/>
            <a:stretch>
              <a:fillRect/>
            </a:stretch>
          </p:blipFill>
          <p:spPr>
            <a:xfrm>
              <a:off x="1755198" y="534480"/>
              <a:ext cx="1361250" cy="1800000"/>
            </a:xfrm>
            <a:prstGeom prst="rect">
              <a:avLst/>
            </a:prstGeom>
          </p:spPr>
        </p:pic>
      </p:grpSp>
      <p:grpSp>
        <p:nvGrpSpPr>
          <p:cNvPr id="74" name="Group 73"/>
          <p:cNvGrpSpPr/>
          <p:nvPr/>
        </p:nvGrpSpPr>
        <p:grpSpPr>
          <a:xfrm>
            <a:off x="10357370" y="-3128495"/>
            <a:ext cx="2712308" cy="4040125"/>
            <a:chOff x="768089" y="-1605208"/>
            <a:chExt cx="3768750" cy="5613751"/>
          </a:xfrm>
        </p:grpSpPr>
        <p:pic>
          <p:nvPicPr>
            <p:cNvPr id="75" name="Picture 74"/>
            <p:cNvPicPr>
              <a:picLocks noChangeAspect="1"/>
            </p:cNvPicPr>
            <p:nvPr/>
          </p:nvPicPr>
          <p:blipFill>
            <a:blip r:embed="rId3"/>
            <a:stretch>
              <a:fillRect/>
            </a:stretch>
          </p:blipFill>
          <p:spPr>
            <a:xfrm>
              <a:off x="768089" y="-1605208"/>
              <a:ext cx="3768750" cy="5613751"/>
            </a:xfrm>
            <a:prstGeom prst="rect">
              <a:avLst/>
            </a:prstGeom>
          </p:spPr>
        </p:pic>
        <p:pic>
          <p:nvPicPr>
            <p:cNvPr id="76" name="Picture 75"/>
            <p:cNvPicPr>
              <a:picLocks noChangeAspect="1"/>
            </p:cNvPicPr>
            <p:nvPr/>
          </p:nvPicPr>
          <p:blipFill>
            <a:blip r:embed="rId4"/>
            <a:stretch>
              <a:fillRect/>
            </a:stretch>
          </p:blipFill>
          <p:spPr>
            <a:xfrm>
              <a:off x="1755198" y="534480"/>
              <a:ext cx="1361250" cy="1800000"/>
            </a:xfrm>
            <a:prstGeom prst="rect">
              <a:avLst/>
            </a:prstGeom>
          </p:spPr>
        </p:pic>
      </p:grpSp>
      <p:sp>
        <p:nvSpPr>
          <p:cNvPr id="86" name="TextBox 85"/>
          <p:cNvSpPr txBox="1"/>
          <p:nvPr/>
        </p:nvSpPr>
        <p:spPr>
          <a:xfrm rot="2035382">
            <a:off x="4953778" y="4105871"/>
            <a:ext cx="2386532" cy="954107"/>
          </a:xfrm>
          <a:prstGeom prst="rect">
            <a:avLst/>
          </a:prstGeom>
          <a:noFill/>
        </p:spPr>
        <p:txBody>
          <a:bodyPr wrap="square" rtlCol="0">
            <a:spAutoFit/>
          </a:bodyPr>
          <a:lstStyle/>
          <a:p>
            <a:pPr>
              <a:defRPr/>
            </a:pPr>
            <a:r>
              <a:rPr lang="en-US" sz="2800" dirty="0">
                <a:solidFill>
                  <a:srgbClr val="FFFFFF"/>
                </a:solidFill>
                <a:cs typeface="Segoe UI" panose="020B0502040204020203" pitchFamily="34" charset="0"/>
              </a:rPr>
              <a:t>Web App</a:t>
            </a:r>
          </a:p>
          <a:p>
            <a:pPr>
              <a:defRPr/>
            </a:pPr>
            <a:endParaRPr lang="en-US" sz="2800" dirty="0">
              <a:solidFill>
                <a:srgbClr val="FFFFFF"/>
              </a:solidFill>
              <a:cs typeface="Segoe UI" panose="020B0502040204020203" pitchFamily="34" charset="0"/>
            </a:endParaRPr>
          </a:p>
        </p:txBody>
      </p:sp>
    </p:spTree>
    <p:extLst>
      <p:ext uri="{BB962C8B-B14F-4D97-AF65-F5344CB8AC3E}">
        <p14:creationId xmlns:p14="http://schemas.microsoft.com/office/powerpoint/2010/main" val="196981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500"/>
                                        <p:tgtEl>
                                          <p:spTgt spid="77"/>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250"/>
                                        <p:tgtEl>
                                          <p:spTgt spid="4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250"/>
                                        <p:tgtEl>
                                          <p:spTgt spid="39"/>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250"/>
                                        <p:tgtEl>
                                          <p:spTgt spid="59"/>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50"/>
                                        <p:tgtEl>
                                          <p:spTgt spid="65"/>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250"/>
                                        <p:tgtEl>
                                          <p:spTgt spid="62"/>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250"/>
                                        <p:tgtEl>
                                          <p:spTgt spid="56"/>
                                        </p:tgtEl>
                                      </p:cBhvr>
                                    </p:animEffect>
                                  </p:childTnLst>
                                </p:cTn>
                              </p:par>
                            </p:childTnLst>
                          </p:cTn>
                        </p:par>
                        <p:par>
                          <p:cTn id="32" fill="hold">
                            <p:stCondLst>
                              <p:cond delay="2250"/>
                            </p:stCondLst>
                            <p:childTnLst>
                              <p:par>
                                <p:cTn id="33" presetID="10" presetClass="entr" presetSubtype="0" fill="hold" nodeType="after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250"/>
                                        <p:tgtEl>
                                          <p:spTgt spid="68"/>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250"/>
                                        <p:tgtEl>
                                          <p:spTgt spid="71"/>
                                        </p:tgtEl>
                                      </p:cBhvr>
                                    </p:animEffect>
                                  </p:childTnLst>
                                </p:cTn>
                              </p:par>
                            </p:childTnLst>
                          </p:cTn>
                        </p:par>
                        <p:par>
                          <p:cTn id="40" fill="hold">
                            <p:stCondLst>
                              <p:cond delay="2750"/>
                            </p:stCondLst>
                            <p:childTnLst>
                              <p:par>
                                <p:cTn id="41" presetID="10" presetClass="entr" presetSubtype="0" fill="hold" nodeType="afterEffect">
                                  <p:stCondLst>
                                    <p:cond delay="0"/>
                                  </p:stCondLst>
                                  <p:childTnLst>
                                    <p:set>
                                      <p:cBhvr>
                                        <p:cTn id="42" dur="1" fill="hold">
                                          <p:stCondLst>
                                            <p:cond delay="0"/>
                                          </p:stCondLst>
                                        </p:cTn>
                                        <p:tgtEl>
                                          <p:spTgt spid="74"/>
                                        </p:tgtEl>
                                        <p:attrNameLst>
                                          <p:attrName>style.visibility</p:attrName>
                                        </p:attrNameLst>
                                      </p:cBhvr>
                                      <p:to>
                                        <p:strVal val="visible"/>
                                      </p:to>
                                    </p:set>
                                    <p:animEffect transition="in" filter="fade">
                                      <p:cBhvr>
                                        <p:cTn id="43" dur="250"/>
                                        <p:tgtEl>
                                          <p:spTgt spid="7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77"/>
                                        </p:tgtEl>
                                      </p:cBhvr>
                                    </p:animEffect>
                                    <p:set>
                                      <p:cBhvr>
                                        <p:cTn id="48" dur="1" fill="hold">
                                          <p:stCondLst>
                                            <p:cond delay="499"/>
                                          </p:stCondLst>
                                        </p:cTn>
                                        <p:tgtEl>
                                          <p:spTgt spid="77"/>
                                        </p:tgtEl>
                                        <p:attrNameLst>
                                          <p:attrName>style.visibility</p:attrName>
                                        </p:attrNameLst>
                                      </p:cBhvr>
                                      <p:to>
                                        <p:strVal val="hidden"/>
                                      </p:to>
                                    </p:set>
                                  </p:childTnLst>
                                </p:cTn>
                              </p:par>
                            </p:childTnLst>
                          </p:cTn>
                        </p:par>
                        <p:par>
                          <p:cTn id="49" fill="hold">
                            <p:stCondLst>
                              <p:cond delay="500"/>
                            </p:stCondLst>
                            <p:childTnLst>
                              <p:par>
                                <p:cTn id="50" presetID="10" presetClass="exit" presetSubtype="0" fill="hold" nodeType="afterEffect">
                                  <p:stCondLst>
                                    <p:cond delay="250"/>
                                  </p:stCondLst>
                                  <p:childTnLst>
                                    <p:animEffect transition="out" filter="fade">
                                      <p:cBhvr>
                                        <p:cTn id="51" dur="250"/>
                                        <p:tgtEl>
                                          <p:spTgt spid="46"/>
                                        </p:tgtEl>
                                      </p:cBhvr>
                                    </p:animEffect>
                                    <p:set>
                                      <p:cBhvr>
                                        <p:cTn id="52" dur="1" fill="hold">
                                          <p:stCondLst>
                                            <p:cond delay="249"/>
                                          </p:stCondLst>
                                        </p:cTn>
                                        <p:tgtEl>
                                          <p:spTgt spid="46"/>
                                        </p:tgtEl>
                                        <p:attrNameLst>
                                          <p:attrName>style.visibility</p:attrName>
                                        </p:attrNameLst>
                                      </p:cBhvr>
                                      <p:to>
                                        <p:strVal val="hidden"/>
                                      </p:to>
                                    </p:set>
                                  </p:childTnLst>
                                </p:cTn>
                              </p:par>
                            </p:childTnLst>
                          </p:cTn>
                        </p:par>
                        <p:par>
                          <p:cTn id="53" fill="hold">
                            <p:stCondLst>
                              <p:cond delay="1000"/>
                            </p:stCondLst>
                            <p:childTnLst>
                              <p:par>
                                <p:cTn id="54" presetID="10" presetClass="exit" presetSubtype="0" fill="hold" nodeType="afterEffect">
                                  <p:stCondLst>
                                    <p:cond delay="0"/>
                                  </p:stCondLst>
                                  <p:childTnLst>
                                    <p:animEffect transition="out" filter="fade">
                                      <p:cBhvr>
                                        <p:cTn id="55" dur="250"/>
                                        <p:tgtEl>
                                          <p:spTgt spid="39"/>
                                        </p:tgtEl>
                                      </p:cBhvr>
                                    </p:animEffect>
                                    <p:set>
                                      <p:cBhvr>
                                        <p:cTn id="56" dur="1" fill="hold">
                                          <p:stCondLst>
                                            <p:cond delay="249"/>
                                          </p:stCondLst>
                                        </p:cTn>
                                        <p:tgtEl>
                                          <p:spTgt spid="39"/>
                                        </p:tgtEl>
                                        <p:attrNameLst>
                                          <p:attrName>style.visibility</p:attrName>
                                        </p:attrNameLst>
                                      </p:cBhvr>
                                      <p:to>
                                        <p:strVal val="hidden"/>
                                      </p:to>
                                    </p:set>
                                  </p:childTnLst>
                                </p:cTn>
                              </p:par>
                            </p:childTnLst>
                          </p:cTn>
                        </p:par>
                        <p:par>
                          <p:cTn id="57" fill="hold">
                            <p:stCondLst>
                              <p:cond delay="1250"/>
                            </p:stCondLst>
                            <p:childTnLst>
                              <p:par>
                                <p:cTn id="58" presetID="10" presetClass="exit" presetSubtype="0" fill="hold" nodeType="afterEffect">
                                  <p:stCondLst>
                                    <p:cond delay="0"/>
                                  </p:stCondLst>
                                  <p:childTnLst>
                                    <p:animEffect transition="out" filter="fade">
                                      <p:cBhvr>
                                        <p:cTn id="59" dur="250"/>
                                        <p:tgtEl>
                                          <p:spTgt spid="59"/>
                                        </p:tgtEl>
                                      </p:cBhvr>
                                    </p:animEffect>
                                    <p:set>
                                      <p:cBhvr>
                                        <p:cTn id="60" dur="1" fill="hold">
                                          <p:stCondLst>
                                            <p:cond delay="249"/>
                                          </p:stCondLst>
                                        </p:cTn>
                                        <p:tgtEl>
                                          <p:spTgt spid="59"/>
                                        </p:tgtEl>
                                        <p:attrNameLst>
                                          <p:attrName>style.visibility</p:attrName>
                                        </p:attrNameLst>
                                      </p:cBhvr>
                                      <p:to>
                                        <p:strVal val="hidden"/>
                                      </p:to>
                                    </p:set>
                                  </p:childTnLst>
                                </p:cTn>
                              </p:par>
                            </p:childTnLst>
                          </p:cTn>
                        </p:par>
                        <p:par>
                          <p:cTn id="61" fill="hold">
                            <p:stCondLst>
                              <p:cond delay="1500"/>
                            </p:stCondLst>
                            <p:childTnLst>
                              <p:par>
                                <p:cTn id="62" presetID="10" presetClass="exit" presetSubtype="0" fill="hold" nodeType="afterEffect">
                                  <p:stCondLst>
                                    <p:cond delay="0"/>
                                  </p:stCondLst>
                                  <p:childTnLst>
                                    <p:animEffect transition="out" filter="fade">
                                      <p:cBhvr>
                                        <p:cTn id="63" dur="250"/>
                                        <p:tgtEl>
                                          <p:spTgt spid="65"/>
                                        </p:tgtEl>
                                      </p:cBhvr>
                                    </p:animEffect>
                                    <p:set>
                                      <p:cBhvr>
                                        <p:cTn id="64" dur="1" fill="hold">
                                          <p:stCondLst>
                                            <p:cond delay="249"/>
                                          </p:stCondLst>
                                        </p:cTn>
                                        <p:tgtEl>
                                          <p:spTgt spid="65"/>
                                        </p:tgtEl>
                                        <p:attrNameLst>
                                          <p:attrName>style.visibility</p:attrName>
                                        </p:attrNameLst>
                                      </p:cBhvr>
                                      <p:to>
                                        <p:strVal val="hidden"/>
                                      </p:to>
                                    </p:set>
                                  </p:childTnLst>
                                </p:cTn>
                              </p:par>
                            </p:childTnLst>
                          </p:cTn>
                        </p:par>
                        <p:par>
                          <p:cTn id="65" fill="hold">
                            <p:stCondLst>
                              <p:cond delay="1750"/>
                            </p:stCondLst>
                            <p:childTnLst>
                              <p:par>
                                <p:cTn id="66" presetID="10" presetClass="exit" presetSubtype="0" fill="hold" nodeType="afterEffect">
                                  <p:stCondLst>
                                    <p:cond delay="0"/>
                                  </p:stCondLst>
                                  <p:childTnLst>
                                    <p:animEffect transition="out" filter="fade">
                                      <p:cBhvr>
                                        <p:cTn id="67" dur="250"/>
                                        <p:tgtEl>
                                          <p:spTgt spid="56"/>
                                        </p:tgtEl>
                                      </p:cBhvr>
                                    </p:animEffect>
                                    <p:set>
                                      <p:cBhvr>
                                        <p:cTn id="68" dur="1" fill="hold">
                                          <p:stCondLst>
                                            <p:cond delay="249"/>
                                          </p:stCondLst>
                                        </p:cTn>
                                        <p:tgtEl>
                                          <p:spTgt spid="56"/>
                                        </p:tgtEl>
                                        <p:attrNameLst>
                                          <p:attrName>style.visibility</p:attrName>
                                        </p:attrNameLst>
                                      </p:cBhvr>
                                      <p:to>
                                        <p:strVal val="hidden"/>
                                      </p:to>
                                    </p:set>
                                  </p:childTnLst>
                                </p:cTn>
                              </p:par>
                            </p:childTnLst>
                          </p:cTn>
                        </p:par>
                        <p:par>
                          <p:cTn id="69" fill="hold">
                            <p:stCondLst>
                              <p:cond delay="2000"/>
                            </p:stCondLst>
                            <p:childTnLst>
                              <p:par>
                                <p:cTn id="70" presetID="10" presetClass="exit" presetSubtype="0" fill="hold" nodeType="afterEffect">
                                  <p:stCondLst>
                                    <p:cond delay="0"/>
                                  </p:stCondLst>
                                  <p:childTnLst>
                                    <p:animEffect transition="out" filter="fade">
                                      <p:cBhvr>
                                        <p:cTn id="71" dur="250"/>
                                        <p:tgtEl>
                                          <p:spTgt spid="68"/>
                                        </p:tgtEl>
                                      </p:cBhvr>
                                    </p:animEffect>
                                    <p:set>
                                      <p:cBhvr>
                                        <p:cTn id="72" dur="1" fill="hold">
                                          <p:stCondLst>
                                            <p:cond delay="249"/>
                                          </p:stCondLst>
                                        </p:cTn>
                                        <p:tgtEl>
                                          <p:spTgt spid="68"/>
                                        </p:tgtEl>
                                        <p:attrNameLst>
                                          <p:attrName>style.visibility</p:attrName>
                                        </p:attrNameLst>
                                      </p:cBhvr>
                                      <p:to>
                                        <p:strVal val="hidden"/>
                                      </p:to>
                                    </p:set>
                                  </p:childTnLst>
                                </p:cTn>
                              </p:par>
                            </p:childTnLst>
                          </p:cTn>
                        </p:par>
                        <p:par>
                          <p:cTn id="73" fill="hold">
                            <p:stCondLst>
                              <p:cond delay="2250"/>
                            </p:stCondLst>
                            <p:childTnLst>
                              <p:par>
                                <p:cTn id="74" presetID="10" presetClass="exit" presetSubtype="0" fill="hold" nodeType="afterEffect">
                                  <p:stCondLst>
                                    <p:cond delay="0"/>
                                  </p:stCondLst>
                                  <p:childTnLst>
                                    <p:animEffect transition="out" filter="fade">
                                      <p:cBhvr>
                                        <p:cTn id="75" dur="250"/>
                                        <p:tgtEl>
                                          <p:spTgt spid="71"/>
                                        </p:tgtEl>
                                      </p:cBhvr>
                                    </p:animEffect>
                                    <p:set>
                                      <p:cBhvr>
                                        <p:cTn id="76" dur="1" fill="hold">
                                          <p:stCondLst>
                                            <p:cond delay="249"/>
                                          </p:stCondLst>
                                        </p:cTn>
                                        <p:tgtEl>
                                          <p:spTgt spid="71"/>
                                        </p:tgtEl>
                                        <p:attrNameLst>
                                          <p:attrName>style.visibility</p:attrName>
                                        </p:attrNameLst>
                                      </p:cBhvr>
                                      <p:to>
                                        <p:strVal val="hidden"/>
                                      </p:to>
                                    </p:set>
                                  </p:childTnLst>
                                </p:cTn>
                              </p:par>
                            </p:childTnLst>
                          </p:cTn>
                        </p:par>
                        <p:par>
                          <p:cTn id="77" fill="hold">
                            <p:stCondLst>
                              <p:cond delay="2500"/>
                            </p:stCondLst>
                            <p:childTnLst>
                              <p:par>
                                <p:cTn id="78" presetID="10" presetClass="exit" presetSubtype="0" fill="hold" nodeType="afterEffect">
                                  <p:stCondLst>
                                    <p:cond delay="0"/>
                                  </p:stCondLst>
                                  <p:childTnLst>
                                    <p:animEffect transition="out" filter="fade">
                                      <p:cBhvr>
                                        <p:cTn id="79" dur="250"/>
                                        <p:tgtEl>
                                          <p:spTgt spid="74"/>
                                        </p:tgtEl>
                                      </p:cBhvr>
                                    </p:animEffect>
                                    <p:set>
                                      <p:cBhvr>
                                        <p:cTn id="80" dur="1" fill="hold">
                                          <p:stCondLst>
                                            <p:cond delay="249"/>
                                          </p:stCondLst>
                                        </p:cTn>
                                        <p:tgtEl>
                                          <p:spTgt spid="74"/>
                                        </p:tgtEl>
                                        <p:attrNameLst>
                                          <p:attrName>style.visibility</p:attrName>
                                        </p:attrNameLst>
                                      </p:cBhvr>
                                      <p:to>
                                        <p:strVal val="hidden"/>
                                      </p:to>
                                    </p:set>
                                  </p:childTnLst>
                                </p:cTn>
                              </p:par>
                            </p:childTnLst>
                          </p:cTn>
                        </p:par>
                        <p:par>
                          <p:cTn id="81" fill="hold">
                            <p:stCondLst>
                              <p:cond delay="2750"/>
                            </p:stCondLst>
                            <p:childTnLst>
                              <p:par>
                                <p:cTn id="82" presetID="10" presetClass="exit" presetSubtype="0" fill="hold" nodeType="afterEffect">
                                  <p:stCondLst>
                                    <p:cond delay="0"/>
                                  </p:stCondLst>
                                  <p:childTnLst>
                                    <p:animEffect transition="out" filter="fade">
                                      <p:cBhvr>
                                        <p:cTn id="83" dur="250"/>
                                        <p:tgtEl>
                                          <p:spTgt spid="62"/>
                                        </p:tgtEl>
                                      </p:cBhvr>
                                    </p:animEffect>
                                    <p:set>
                                      <p:cBhvr>
                                        <p:cTn id="84" dur="1" fill="hold">
                                          <p:stCondLst>
                                            <p:cond delay="249"/>
                                          </p:stCondLst>
                                        </p:cTn>
                                        <p:tgtEl>
                                          <p:spTgt spid="6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Deployment Slots</a:t>
            </a:r>
          </a:p>
        </p:txBody>
      </p:sp>
      <p:sp>
        <p:nvSpPr>
          <p:cNvPr id="3" name="Content Placeholder 2"/>
          <p:cNvSpPr>
            <a:spLocks noGrp="1"/>
          </p:cNvSpPr>
          <p:nvPr>
            <p:ph idx="1"/>
          </p:nvPr>
        </p:nvSpPr>
        <p:spPr/>
        <p:txBody>
          <a:bodyPr/>
          <a:lstStyle/>
          <a:p>
            <a:r>
              <a:rPr lang="en-US" dirty="0"/>
              <a:t>Use a Deploy-Confirm-Promote workflow</a:t>
            </a:r>
          </a:p>
          <a:p>
            <a:pPr lvl="1"/>
            <a:r>
              <a:rPr lang="en-US" dirty="0"/>
              <a:t>Promote via “swap” through Azure portal</a:t>
            </a:r>
          </a:p>
          <a:p>
            <a:r>
              <a:rPr lang="en-US" dirty="0"/>
              <a:t>http://sitename</a:t>
            </a:r>
            <a:r>
              <a:rPr lang="en-US" dirty="0">
                <a:solidFill>
                  <a:srgbClr val="FF0000"/>
                </a:solidFill>
              </a:rPr>
              <a:t>-slotname</a:t>
            </a:r>
            <a:r>
              <a:rPr lang="en-US" dirty="0"/>
              <a:t>.azurewebsites.net</a:t>
            </a:r>
          </a:p>
          <a:p>
            <a:endParaRPr lang="en-US" dirty="0"/>
          </a:p>
        </p:txBody>
      </p:sp>
      <p:pic>
        <p:nvPicPr>
          <p:cNvPr id="4" name="Picture 3"/>
          <p:cNvPicPr>
            <a:picLocks noChangeAspect="1"/>
          </p:cNvPicPr>
          <p:nvPr/>
        </p:nvPicPr>
        <p:blipFill>
          <a:blip r:embed="rId3"/>
          <a:stretch>
            <a:fillRect/>
          </a:stretch>
        </p:blipFill>
        <p:spPr>
          <a:xfrm>
            <a:off x="1881714" y="3643630"/>
            <a:ext cx="8428571" cy="2533333"/>
          </a:xfrm>
          <a:prstGeom prst="rect">
            <a:avLst/>
          </a:prstGeom>
          <a:ln>
            <a:solidFill>
              <a:schemeClr val="tx1"/>
            </a:solidFill>
          </a:ln>
        </p:spPr>
      </p:pic>
    </p:spTree>
    <p:extLst>
      <p:ext uri="{BB962C8B-B14F-4D97-AF65-F5344CB8AC3E}">
        <p14:creationId xmlns:p14="http://schemas.microsoft.com/office/powerpoint/2010/main" val="2739371626"/>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 Testing</a:t>
            </a:r>
          </a:p>
        </p:txBody>
      </p:sp>
      <p:sp>
        <p:nvSpPr>
          <p:cNvPr id="3" name="Content Placeholder 2"/>
          <p:cNvSpPr>
            <a:spLocks noGrp="1"/>
          </p:cNvSpPr>
          <p:nvPr>
            <p:ph idx="1"/>
          </p:nvPr>
        </p:nvSpPr>
        <p:spPr/>
        <p:txBody>
          <a:bodyPr/>
          <a:lstStyle/>
          <a:p>
            <a:r>
              <a:rPr lang="en-US" dirty="0"/>
              <a:t>Test changes by routing requests to different deployment slots</a:t>
            </a:r>
          </a:p>
          <a:p>
            <a:r>
              <a:rPr lang="en-US" dirty="0"/>
              <a:t>Use Traffic Routing to direct % of traffic to alternate slots</a:t>
            </a:r>
          </a:p>
        </p:txBody>
      </p:sp>
      <p:pic>
        <p:nvPicPr>
          <p:cNvPr id="4" name="Picture 3"/>
          <p:cNvPicPr>
            <a:picLocks noChangeAspect="1"/>
          </p:cNvPicPr>
          <p:nvPr/>
        </p:nvPicPr>
        <p:blipFill>
          <a:blip r:embed="rId3"/>
          <a:stretch>
            <a:fillRect/>
          </a:stretch>
        </p:blipFill>
        <p:spPr>
          <a:xfrm>
            <a:off x="3793351" y="3114887"/>
            <a:ext cx="4605297" cy="3062076"/>
          </a:xfrm>
          <a:prstGeom prst="rect">
            <a:avLst/>
          </a:prstGeom>
          <a:ln>
            <a:solidFill>
              <a:schemeClr val="tx1"/>
            </a:solidFill>
          </a:ln>
        </p:spPr>
      </p:pic>
    </p:spTree>
    <p:extLst>
      <p:ext uri="{BB962C8B-B14F-4D97-AF65-F5344CB8AC3E}">
        <p14:creationId xmlns:p14="http://schemas.microsoft.com/office/powerpoint/2010/main" val="2542965695"/>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Continuous Integration</a:t>
            </a:r>
          </a:p>
        </p:txBody>
      </p:sp>
      <p:sp>
        <p:nvSpPr>
          <p:cNvPr id="3" name="Content Placeholder 2"/>
          <p:cNvSpPr>
            <a:spLocks noGrp="1"/>
          </p:cNvSpPr>
          <p:nvPr>
            <p:ph idx="1"/>
          </p:nvPr>
        </p:nvSpPr>
        <p:spPr/>
        <p:txBody>
          <a:bodyPr/>
          <a:lstStyle/>
          <a:p>
            <a:r>
              <a:rPr lang="en-US" dirty="0"/>
              <a:t>Web apps can be deployed manually via FTP or </a:t>
            </a:r>
            <a:r>
              <a:rPr lang="en-US" dirty="0" err="1"/>
              <a:t>WebDeploy</a:t>
            </a:r>
            <a:endParaRPr lang="en-US" dirty="0"/>
          </a:p>
          <a:p>
            <a:r>
              <a:rPr lang="en-US" dirty="0"/>
              <a:t>Automate deployment using 3</a:t>
            </a:r>
            <a:r>
              <a:rPr lang="en-US" baseline="30000" dirty="0"/>
              <a:t>rd</a:t>
            </a:r>
            <a:r>
              <a:rPr lang="en-US" dirty="0"/>
              <a:t> party source-control providers</a:t>
            </a:r>
          </a:p>
          <a:p>
            <a:r>
              <a:rPr lang="en-US" dirty="0"/>
              <a:t>Can also use a local </a:t>
            </a:r>
            <a:r>
              <a:rPr lang="en-US" dirty="0" err="1"/>
              <a:t>Git</a:t>
            </a:r>
            <a:r>
              <a:rPr lang="en-US" dirty="0"/>
              <a:t> repository from Azure Portal</a:t>
            </a:r>
          </a:p>
          <a:p>
            <a:endParaRPr lang="en-US" dirty="0"/>
          </a:p>
        </p:txBody>
      </p:sp>
      <p:grpSp>
        <p:nvGrpSpPr>
          <p:cNvPr id="4" name="Group 3"/>
          <p:cNvGrpSpPr/>
          <p:nvPr/>
        </p:nvGrpSpPr>
        <p:grpSpPr>
          <a:xfrm>
            <a:off x="1583924" y="4001294"/>
            <a:ext cx="9024152" cy="1714506"/>
            <a:chOff x="805776" y="5077545"/>
            <a:chExt cx="9024152" cy="1714506"/>
          </a:xfrm>
        </p:grpSpPr>
        <p:grpSp>
          <p:nvGrpSpPr>
            <p:cNvPr id="5" name="Group 4"/>
            <p:cNvGrpSpPr/>
            <p:nvPr/>
          </p:nvGrpSpPr>
          <p:grpSpPr>
            <a:xfrm>
              <a:off x="8574200" y="5077545"/>
              <a:ext cx="1255728" cy="1348667"/>
              <a:chOff x="8574200" y="5077545"/>
              <a:chExt cx="1255728" cy="1348667"/>
            </a:xfrm>
          </p:grpSpPr>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11919" y="5077545"/>
                <a:ext cx="780290" cy="780290"/>
              </a:xfrm>
              <a:prstGeom prst="rect">
                <a:avLst/>
              </a:prstGeom>
            </p:spPr>
          </p:pic>
          <p:sp>
            <p:nvSpPr>
              <p:cNvPr id="22" name="Rectangle 21"/>
              <p:cNvSpPr/>
              <p:nvPr/>
            </p:nvSpPr>
            <p:spPr>
              <a:xfrm>
                <a:off x="8574200" y="5964547"/>
                <a:ext cx="1255728" cy="461665"/>
              </a:xfrm>
              <a:prstGeom prst="rect">
                <a:avLst/>
              </a:prstGeom>
            </p:spPr>
            <p:txBody>
              <a:bodyPr wrap="none">
                <a:spAutoFit/>
              </a:bodyPr>
              <a:lstStyle/>
              <a:p>
                <a:r>
                  <a:rPr lang="en-US" sz="2400" dirty="0" err="1">
                    <a:solidFill>
                      <a:srgbClr val="0079D6"/>
                    </a:solidFill>
                  </a:rPr>
                  <a:t>DropBox</a:t>
                </a:r>
                <a:endParaRPr lang="en-US" sz="2400" dirty="0">
                  <a:solidFill>
                    <a:srgbClr val="0079D6"/>
                  </a:solidFill>
                </a:endParaRPr>
              </a:p>
            </p:txBody>
          </p:sp>
        </p:grpSp>
        <p:grpSp>
          <p:nvGrpSpPr>
            <p:cNvPr id="6" name="Group 5"/>
            <p:cNvGrpSpPr/>
            <p:nvPr/>
          </p:nvGrpSpPr>
          <p:grpSpPr>
            <a:xfrm>
              <a:off x="6917188" y="5077545"/>
              <a:ext cx="1367297" cy="1348667"/>
              <a:chOff x="6917188" y="5077545"/>
              <a:chExt cx="1367297" cy="1348667"/>
            </a:xfrm>
          </p:grpSpPr>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10692" y="5077545"/>
                <a:ext cx="780290" cy="780290"/>
              </a:xfrm>
              <a:prstGeom prst="rect">
                <a:avLst/>
              </a:prstGeom>
            </p:spPr>
          </p:pic>
          <p:sp>
            <p:nvSpPr>
              <p:cNvPr id="20" name="Rectangle 19"/>
              <p:cNvSpPr/>
              <p:nvPr/>
            </p:nvSpPr>
            <p:spPr>
              <a:xfrm>
                <a:off x="6917188" y="5964547"/>
                <a:ext cx="1367297" cy="461665"/>
              </a:xfrm>
              <a:prstGeom prst="rect">
                <a:avLst/>
              </a:prstGeom>
            </p:spPr>
            <p:txBody>
              <a:bodyPr wrap="none">
                <a:spAutoFit/>
              </a:bodyPr>
              <a:lstStyle/>
              <a:p>
                <a:r>
                  <a:rPr lang="en-US" sz="2400" dirty="0" err="1">
                    <a:solidFill>
                      <a:srgbClr val="0079D6"/>
                    </a:solidFill>
                  </a:rPr>
                  <a:t>BitBucket</a:t>
                </a:r>
                <a:endParaRPr lang="en-US" sz="2400" dirty="0">
                  <a:solidFill>
                    <a:srgbClr val="0079D6"/>
                  </a:solidFill>
                </a:endParaRPr>
              </a:p>
            </p:txBody>
          </p:sp>
        </p:grpSp>
        <p:grpSp>
          <p:nvGrpSpPr>
            <p:cNvPr id="7" name="Group 6"/>
            <p:cNvGrpSpPr/>
            <p:nvPr/>
          </p:nvGrpSpPr>
          <p:grpSpPr>
            <a:xfrm>
              <a:off x="5465647" y="5077545"/>
              <a:ext cx="1067921" cy="1345175"/>
              <a:chOff x="5465647" y="5077545"/>
              <a:chExt cx="1067921" cy="1345175"/>
            </a:xfrm>
          </p:grpSpPr>
          <p:pic>
            <p:nvPicPr>
              <p:cNvPr id="17" name="Picture 1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609463" y="5077545"/>
                <a:ext cx="780290" cy="780290"/>
              </a:xfrm>
              <a:prstGeom prst="rect">
                <a:avLst/>
              </a:prstGeom>
            </p:spPr>
          </p:pic>
          <p:sp>
            <p:nvSpPr>
              <p:cNvPr id="18" name="Rectangle 17"/>
              <p:cNvSpPr/>
              <p:nvPr/>
            </p:nvSpPr>
            <p:spPr>
              <a:xfrm>
                <a:off x="5465647" y="5961055"/>
                <a:ext cx="1067921" cy="461665"/>
              </a:xfrm>
              <a:prstGeom prst="rect">
                <a:avLst/>
              </a:prstGeom>
            </p:spPr>
            <p:txBody>
              <a:bodyPr wrap="none">
                <a:spAutoFit/>
              </a:bodyPr>
              <a:lstStyle/>
              <a:p>
                <a:r>
                  <a:rPr lang="en-US" sz="2400" dirty="0">
                    <a:solidFill>
                      <a:srgbClr val="0079D6"/>
                    </a:solidFill>
                  </a:rPr>
                  <a:t>GitHub</a:t>
                </a:r>
              </a:p>
            </p:txBody>
          </p:sp>
        </p:grpSp>
        <p:grpSp>
          <p:nvGrpSpPr>
            <p:cNvPr id="8" name="Group 7"/>
            <p:cNvGrpSpPr/>
            <p:nvPr/>
          </p:nvGrpSpPr>
          <p:grpSpPr>
            <a:xfrm>
              <a:off x="3729702" y="5077545"/>
              <a:ext cx="1337354" cy="1345174"/>
              <a:chOff x="3729702" y="5077545"/>
              <a:chExt cx="1337354" cy="1345174"/>
            </a:xfrm>
          </p:grpSpPr>
          <p:pic>
            <p:nvPicPr>
              <p:cNvPr id="15" name="Pictur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008234" y="5077545"/>
                <a:ext cx="780290" cy="780290"/>
              </a:xfrm>
              <a:prstGeom prst="rect">
                <a:avLst/>
              </a:prstGeom>
            </p:spPr>
          </p:pic>
          <p:sp>
            <p:nvSpPr>
              <p:cNvPr id="16" name="Rectangle 15"/>
              <p:cNvSpPr/>
              <p:nvPr/>
            </p:nvSpPr>
            <p:spPr>
              <a:xfrm>
                <a:off x="3729702" y="5961054"/>
                <a:ext cx="1337354" cy="461665"/>
              </a:xfrm>
              <a:prstGeom prst="rect">
                <a:avLst/>
              </a:prstGeom>
            </p:spPr>
            <p:txBody>
              <a:bodyPr wrap="none">
                <a:spAutoFit/>
              </a:bodyPr>
              <a:lstStyle/>
              <a:p>
                <a:r>
                  <a:rPr lang="en-US" sz="2400" dirty="0">
                    <a:solidFill>
                      <a:srgbClr val="0079D6"/>
                    </a:solidFill>
                  </a:rPr>
                  <a:t>CodePlex</a:t>
                </a:r>
              </a:p>
            </p:txBody>
          </p:sp>
        </p:grpSp>
        <p:grpSp>
          <p:nvGrpSpPr>
            <p:cNvPr id="9" name="Group 8"/>
            <p:cNvGrpSpPr/>
            <p:nvPr/>
          </p:nvGrpSpPr>
          <p:grpSpPr>
            <a:xfrm>
              <a:off x="1825794" y="5077545"/>
              <a:ext cx="1942711" cy="1714506"/>
              <a:chOff x="1825794" y="5077545"/>
              <a:chExt cx="1942711" cy="1714506"/>
            </a:xfrm>
          </p:grpSpPr>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407005" y="5077545"/>
                <a:ext cx="780290" cy="780290"/>
              </a:xfrm>
              <a:prstGeom prst="rect">
                <a:avLst/>
              </a:prstGeom>
            </p:spPr>
          </p:pic>
          <p:sp>
            <p:nvSpPr>
              <p:cNvPr id="14" name="Rectangle 13"/>
              <p:cNvSpPr/>
              <p:nvPr/>
            </p:nvSpPr>
            <p:spPr>
              <a:xfrm>
                <a:off x="1825794" y="5961054"/>
                <a:ext cx="1942711" cy="830997"/>
              </a:xfrm>
              <a:prstGeom prst="rect">
                <a:avLst/>
              </a:prstGeom>
            </p:spPr>
            <p:txBody>
              <a:bodyPr wrap="none">
                <a:spAutoFit/>
              </a:bodyPr>
              <a:lstStyle/>
              <a:p>
                <a:pPr algn="ctr"/>
                <a:r>
                  <a:rPr lang="en-US" sz="2400" dirty="0">
                    <a:solidFill>
                      <a:srgbClr val="0079D6"/>
                    </a:solidFill>
                  </a:rPr>
                  <a:t>Visual Studio</a:t>
                </a:r>
                <a:br>
                  <a:rPr lang="en-US" sz="2400" dirty="0">
                    <a:solidFill>
                      <a:srgbClr val="0079D6"/>
                    </a:solidFill>
                  </a:rPr>
                </a:br>
                <a:r>
                  <a:rPr lang="en-US" sz="2400" dirty="0">
                    <a:solidFill>
                      <a:srgbClr val="0079D6"/>
                    </a:solidFill>
                  </a:rPr>
                  <a:t>Team Services</a:t>
                </a:r>
              </a:p>
            </p:txBody>
          </p:sp>
        </p:grpSp>
        <p:grpSp>
          <p:nvGrpSpPr>
            <p:cNvPr id="10" name="Group 9"/>
            <p:cNvGrpSpPr/>
            <p:nvPr/>
          </p:nvGrpSpPr>
          <p:grpSpPr>
            <a:xfrm>
              <a:off x="805776" y="5077545"/>
              <a:ext cx="780290" cy="1345173"/>
              <a:chOff x="805776" y="5077545"/>
              <a:chExt cx="780290" cy="1345173"/>
            </a:xfrm>
          </p:grpSpPr>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05776" y="5077545"/>
                <a:ext cx="780290" cy="780290"/>
              </a:xfrm>
              <a:prstGeom prst="rect">
                <a:avLst/>
              </a:prstGeom>
            </p:spPr>
          </p:pic>
          <p:sp>
            <p:nvSpPr>
              <p:cNvPr id="12" name="Rectangle 11"/>
              <p:cNvSpPr/>
              <p:nvPr/>
            </p:nvSpPr>
            <p:spPr>
              <a:xfrm>
                <a:off x="920044" y="5961053"/>
                <a:ext cx="551754" cy="461665"/>
              </a:xfrm>
              <a:prstGeom prst="rect">
                <a:avLst/>
              </a:prstGeom>
            </p:spPr>
            <p:txBody>
              <a:bodyPr wrap="none">
                <a:spAutoFit/>
              </a:bodyPr>
              <a:lstStyle/>
              <a:p>
                <a:r>
                  <a:rPr lang="en-US" sz="2400" dirty="0" err="1">
                    <a:solidFill>
                      <a:srgbClr val="0079D6"/>
                    </a:solidFill>
                  </a:rPr>
                  <a:t>Git</a:t>
                </a:r>
                <a:endParaRPr lang="en-US" sz="2400" dirty="0">
                  <a:solidFill>
                    <a:srgbClr val="0079D6"/>
                  </a:solidFill>
                </a:endParaRPr>
              </a:p>
            </p:txBody>
          </p:sp>
        </p:grpSp>
      </p:grpSp>
    </p:spTree>
    <p:extLst>
      <p:ext uri="{BB962C8B-B14F-4D97-AF65-F5344CB8AC3E}">
        <p14:creationId xmlns:p14="http://schemas.microsoft.com/office/powerpoint/2010/main" val="195532164"/>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11037849" cy="1325563"/>
          </a:xfrm>
        </p:spPr>
        <p:txBody>
          <a:bodyPr/>
          <a:lstStyle/>
          <a:p>
            <a:r>
              <a:rPr lang="en-US" dirty="0"/>
              <a:t>Continuous Integration + Deployment Slots</a:t>
            </a:r>
          </a:p>
        </p:txBody>
      </p:sp>
      <p:pic>
        <p:nvPicPr>
          <p:cNvPr id="4" name="Content Placeholder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861361" y="2511768"/>
            <a:ext cx="780290" cy="780290"/>
          </a:xfr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4306" y="4776168"/>
            <a:ext cx="914400" cy="914400"/>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55470" y="4776168"/>
            <a:ext cx="914400" cy="91440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5600" y="2491770"/>
            <a:ext cx="685800" cy="685800"/>
          </a:xfrm>
          <a:prstGeom prst="rect">
            <a:avLst/>
          </a:prstGeom>
        </p:spPr>
      </p:pic>
      <p:cxnSp>
        <p:nvCxnSpPr>
          <p:cNvPr id="8" name="Straight Arrow Connector 7"/>
          <p:cNvCxnSpPr>
            <a:stCxn id="4" idx="2"/>
            <a:endCxn id="5" idx="0"/>
          </p:cNvCxnSpPr>
          <p:nvPr/>
        </p:nvCxnSpPr>
        <p:spPr>
          <a:xfrm>
            <a:off x="1251506" y="3292058"/>
            <a:ext cx="0" cy="1484110"/>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endCxn id="6" idx="1"/>
          </p:cNvCxnSpPr>
          <p:nvPr/>
        </p:nvCxnSpPr>
        <p:spPr>
          <a:xfrm>
            <a:off x="1713053" y="5233368"/>
            <a:ext cx="1642417" cy="0"/>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51224" y="2377658"/>
            <a:ext cx="914400" cy="914400"/>
          </a:xfrm>
          <a:prstGeom prst="rect">
            <a:avLst/>
          </a:prstGeom>
        </p:spPr>
      </p:pic>
      <p:cxnSp>
        <p:nvCxnSpPr>
          <p:cNvPr id="11" name="Straight Arrow Connector 10"/>
          <p:cNvCxnSpPr>
            <a:stCxn id="6" idx="0"/>
            <a:endCxn id="10" idx="2"/>
          </p:cNvCxnSpPr>
          <p:nvPr/>
        </p:nvCxnSpPr>
        <p:spPr>
          <a:xfrm flipH="1" flipV="1">
            <a:off x="3808424" y="3292058"/>
            <a:ext cx="4246" cy="1484110"/>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85480" y="2444525"/>
            <a:ext cx="780290" cy="780290"/>
          </a:xfrm>
          <a:prstGeom prst="rect">
            <a:avLst/>
          </a:prstGeom>
        </p:spPr>
      </p:pic>
      <p:sp>
        <p:nvSpPr>
          <p:cNvPr id="13" name="TextBox 12"/>
          <p:cNvSpPr txBox="1"/>
          <p:nvPr/>
        </p:nvSpPr>
        <p:spPr>
          <a:xfrm>
            <a:off x="7786218" y="3459945"/>
            <a:ext cx="4237053" cy="2862322"/>
          </a:xfrm>
          <a:prstGeom prst="rect">
            <a:avLst/>
          </a:prstGeom>
          <a:noFill/>
        </p:spPr>
        <p:txBody>
          <a:bodyPr wrap="square" rtlCol="0">
            <a:spAutoFit/>
          </a:bodyPr>
          <a:lstStyle/>
          <a:p>
            <a:pPr marL="342900" indent="-342900">
              <a:buAutoNum type="arabicPeriod"/>
            </a:pPr>
            <a:r>
              <a:rPr lang="en-US" sz="2000" dirty="0"/>
              <a:t>Developer commits code</a:t>
            </a:r>
          </a:p>
          <a:p>
            <a:pPr marL="342900" indent="-342900">
              <a:buAutoNum type="arabicPeriod"/>
            </a:pPr>
            <a:r>
              <a:rPr lang="en-US" sz="2000" dirty="0"/>
              <a:t>Automated process builds/compiles and deploys to staging slot</a:t>
            </a:r>
          </a:p>
          <a:p>
            <a:pPr marL="342900" indent="-342900">
              <a:buAutoNum type="arabicPeriod"/>
            </a:pPr>
            <a:r>
              <a:rPr lang="en-US" sz="2000" dirty="0"/>
              <a:t>Automated and other tests validate content in staging slot</a:t>
            </a:r>
          </a:p>
          <a:p>
            <a:pPr marL="342900" indent="-342900">
              <a:buAutoNum type="arabicPeriod"/>
            </a:pPr>
            <a:r>
              <a:rPr lang="en-US" sz="2000" dirty="0"/>
              <a:t>Staging content promoted to production</a:t>
            </a:r>
          </a:p>
          <a:p>
            <a:pPr marL="342900" indent="-342900">
              <a:buAutoNum type="arabicPeriod"/>
            </a:pPr>
            <a:r>
              <a:rPr lang="en-US" sz="2000" dirty="0"/>
              <a:t>Users see updated site</a:t>
            </a: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5600" y="1748139"/>
            <a:ext cx="685800" cy="685800"/>
          </a:xfrm>
          <a:prstGeom prst="rect">
            <a:avLst/>
          </a:prstGeom>
        </p:spPr>
      </p:pic>
      <p:pic>
        <p:nvPicPr>
          <p:cNvPr id="15" name="Pictur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705855" y="1690688"/>
            <a:ext cx="780290" cy="780290"/>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2980" y="3224815"/>
            <a:ext cx="685800" cy="685800"/>
          </a:xfrm>
          <a:prstGeom prst="rect">
            <a:avLst/>
          </a:prstGeom>
        </p:spPr>
      </p:pic>
      <p:pic>
        <p:nvPicPr>
          <p:cNvPr id="17" name="Picture 1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705855" y="3175542"/>
            <a:ext cx="780290" cy="780290"/>
          </a:xfrm>
          <a:prstGeom prst="rect">
            <a:avLst/>
          </a:prstGeom>
        </p:spPr>
      </p:pic>
      <p:cxnSp>
        <p:nvCxnSpPr>
          <p:cNvPr id="18" name="Straight Arrow Connector 17"/>
          <p:cNvCxnSpPr>
            <a:stCxn id="17" idx="1"/>
            <a:endCxn id="10" idx="3"/>
          </p:cNvCxnSpPr>
          <p:nvPr/>
        </p:nvCxnSpPr>
        <p:spPr>
          <a:xfrm flipH="1" flipV="1">
            <a:off x="4265624" y="2834858"/>
            <a:ext cx="1440231" cy="730829"/>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5" idx="1"/>
            <a:endCxn id="10" idx="3"/>
          </p:cNvCxnSpPr>
          <p:nvPr/>
        </p:nvCxnSpPr>
        <p:spPr>
          <a:xfrm flipH="1">
            <a:off x="4265624" y="2080833"/>
            <a:ext cx="1440231" cy="754025"/>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2" idx="1"/>
            <a:endCxn id="10" idx="3"/>
          </p:cNvCxnSpPr>
          <p:nvPr/>
        </p:nvCxnSpPr>
        <p:spPr>
          <a:xfrm flipH="1">
            <a:off x="4265624" y="2834670"/>
            <a:ext cx="1419856" cy="188"/>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flipV="1">
            <a:off x="4187386" y="5378807"/>
            <a:ext cx="1239638" cy="623455"/>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188197" y="5728793"/>
            <a:ext cx="1244700" cy="523220"/>
          </a:xfrm>
          <a:prstGeom prst="rect">
            <a:avLst/>
          </a:prstGeom>
          <a:noFill/>
        </p:spPr>
        <p:txBody>
          <a:bodyPr wrap="none" rtlCol="0">
            <a:spAutoFit/>
          </a:bodyPr>
          <a:lstStyle/>
          <a:p>
            <a:r>
              <a:rPr lang="en-US" sz="2800" dirty="0">
                <a:solidFill>
                  <a:srgbClr val="0070C0"/>
                </a:solidFill>
              </a:rPr>
              <a:t>Staging</a:t>
            </a:r>
          </a:p>
        </p:txBody>
      </p:sp>
      <p:sp>
        <p:nvSpPr>
          <p:cNvPr id="23" name="TextBox 22"/>
          <p:cNvSpPr txBox="1"/>
          <p:nvPr/>
        </p:nvSpPr>
        <p:spPr>
          <a:xfrm>
            <a:off x="2929588" y="1834717"/>
            <a:ext cx="1789914" cy="523220"/>
          </a:xfrm>
          <a:prstGeom prst="rect">
            <a:avLst/>
          </a:prstGeom>
          <a:noFill/>
        </p:spPr>
        <p:txBody>
          <a:bodyPr wrap="none" rtlCol="0">
            <a:spAutoFit/>
          </a:bodyPr>
          <a:lstStyle/>
          <a:p>
            <a:r>
              <a:rPr lang="en-US" sz="2800" dirty="0">
                <a:solidFill>
                  <a:srgbClr val="0070C0"/>
                </a:solidFill>
              </a:rPr>
              <a:t>Production</a:t>
            </a:r>
          </a:p>
        </p:txBody>
      </p:sp>
      <p:sp>
        <p:nvSpPr>
          <p:cNvPr id="24" name="TextBox 23"/>
          <p:cNvSpPr txBox="1"/>
          <p:nvPr/>
        </p:nvSpPr>
        <p:spPr>
          <a:xfrm>
            <a:off x="5418122" y="5752880"/>
            <a:ext cx="762645" cy="523220"/>
          </a:xfrm>
          <a:prstGeom prst="rect">
            <a:avLst/>
          </a:prstGeom>
          <a:noFill/>
        </p:spPr>
        <p:txBody>
          <a:bodyPr wrap="none" rtlCol="0">
            <a:spAutoFit/>
          </a:bodyPr>
          <a:lstStyle/>
          <a:p>
            <a:r>
              <a:rPr lang="en-US" sz="2800" dirty="0">
                <a:solidFill>
                  <a:srgbClr val="0070C0"/>
                </a:solidFill>
              </a:rPr>
              <a:t>Test</a:t>
            </a:r>
          </a:p>
        </p:txBody>
      </p:sp>
      <p:sp>
        <p:nvSpPr>
          <p:cNvPr id="25" name="TextBox 24"/>
          <p:cNvSpPr txBox="1"/>
          <p:nvPr/>
        </p:nvSpPr>
        <p:spPr>
          <a:xfrm>
            <a:off x="621109" y="5728793"/>
            <a:ext cx="1260794" cy="954107"/>
          </a:xfrm>
          <a:prstGeom prst="rect">
            <a:avLst/>
          </a:prstGeom>
          <a:noFill/>
        </p:spPr>
        <p:txBody>
          <a:bodyPr wrap="none" rtlCol="0">
            <a:spAutoFit/>
          </a:bodyPr>
          <a:lstStyle/>
          <a:p>
            <a:pPr algn="ctr"/>
            <a:r>
              <a:rPr lang="en-US" sz="2800" dirty="0">
                <a:solidFill>
                  <a:srgbClr val="0070C0"/>
                </a:solidFill>
              </a:rPr>
              <a:t>Source</a:t>
            </a:r>
            <a:br>
              <a:rPr lang="en-US" sz="2800" dirty="0">
                <a:solidFill>
                  <a:srgbClr val="0070C0"/>
                </a:solidFill>
              </a:rPr>
            </a:br>
            <a:r>
              <a:rPr lang="en-US" sz="2800" dirty="0">
                <a:solidFill>
                  <a:srgbClr val="0070C0"/>
                </a:solidFill>
              </a:rPr>
              <a:t>Control</a:t>
            </a:r>
          </a:p>
        </p:txBody>
      </p:sp>
      <p:sp>
        <p:nvSpPr>
          <p:cNvPr id="3" name="Oval 2"/>
          <p:cNvSpPr/>
          <p:nvPr/>
        </p:nvSpPr>
        <p:spPr>
          <a:xfrm>
            <a:off x="1349467" y="3695371"/>
            <a:ext cx="532436" cy="5209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1</a:t>
            </a:r>
          </a:p>
        </p:txBody>
      </p:sp>
      <p:sp>
        <p:nvSpPr>
          <p:cNvPr id="26" name="Oval 25"/>
          <p:cNvSpPr/>
          <p:nvPr/>
        </p:nvSpPr>
        <p:spPr>
          <a:xfrm>
            <a:off x="2137081" y="4630645"/>
            <a:ext cx="532436" cy="5209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2</a:t>
            </a:r>
          </a:p>
        </p:txBody>
      </p:sp>
      <p:sp>
        <p:nvSpPr>
          <p:cNvPr id="27" name="Oval 26"/>
          <p:cNvSpPr/>
          <p:nvPr/>
        </p:nvSpPr>
        <p:spPr>
          <a:xfrm>
            <a:off x="4858297" y="5181301"/>
            <a:ext cx="532436" cy="5209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3</a:t>
            </a:r>
          </a:p>
        </p:txBody>
      </p:sp>
      <p:sp>
        <p:nvSpPr>
          <p:cNvPr id="28" name="Oval 27"/>
          <p:cNvSpPr/>
          <p:nvPr/>
        </p:nvSpPr>
        <p:spPr>
          <a:xfrm>
            <a:off x="3900461" y="3827420"/>
            <a:ext cx="532436" cy="5209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4</a:t>
            </a:r>
          </a:p>
        </p:txBody>
      </p:sp>
      <p:sp>
        <p:nvSpPr>
          <p:cNvPr id="29" name="Oval 28"/>
          <p:cNvSpPr/>
          <p:nvPr/>
        </p:nvSpPr>
        <p:spPr>
          <a:xfrm>
            <a:off x="4756541" y="3359263"/>
            <a:ext cx="532436" cy="5209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5</a:t>
            </a:r>
          </a:p>
        </p:txBody>
      </p:sp>
    </p:spTree>
    <p:extLst>
      <p:ext uri="{BB962C8B-B14F-4D97-AF65-F5344CB8AC3E}">
        <p14:creationId xmlns:p14="http://schemas.microsoft.com/office/powerpoint/2010/main" val="973632401"/>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 Service Plans</a:t>
            </a:r>
          </a:p>
        </p:txBody>
      </p:sp>
      <p:sp>
        <p:nvSpPr>
          <p:cNvPr id="3" name="Content Placeholder 2"/>
          <p:cNvSpPr>
            <a:spLocks noGrp="1"/>
          </p:cNvSpPr>
          <p:nvPr>
            <p:ph idx="1"/>
          </p:nvPr>
        </p:nvSpPr>
        <p:spPr/>
        <p:txBody>
          <a:bodyPr/>
          <a:lstStyle/>
          <a:p>
            <a:r>
              <a:rPr lang="en-US" dirty="0"/>
              <a:t>Billing and provisioning for App Service resources</a:t>
            </a:r>
          </a:p>
        </p:txBody>
      </p:sp>
      <p:graphicFrame>
        <p:nvGraphicFramePr>
          <p:cNvPr id="5" name="Table 4"/>
          <p:cNvGraphicFramePr>
            <a:graphicFrameLocks noGrp="1"/>
          </p:cNvGraphicFramePr>
          <p:nvPr>
            <p:extLst/>
          </p:nvPr>
        </p:nvGraphicFramePr>
        <p:xfrm>
          <a:off x="838200" y="2698024"/>
          <a:ext cx="9779136" cy="2966720"/>
        </p:xfrm>
        <a:graphic>
          <a:graphicData uri="http://schemas.openxmlformats.org/drawingml/2006/table">
            <a:tbl>
              <a:tblPr firstRow="1" bandRow="1"/>
              <a:tblGrid>
                <a:gridCol w="2597750">
                  <a:extLst>
                    <a:ext uri="{9D8B030D-6E8A-4147-A177-3AD203B41FA5}">
                      <a16:colId xmlns:a16="http://schemas.microsoft.com/office/drawing/2014/main" val="3872267235"/>
                    </a:ext>
                  </a:extLst>
                </a:gridCol>
                <a:gridCol w="1070517">
                  <a:extLst>
                    <a:ext uri="{9D8B030D-6E8A-4147-A177-3AD203B41FA5}">
                      <a16:colId xmlns:a16="http://schemas.microsoft.com/office/drawing/2014/main" val="1177306289"/>
                    </a:ext>
                  </a:extLst>
                </a:gridCol>
                <a:gridCol w="1137425">
                  <a:extLst>
                    <a:ext uri="{9D8B030D-6E8A-4147-A177-3AD203B41FA5}">
                      <a16:colId xmlns:a16="http://schemas.microsoft.com/office/drawing/2014/main" val="238301891"/>
                    </a:ext>
                  </a:extLst>
                </a:gridCol>
                <a:gridCol w="1561170">
                  <a:extLst>
                    <a:ext uri="{9D8B030D-6E8A-4147-A177-3AD203B41FA5}">
                      <a16:colId xmlns:a16="http://schemas.microsoft.com/office/drawing/2014/main" val="1573368495"/>
                    </a:ext>
                  </a:extLst>
                </a:gridCol>
                <a:gridCol w="1761893">
                  <a:extLst>
                    <a:ext uri="{9D8B030D-6E8A-4147-A177-3AD203B41FA5}">
                      <a16:colId xmlns:a16="http://schemas.microsoft.com/office/drawing/2014/main" val="1663854859"/>
                    </a:ext>
                  </a:extLst>
                </a:gridCol>
                <a:gridCol w="1650381">
                  <a:extLst>
                    <a:ext uri="{9D8B030D-6E8A-4147-A177-3AD203B41FA5}">
                      <a16:colId xmlns:a16="http://schemas.microsoft.com/office/drawing/2014/main" val="59720529"/>
                    </a:ext>
                  </a:extLst>
                </a:gridCol>
              </a:tblGrid>
              <a:tr h="370840">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dirty="0"/>
                        <a:t>Free</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dirty="0"/>
                        <a:t>Shared</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dirty="0"/>
                        <a:t>Basic</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dirty="0"/>
                        <a:t>Standard</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dirty="0"/>
                        <a:t>Premium</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581430668"/>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a:latin typeface="+mn-lt"/>
                        </a:rPr>
                        <a:t># of Apps</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10</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100</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Unlimited</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Unlimited</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t>Unlimited</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extLst>
                  <a:ext uri="{0D108BD9-81ED-4DB2-BD59-A6C34878D82A}">
                    <a16:rowId xmlns:a16="http://schemas.microsoft.com/office/drawing/2014/main" val="1470231535"/>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a:latin typeface="+mn-lt"/>
                        </a:rPr>
                        <a:t>Shared Disk Space</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1 GB</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1 GB</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10 GB</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50 GB</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t>500</a:t>
                      </a:r>
                      <a:r>
                        <a:rPr lang="en-US" baseline="0" dirty="0"/>
                        <a:t> GB</a:t>
                      </a:r>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extLst>
                  <a:ext uri="{0D108BD9-81ED-4DB2-BD59-A6C34878D82A}">
                    <a16:rowId xmlns:a16="http://schemas.microsoft.com/office/drawing/2014/main" val="111680702"/>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a:latin typeface="+mn-lt"/>
                        </a:rPr>
                        <a:t>Maximum Instances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1</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1</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3</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10</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t>50</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extLst>
                  <a:ext uri="{0D108BD9-81ED-4DB2-BD59-A6C34878D82A}">
                    <a16:rowId xmlns:a16="http://schemas.microsoft.com/office/drawing/2014/main" val="3636411013"/>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err="1">
                          <a:latin typeface="+mn-lt"/>
                        </a:rPr>
                        <a:t>Autoscale</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No</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1800" kern="1200" dirty="0">
                          <a:solidFill>
                            <a:schemeClr val="dk1"/>
                          </a:solidFill>
                          <a:latin typeface="Calibri" panose="020F0502020204030204"/>
                          <a:ea typeface="+mn-ea"/>
                          <a:cs typeface="+mn-cs"/>
                        </a:rPr>
                        <a:t>No</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1800" kern="1200" dirty="0">
                          <a:solidFill>
                            <a:schemeClr val="dk1"/>
                          </a:solidFill>
                          <a:latin typeface="Calibri" panose="020F0502020204030204"/>
                          <a:ea typeface="+mn-ea"/>
                          <a:cs typeface="+mn-cs"/>
                        </a:rPr>
                        <a:t>No</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Yes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t>Yes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extLst>
                  <a:ext uri="{0D108BD9-81ED-4DB2-BD59-A6C34878D82A}">
                    <a16:rowId xmlns:a16="http://schemas.microsoft.com/office/drawing/2014/main" val="487713247"/>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a:latin typeface="+mn-lt"/>
                        </a:rPr>
                        <a:t>Staging Environments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5</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t>20</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extLst>
                  <a:ext uri="{0D108BD9-81ED-4DB2-BD59-A6C34878D82A}">
                    <a16:rowId xmlns:a16="http://schemas.microsoft.com/office/drawing/2014/main" val="2526698707"/>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a:latin typeface="+mn-lt"/>
                        </a:rPr>
                        <a:t>Custom Domains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1800" kern="1200" dirty="0">
                          <a:solidFill>
                            <a:schemeClr val="dk1"/>
                          </a:solidFill>
                          <a:latin typeface="Calibri" panose="020F0502020204030204"/>
                          <a:ea typeface="+mn-ea"/>
                          <a:cs typeface="+mn-cs"/>
                        </a:rPr>
                        <a:t>No</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Yes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latin typeface="Calibri" panose="020F0502020204030204"/>
                          <a:ea typeface="+mn-ea"/>
                          <a:cs typeface="+mn-cs"/>
                        </a:rPr>
                        <a:t>Yes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latin typeface="Calibri" panose="020F0502020204030204"/>
                          <a:ea typeface="+mn-ea"/>
                          <a:cs typeface="+mn-cs"/>
                        </a:rPr>
                        <a:t>Yes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latin typeface="Calibri" panose="020F0502020204030204"/>
                          <a:ea typeface="+mn-ea"/>
                          <a:cs typeface="+mn-cs"/>
                        </a:rPr>
                        <a:t>Yes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extLst>
                  <a:ext uri="{0D108BD9-81ED-4DB2-BD59-A6C34878D82A}">
                    <a16:rowId xmlns:a16="http://schemas.microsoft.com/office/drawing/2014/main" val="3432834737"/>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a:latin typeface="+mn-lt"/>
                        </a:rPr>
                        <a:t>SLA</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gridSpan="3">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a:latin typeface="+mn-lt"/>
                        </a:rPr>
                        <a:t>99.95%</a:t>
                      </a: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338997113"/>
                  </a:ext>
                </a:extLst>
              </a:tr>
            </a:tbl>
          </a:graphicData>
        </a:graphic>
      </p:graphicFrame>
    </p:spTree>
    <p:extLst>
      <p:ext uri="{BB962C8B-B14F-4D97-AF65-F5344CB8AC3E}">
        <p14:creationId xmlns:p14="http://schemas.microsoft.com/office/powerpoint/2010/main" val="14368337"/>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buClr>
                <a:srgbClr val="0072C6"/>
              </a:buClr>
            </a:pPr>
            <a:r>
              <a:rPr lang="en-US" sz="5882" dirty="0"/>
              <a:t>Hands-on Lab</a:t>
            </a:r>
          </a:p>
        </p:txBody>
      </p:sp>
    </p:spTree>
    <p:extLst>
      <p:ext uri="{BB962C8B-B14F-4D97-AF65-F5344CB8AC3E}">
        <p14:creationId xmlns:p14="http://schemas.microsoft.com/office/powerpoint/2010/main" val="810148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269242" y="288493"/>
            <a:ext cx="11466488" cy="1163637"/>
          </a:xfrm>
        </p:spPr>
        <p:txBody>
          <a:bodyPr/>
          <a:lstStyle/>
          <a:p>
            <a:r>
              <a:rPr lang="en-US"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Hands-on Labs</a:t>
            </a:r>
            <a:endParaRPr lang="pt-PT"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endParaRPr>
          </a:p>
        </p:txBody>
      </p:sp>
      <p:pic>
        <p:nvPicPr>
          <p:cNvPr id="2" name="Picture 1">
            <a:extLst>
              <a:ext uri="{FF2B5EF4-FFF2-40B4-BE49-F238E27FC236}">
                <a16:creationId xmlns:a16="http://schemas.microsoft.com/office/drawing/2014/main" id="{9D715B97-D963-41D7-A655-1F9CB12112FB}"/>
              </a:ext>
            </a:extLst>
          </p:cNvPr>
          <p:cNvPicPr>
            <a:picLocks noChangeAspect="1"/>
          </p:cNvPicPr>
          <p:nvPr/>
        </p:nvPicPr>
        <p:blipFill>
          <a:blip r:embed="rId3"/>
          <a:stretch>
            <a:fillRect/>
          </a:stretch>
        </p:blipFill>
        <p:spPr>
          <a:xfrm>
            <a:off x="2161508" y="1949577"/>
            <a:ext cx="7575160" cy="4450597"/>
          </a:xfrm>
          <a:prstGeom prst="rect">
            <a:avLst/>
          </a:prstGeom>
        </p:spPr>
      </p:pic>
      <p:sp>
        <p:nvSpPr>
          <p:cNvPr id="3" name="Rectangle 2">
            <a:extLst>
              <a:ext uri="{FF2B5EF4-FFF2-40B4-BE49-F238E27FC236}">
                <a16:creationId xmlns:a16="http://schemas.microsoft.com/office/drawing/2014/main" id="{1089510A-DA70-48FA-8D96-4F7BF1ED1022}"/>
              </a:ext>
            </a:extLst>
          </p:cNvPr>
          <p:cNvSpPr/>
          <p:nvPr/>
        </p:nvSpPr>
        <p:spPr>
          <a:xfrm>
            <a:off x="2161508" y="1286933"/>
            <a:ext cx="7868984" cy="523220"/>
          </a:xfrm>
          <a:prstGeom prst="rect">
            <a:avLst/>
          </a:prstGeom>
        </p:spPr>
        <p:txBody>
          <a:bodyPr wrap="square">
            <a:spAutoFit/>
          </a:bodyPr>
          <a:lstStyle/>
          <a:p>
            <a:r>
              <a:rPr lang="pt-PT" sz="2800" dirty="0"/>
              <a:t>https://github.com/DevScope/HandsOn-ASPNETCore</a:t>
            </a:r>
          </a:p>
        </p:txBody>
      </p:sp>
    </p:spTree>
    <p:extLst>
      <p:ext uri="{BB962C8B-B14F-4D97-AF65-F5344CB8AC3E}">
        <p14:creationId xmlns:p14="http://schemas.microsoft.com/office/powerpoint/2010/main" val="3355996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2CE7C2A-5FD3-49FD-8AD6-9B73CFC193E9}"/>
              </a:ext>
            </a:extLst>
          </p:cNvPr>
          <p:cNvSpPr/>
          <p:nvPr/>
        </p:nvSpPr>
        <p:spPr>
          <a:xfrm>
            <a:off x="5735718" y="1756134"/>
            <a:ext cx="5116103" cy="830997"/>
          </a:xfrm>
          <a:prstGeom prst="rect">
            <a:avLst/>
          </a:prstGeom>
        </p:spPr>
        <p:txBody>
          <a:bodyPr wrap="square">
            <a:spAutoFit/>
          </a:bodyPr>
          <a:lstStyle/>
          <a:p>
            <a:r>
              <a:rPr lang="en-US" sz="2400" b="1" dirty="0" err="1">
                <a:effectLst>
                  <a:outerShdw blurRad="38100" dist="38100" dir="2700000" algn="tl">
                    <a:srgbClr val="000000">
                      <a:alpha val="43137"/>
                    </a:srgbClr>
                  </a:outerShdw>
                </a:effectLst>
                <a:latin typeface="Segoe UI Light" pitchFamily="34" charset="0"/>
              </a:rPr>
              <a:t>Rua</a:t>
            </a:r>
            <a:r>
              <a:rPr lang="en-US" sz="2400" b="1" dirty="0">
                <a:effectLst>
                  <a:outerShdw blurRad="38100" dist="38100" dir="2700000" algn="tl">
                    <a:srgbClr val="000000">
                      <a:alpha val="43137"/>
                    </a:srgbClr>
                  </a:outerShdw>
                </a:effectLst>
                <a:latin typeface="Segoe UI Light" pitchFamily="34" charset="0"/>
              </a:rPr>
              <a:t> </a:t>
            </a:r>
            <a:r>
              <a:rPr lang="en-US" sz="2400" b="1" dirty="0" err="1">
                <a:effectLst>
                  <a:outerShdw blurRad="38100" dist="38100" dir="2700000" algn="tl">
                    <a:srgbClr val="000000">
                      <a:alpha val="43137"/>
                    </a:srgbClr>
                  </a:outerShdw>
                </a:effectLst>
                <a:latin typeface="Segoe UI Light" pitchFamily="34" charset="0"/>
              </a:rPr>
              <a:t>Passos</a:t>
            </a:r>
            <a:r>
              <a:rPr lang="en-US" sz="2400" b="1" dirty="0">
                <a:effectLst>
                  <a:outerShdw blurRad="38100" dist="38100" dir="2700000" algn="tl">
                    <a:srgbClr val="000000">
                      <a:alpha val="43137"/>
                    </a:srgbClr>
                  </a:outerShdw>
                </a:effectLst>
                <a:latin typeface="Segoe UI Light" pitchFamily="34" charset="0"/>
              </a:rPr>
              <a:t> Manuel Nº 223 – 4º Andar</a:t>
            </a:r>
          </a:p>
          <a:p>
            <a:r>
              <a:rPr lang="en-US" sz="2400" b="1" dirty="0">
                <a:effectLst>
                  <a:outerShdw blurRad="38100" dist="38100" dir="2700000" algn="tl">
                    <a:srgbClr val="000000">
                      <a:alpha val="43137"/>
                    </a:srgbClr>
                  </a:outerShdw>
                </a:effectLst>
                <a:latin typeface="Segoe UI Light" pitchFamily="34" charset="0"/>
              </a:rPr>
              <a:t>4000-385 Porto</a:t>
            </a:r>
          </a:p>
        </p:txBody>
      </p:sp>
      <p:sp>
        <p:nvSpPr>
          <p:cNvPr id="7" name="Rectangle 6">
            <a:extLst>
              <a:ext uri="{FF2B5EF4-FFF2-40B4-BE49-F238E27FC236}">
                <a16:creationId xmlns:a16="http://schemas.microsoft.com/office/drawing/2014/main" id="{258C8C39-857C-4C1F-AE68-A9EB6514298E}"/>
              </a:ext>
            </a:extLst>
          </p:cNvPr>
          <p:cNvSpPr/>
          <p:nvPr/>
        </p:nvSpPr>
        <p:spPr>
          <a:xfrm>
            <a:off x="5735717" y="2719307"/>
            <a:ext cx="5116103" cy="830997"/>
          </a:xfrm>
          <a:prstGeom prst="rect">
            <a:avLst/>
          </a:prstGeom>
        </p:spPr>
        <p:txBody>
          <a:bodyPr wrap="square">
            <a:spAutoFit/>
          </a:bodyPr>
          <a:lstStyle/>
          <a:p>
            <a:r>
              <a:rPr lang="en-US" sz="2400" b="1" dirty="0">
                <a:effectLst>
                  <a:outerShdw blurRad="38100" dist="38100" dir="2700000" algn="tl">
                    <a:srgbClr val="000000">
                      <a:alpha val="43137"/>
                    </a:srgbClr>
                  </a:outerShdw>
                </a:effectLst>
                <a:latin typeface="Segoe UI Light" pitchFamily="34" charset="0"/>
              </a:rPr>
              <a:t>T. +351 223 751 350/51</a:t>
            </a:r>
          </a:p>
          <a:p>
            <a:r>
              <a:rPr lang="en-US" sz="2400" b="1" dirty="0">
                <a:effectLst>
                  <a:outerShdw blurRad="38100" dist="38100" dir="2700000" algn="tl">
                    <a:srgbClr val="000000">
                      <a:alpha val="43137"/>
                    </a:srgbClr>
                  </a:outerShdw>
                </a:effectLst>
                <a:latin typeface="Segoe UI Light" pitchFamily="34" charset="0"/>
              </a:rPr>
              <a:t>F. +351 223 751 352</a:t>
            </a:r>
          </a:p>
        </p:txBody>
      </p:sp>
      <p:sp>
        <p:nvSpPr>
          <p:cNvPr id="8" name="Rectangle 7">
            <a:extLst>
              <a:ext uri="{FF2B5EF4-FFF2-40B4-BE49-F238E27FC236}">
                <a16:creationId xmlns:a16="http://schemas.microsoft.com/office/drawing/2014/main" id="{09D301AF-414A-498A-B7D6-2EBBD54369F6}"/>
              </a:ext>
            </a:extLst>
          </p:cNvPr>
          <p:cNvSpPr/>
          <p:nvPr/>
        </p:nvSpPr>
        <p:spPr>
          <a:xfrm>
            <a:off x="5735717" y="3682480"/>
            <a:ext cx="5116103" cy="830997"/>
          </a:xfrm>
          <a:prstGeom prst="rect">
            <a:avLst/>
          </a:prstGeom>
          <a:noFill/>
          <a:ln>
            <a:noFill/>
          </a:ln>
        </p:spPr>
        <p:txBody>
          <a:bodyPr wrap="square">
            <a:spAutoFit/>
          </a:bodyPr>
          <a:lstStyle/>
          <a:p>
            <a:r>
              <a:rPr lang="en-US" sz="2400" b="1" dirty="0">
                <a:effectLst>
                  <a:outerShdw blurRad="38100" dist="38100" dir="2700000" algn="tl">
                    <a:srgbClr val="000000">
                      <a:alpha val="43137"/>
                    </a:srgbClr>
                  </a:outerShdw>
                </a:effectLst>
                <a:latin typeface="Segoe UI Light" pitchFamily="34" charset="0"/>
              </a:rPr>
              <a:t>info@devscope.net</a:t>
            </a:r>
          </a:p>
          <a:p>
            <a:r>
              <a:rPr lang="en-US" sz="2400" b="1" dirty="0">
                <a:effectLst>
                  <a:outerShdw blurRad="38100" dist="38100" dir="2700000" algn="tl">
                    <a:srgbClr val="000000">
                      <a:alpha val="43137"/>
                    </a:srgbClr>
                  </a:outerShdw>
                </a:effectLst>
                <a:latin typeface="Segoe UI Light" pitchFamily="34" charset="0"/>
              </a:rPr>
              <a:t>www.devscope.net</a:t>
            </a:r>
          </a:p>
        </p:txBody>
      </p:sp>
      <p:pic>
        <p:nvPicPr>
          <p:cNvPr id="12" name="Picture 2" descr="https://intranet.devscope.net/operacional/marketing/Branding/Logotipo%20Devscope/devscope_square.png">
            <a:extLst>
              <a:ext uri="{FF2B5EF4-FFF2-40B4-BE49-F238E27FC236}">
                <a16:creationId xmlns:a16="http://schemas.microsoft.com/office/drawing/2014/main" id="{73BB6145-B0CA-484C-B3B9-9A717F0FA3E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00739" y="1756134"/>
            <a:ext cx="2597493" cy="25974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4171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buClr>
                <a:srgbClr val="0072C6"/>
              </a:buClr>
            </a:pPr>
            <a:r>
              <a:rPr lang="en-US" sz="5882" dirty="0"/>
              <a:t>DevScope</a:t>
            </a:r>
          </a:p>
        </p:txBody>
      </p:sp>
    </p:spTree>
    <p:extLst>
      <p:ext uri="{BB962C8B-B14F-4D97-AF65-F5344CB8AC3E}">
        <p14:creationId xmlns:p14="http://schemas.microsoft.com/office/powerpoint/2010/main" val="3648997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buClr>
                <a:srgbClr val="0072C6"/>
              </a:buClr>
            </a:pPr>
            <a:r>
              <a:rPr lang="en-US" sz="5882" dirty="0"/>
              <a:t>Create Web App on Azure</a:t>
            </a:r>
          </a:p>
        </p:txBody>
      </p:sp>
    </p:spTree>
    <p:extLst>
      <p:ext uri="{BB962C8B-B14F-4D97-AF65-F5344CB8AC3E}">
        <p14:creationId xmlns:p14="http://schemas.microsoft.com/office/powerpoint/2010/main" val="3499595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Create Web App on Azure</a:t>
            </a:r>
            <a:endParaRPr lang="pt-PT"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endParaRPr>
          </a:p>
        </p:txBody>
      </p:sp>
      <p:sp>
        <p:nvSpPr>
          <p:cNvPr id="7" name="Text Placeholder 2"/>
          <p:cNvSpPr txBox="1">
            <a:spLocks/>
          </p:cNvSpPr>
          <p:nvPr/>
        </p:nvSpPr>
        <p:spPr bwMode="auto">
          <a:xfrm>
            <a:off x="398410" y="1928910"/>
            <a:ext cx="10780248" cy="41120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89642" tIns="44821" rIns="89642" bIns="44821" numCol="1" anchor="t" anchorCtr="0" compatLnSpc="1">
            <a:prstTxWarp prst="textNoShape">
              <a:avLst/>
            </a:prstTxWarp>
          </a:bodyPr>
          <a:lstStyle>
            <a:lvl1pPr marL="342900" indent="-342900" algn="l" rtl="0" eaLnBrk="0" fontAlgn="base" hangingPunct="0">
              <a:spcBef>
                <a:spcPct val="20000"/>
              </a:spcBef>
              <a:spcAft>
                <a:spcPct val="0"/>
              </a:spcAft>
              <a:buClr>
                <a:schemeClr val="accent1"/>
              </a:buClr>
              <a:buSzPct val="130000"/>
              <a:buFont typeface="Wingdings" pitchFamily="1" charset="2"/>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130000"/>
              <a:buFont typeface="Wingdings" pitchFamily="1" charset="2"/>
              <a:buChar char="§"/>
              <a:defRPr sz="21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130000"/>
              <a:buFont typeface="Wingdings" pitchFamily="1" charset="2"/>
              <a:buChar char="§"/>
              <a:defRPr i="1">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130000"/>
              <a:buFont typeface="Wingdings" pitchFamily="1" charset="2"/>
              <a:buChar char="§"/>
              <a:defRPr sz="1400" b="1">
                <a:solidFill>
                  <a:schemeClr val="accent2"/>
                </a:solidFill>
                <a:latin typeface="+mn-lt"/>
                <a:ea typeface="+mn-ea"/>
              </a:defRPr>
            </a:lvl4pPr>
            <a:lvl5pPr marL="2057400" indent="-228600" algn="l" rtl="0" eaLnBrk="0" fontAlgn="base" hangingPunct="0">
              <a:spcBef>
                <a:spcPct val="20000"/>
              </a:spcBef>
              <a:spcAft>
                <a:spcPct val="0"/>
              </a:spcAft>
              <a:buClr>
                <a:schemeClr val="accent1"/>
              </a:buClr>
              <a:buFont typeface="Wingdings" pitchFamily="1" charset="2"/>
              <a:defRPr sz="2000">
                <a:solidFill>
                  <a:schemeClr val="tx1"/>
                </a:solidFill>
                <a:latin typeface="+mn-lt"/>
                <a:ea typeface="+mn-ea"/>
              </a:defRPr>
            </a:lvl5pPr>
            <a:lvl6pPr marL="25146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6pPr>
            <a:lvl7pPr marL="29718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7pPr>
            <a:lvl8pPr marL="34290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8pPr>
            <a:lvl9pPr marL="38862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9pPr>
          </a:lstStyle>
          <a:p>
            <a:r>
              <a:rPr lang="fr-FR" sz="2353" dirty="0"/>
              <a:t>.NET</a:t>
            </a:r>
          </a:p>
          <a:p>
            <a:r>
              <a:rPr lang="fr-FR" sz="2353" dirty="0"/>
              <a:t>Java</a:t>
            </a:r>
          </a:p>
          <a:p>
            <a:r>
              <a:rPr lang="fr-FR" sz="2353" dirty="0"/>
              <a:t>PHP</a:t>
            </a:r>
          </a:p>
          <a:p>
            <a:r>
              <a:rPr lang="fr-FR" sz="2353" dirty="0"/>
              <a:t>Python</a:t>
            </a:r>
          </a:p>
          <a:p>
            <a:r>
              <a:rPr lang="fr-FR" sz="2353" dirty="0"/>
              <a:t>HTML/JS/CSS</a:t>
            </a:r>
          </a:p>
          <a:p>
            <a:r>
              <a:rPr lang="fr-FR" sz="2353" dirty="0" err="1"/>
              <a:t>etc</a:t>
            </a:r>
            <a:endParaRPr lang="en-US" sz="2353" dirty="0"/>
          </a:p>
          <a:p>
            <a:pPr marL="0" indent="0">
              <a:buNone/>
            </a:pPr>
            <a:endParaRPr lang="en-US" sz="1568" dirty="0"/>
          </a:p>
        </p:txBody>
      </p:sp>
      <p:pic>
        <p:nvPicPr>
          <p:cNvPr id="6" name="Picture 5"/>
          <p:cNvPicPr>
            <a:picLocks noChangeAspect="1"/>
          </p:cNvPicPr>
          <p:nvPr/>
        </p:nvPicPr>
        <p:blipFill>
          <a:blip r:embed="rId3"/>
          <a:stretch>
            <a:fillRect/>
          </a:stretch>
        </p:blipFill>
        <p:spPr>
          <a:xfrm>
            <a:off x="4825335" y="1240633"/>
            <a:ext cx="5365028" cy="5365028"/>
          </a:xfrm>
          <a:prstGeom prst="rect">
            <a:avLst/>
          </a:prstGeom>
        </p:spPr>
      </p:pic>
    </p:spTree>
    <p:extLst>
      <p:ext uri="{BB962C8B-B14F-4D97-AF65-F5344CB8AC3E}">
        <p14:creationId xmlns:p14="http://schemas.microsoft.com/office/powerpoint/2010/main" val="54388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Create Web App on Azure</a:t>
            </a:r>
            <a:endParaRPr lang="pt-PT"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endParaRPr>
          </a:p>
        </p:txBody>
      </p:sp>
      <p:sp>
        <p:nvSpPr>
          <p:cNvPr id="7" name="Text Placeholder 2"/>
          <p:cNvSpPr txBox="1">
            <a:spLocks/>
          </p:cNvSpPr>
          <p:nvPr/>
        </p:nvSpPr>
        <p:spPr bwMode="auto">
          <a:xfrm>
            <a:off x="398410" y="1928910"/>
            <a:ext cx="10780248" cy="41120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89642" tIns="44821" rIns="89642" bIns="44821" numCol="1" anchor="t" anchorCtr="0" compatLnSpc="1">
            <a:prstTxWarp prst="textNoShape">
              <a:avLst/>
            </a:prstTxWarp>
          </a:bodyPr>
          <a:lstStyle>
            <a:lvl1pPr marL="342900" indent="-342900" algn="l" rtl="0" eaLnBrk="0" fontAlgn="base" hangingPunct="0">
              <a:spcBef>
                <a:spcPct val="20000"/>
              </a:spcBef>
              <a:spcAft>
                <a:spcPct val="0"/>
              </a:spcAft>
              <a:buClr>
                <a:schemeClr val="accent1"/>
              </a:buClr>
              <a:buSzPct val="130000"/>
              <a:buFont typeface="Wingdings" pitchFamily="1" charset="2"/>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130000"/>
              <a:buFont typeface="Wingdings" pitchFamily="1" charset="2"/>
              <a:buChar char="§"/>
              <a:defRPr sz="21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130000"/>
              <a:buFont typeface="Wingdings" pitchFamily="1" charset="2"/>
              <a:buChar char="§"/>
              <a:defRPr i="1">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130000"/>
              <a:buFont typeface="Wingdings" pitchFamily="1" charset="2"/>
              <a:buChar char="§"/>
              <a:defRPr sz="1400" b="1">
                <a:solidFill>
                  <a:schemeClr val="accent2"/>
                </a:solidFill>
                <a:latin typeface="+mn-lt"/>
                <a:ea typeface="+mn-ea"/>
              </a:defRPr>
            </a:lvl4pPr>
            <a:lvl5pPr marL="2057400" indent="-228600" algn="l" rtl="0" eaLnBrk="0" fontAlgn="base" hangingPunct="0">
              <a:spcBef>
                <a:spcPct val="20000"/>
              </a:spcBef>
              <a:spcAft>
                <a:spcPct val="0"/>
              </a:spcAft>
              <a:buClr>
                <a:schemeClr val="accent1"/>
              </a:buClr>
              <a:buFont typeface="Wingdings" pitchFamily="1" charset="2"/>
              <a:defRPr sz="2000">
                <a:solidFill>
                  <a:schemeClr val="tx1"/>
                </a:solidFill>
                <a:latin typeface="+mn-lt"/>
                <a:ea typeface="+mn-ea"/>
              </a:defRPr>
            </a:lvl5pPr>
            <a:lvl6pPr marL="25146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6pPr>
            <a:lvl7pPr marL="29718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7pPr>
            <a:lvl8pPr marL="34290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8pPr>
            <a:lvl9pPr marL="38862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9pPr>
          </a:lstStyle>
          <a:p>
            <a:endParaRPr lang="fr-FR" sz="2353" dirty="0"/>
          </a:p>
          <a:p>
            <a:pPr marL="0" indent="0">
              <a:buNone/>
            </a:pPr>
            <a:endParaRPr lang="en-US" sz="1568" dirty="0"/>
          </a:p>
        </p:txBody>
      </p:sp>
      <p:pic>
        <p:nvPicPr>
          <p:cNvPr id="5" name="Picture 4"/>
          <p:cNvPicPr>
            <a:picLocks noChangeAspect="1"/>
          </p:cNvPicPr>
          <p:nvPr/>
        </p:nvPicPr>
        <p:blipFill>
          <a:blip r:embed="rId3"/>
          <a:stretch>
            <a:fillRect/>
          </a:stretch>
        </p:blipFill>
        <p:spPr>
          <a:xfrm>
            <a:off x="1507489" y="1664188"/>
            <a:ext cx="9388799" cy="4885098"/>
          </a:xfrm>
          <a:prstGeom prst="rect">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pic>
    </p:spTree>
    <p:extLst>
      <p:ext uri="{BB962C8B-B14F-4D97-AF65-F5344CB8AC3E}">
        <p14:creationId xmlns:p14="http://schemas.microsoft.com/office/powerpoint/2010/main" val="3701492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buClr>
                <a:srgbClr val="0072C6"/>
              </a:buClr>
            </a:pPr>
            <a:r>
              <a:rPr lang="en-US" sz="5882" dirty="0"/>
              <a:t>Deploy Web Apps to Azure</a:t>
            </a:r>
          </a:p>
        </p:txBody>
      </p:sp>
      <p:sp>
        <p:nvSpPr>
          <p:cNvPr id="5" name="Subtitle 6"/>
          <p:cNvSpPr txBox="1">
            <a:spLocks/>
          </p:cNvSpPr>
          <p:nvPr/>
        </p:nvSpPr>
        <p:spPr>
          <a:xfrm>
            <a:off x="378010" y="3358408"/>
            <a:ext cx="10515216" cy="266931"/>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buClr>
                <a:srgbClr val="0072C6"/>
              </a:buClr>
            </a:pPr>
            <a:r>
              <a:rPr lang="en-US" sz="3235" dirty="0"/>
              <a:t>Using the publish profile in Visual Studio 2017</a:t>
            </a:r>
          </a:p>
        </p:txBody>
      </p:sp>
    </p:spTree>
    <p:extLst>
      <p:ext uri="{BB962C8B-B14F-4D97-AF65-F5344CB8AC3E}">
        <p14:creationId xmlns:p14="http://schemas.microsoft.com/office/powerpoint/2010/main" val="1040201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269242" y="288939"/>
            <a:ext cx="11756526" cy="1163472"/>
          </a:xfrm>
        </p:spPr>
        <p:txBody>
          <a:bodyPr>
            <a:normAutofit fontScale="90000"/>
          </a:bodyPr>
          <a:lstStyle/>
          <a:p>
            <a:r>
              <a:rPr lang="en-US"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Using the publish profile in Visual Studio 2017</a:t>
            </a:r>
            <a:br>
              <a:rPr lang="en-US" sz="5294" dirty="0"/>
            </a:br>
            <a:endParaRPr lang="pt-PT"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endParaRPr>
          </a:p>
        </p:txBody>
      </p:sp>
      <p:pic>
        <p:nvPicPr>
          <p:cNvPr id="2" name="Picture 1"/>
          <p:cNvPicPr>
            <a:picLocks noChangeAspect="1"/>
          </p:cNvPicPr>
          <p:nvPr/>
        </p:nvPicPr>
        <p:blipFill>
          <a:blip r:embed="rId3"/>
          <a:stretch>
            <a:fillRect/>
          </a:stretch>
        </p:blipFill>
        <p:spPr>
          <a:xfrm>
            <a:off x="3484079" y="1240633"/>
            <a:ext cx="5120283" cy="5279544"/>
          </a:xfrm>
          <a:prstGeom prst="rect">
            <a:avLst/>
          </a:prstGeom>
        </p:spPr>
      </p:pic>
    </p:spTree>
    <p:extLst>
      <p:ext uri="{BB962C8B-B14F-4D97-AF65-F5344CB8AC3E}">
        <p14:creationId xmlns:p14="http://schemas.microsoft.com/office/powerpoint/2010/main" val="1828230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269242" y="288939"/>
            <a:ext cx="11756526" cy="1163472"/>
          </a:xfrm>
        </p:spPr>
        <p:txBody>
          <a:bodyPr>
            <a:normAutofit fontScale="90000"/>
          </a:bodyPr>
          <a:lstStyle/>
          <a:p>
            <a:r>
              <a:rPr lang="en-US"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Using the publish profile in Visual Studio 2017</a:t>
            </a:r>
            <a:br>
              <a:rPr lang="en-US" sz="5294" dirty="0"/>
            </a:br>
            <a:endParaRPr lang="pt-PT"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endParaRPr>
          </a:p>
        </p:txBody>
      </p:sp>
      <p:pic>
        <p:nvPicPr>
          <p:cNvPr id="3" name="Picture 2"/>
          <p:cNvPicPr>
            <a:picLocks noChangeAspect="1"/>
          </p:cNvPicPr>
          <p:nvPr/>
        </p:nvPicPr>
        <p:blipFill>
          <a:blip r:embed="rId3"/>
          <a:stretch>
            <a:fillRect/>
          </a:stretch>
        </p:blipFill>
        <p:spPr>
          <a:xfrm>
            <a:off x="270286" y="1099242"/>
            <a:ext cx="5173118" cy="2894705"/>
          </a:xfrm>
          <a:prstGeom prst="rect">
            <a:avLst/>
          </a:prstGeom>
        </p:spPr>
      </p:pic>
      <p:pic>
        <p:nvPicPr>
          <p:cNvPr id="4" name="Picture 3"/>
          <p:cNvPicPr>
            <a:picLocks noChangeAspect="1"/>
          </p:cNvPicPr>
          <p:nvPr/>
        </p:nvPicPr>
        <p:blipFill>
          <a:blip r:embed="rId4"/>
          <a:stretch>
            <a:fillRect/>
          </a:stretch>
        </p:blipFill>
        <p:spPr>
          <a:xfrm>
            <a:off x="2707562" y="3640778"/>
            <a:ext cx="8535902" cy="2530885"/>
          </a:xfrm>
          <a:prstGeom prst="rect">
            <a:avLst/>
          </a:prstGeom>
        </p:spPr>
      </p:pic>
    </p:spTree>
    <p:extLst>
      <p:ext uri="{BB962C8B-B14F-4D97-AF65-F5344CB8AC3E}">
        <p14:creationId xmlns:p14="http://schemas.microsoft.com/office/powerpoint/2010/main" val="155494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269242" y="288939"/>
            <a:ext cx="11756526" cy="1163472"/>
          </a:xfrm>
        </p:spPr>
        <p:txBody>
          <a:bodyPr>
            <a:normAutofit fontScale="90000"/>
          </a:bodyPr>
          <a:lstStyle/>
          <a:p>
            <a:r>
              <a:rPr lang="en-US"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Using the publish profile in Visual Studio 2017</a:t>
            </a:r>
            <a:br>
              <a:rPr lang="en-US" sz="5294" dirty="0"/>
            </a:br>
            <a:endParaRPr lang="pt-PT"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endParaRPr>
          </a:p>
        </p:txBody>
      </p:sp>
      <p:pic>
        <p:nvPicPr>
          <p:cNvPr id="2" name="Picture 1"/>
          <p:cNvPicPr>
            <a:picLocks noChangeAspect="1"/>
          </p:cNvPicPr>
          <p:nvPr/>
        </p:nvPicPr>
        <p:blipFill>
          <a:blip r:embed="rId3"/>
          <a:stretch>
            <a:fillRect/>
          </a:stretch>
        </p:blipFill>
        <p:spPr>
          <a:xfrm>
            <a:off x="3484079" y="1240633"/>
            <a:ext cx="5120283" cy="5279544"/>
          </a:xfrm>
          <a:prstGeom prst="rect">
            <a:avLst/>
          </a:prstGeom>
        </p:spPr>
      </p:pic>
    </p:spTree>
    <p:extLst>
      <p:ext uri="{BB962C8B-B14F-4D97-AF65-F5344CB8AC3E}">
        <p14:creationId xmlns:p14="http://schemas.microsoft.com/office/powerpoint/2010/main" val="2626569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buClr>
                <a:srgbClr val="0072C6"/>
              </a:buClr>
            </a:pPr>
            <a:r>
              <a:rPr lang="en-US" sz="5882" dirty="0"/>
              <a:t>Deploy Web Apps to Azure</a:t>
            </a:r>
          </a:p>
        </p:txBody>
      </p:sp>
      <p:sp>
        <p:nvSpPr>
          <p:cNvPr id="5" name="Subtitle 6"/>
          <p:cNvSpPr txBox="1">
            <a:spLocks/>
          </p:cNvSpPr>
          <p:nvPr/>
        </p:nvSpPr>
        <p:spPr>
          <a:xfrm>
            <a:off x="378010" y="3358408"/>
            <a:ext cx="10515216" cy="266931"/>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buClr>
                <a:srgbClr val="0072C6"/>
              </a:buClr>
            </a:pPr>
            <a:r>
              <a:rPr lang="en-US" sz="3235" dirty="0"/>
              <a:t>Using some FTP client (like FileZilla)</a:t>
            </a:r>
          </a:p>
        </p:txBody>
      </p:sp>
    </p:spTree>
    <p:extLst>
      <p:ext uri="{BB962C8B-B14F-4D97-AF65-F5344CB8AC3E}">
        <p14:creationId xmlns:p14="http://schemas.microsoft.com/office/powerpoint/2010/main" val="960741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Using some FTP client</a:t>
            </a:r>
            <a:endParaRPr lang="pt-PT"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endParaRPr>
          </a:p>
        </p:txBody>
      </p:sp>
      <p:sp>
        <p:nvSpPr>
          <p:cNvPr id="7" name="Text Placeholder 2"/>
          <p:cNvSpPr txBox="1">
            <a:spLocks/>
          </p:cNvSpPr>
          <p:nvPr/>
        </p:nvSpPr>
        <p:spPr bwMode="auto">
          <a:xfrm>
            <a:off x="398410" y="1928910"/>
            <a:ext cx="10780248" cy="41120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89642" tIns="44821" rIns="89642" bIns="44821" numCol="1" anchor="t" anchorCtr="0" compatLnSpc="1">
            <a:prstTxWarp prst="textNoShape">
              <a:avLst/>
            </a:prstTxWarp>
          </a:bodyPr>
          <a:lstStyle>
            <a:lvl1pPr marL="342900" indent="-342900" algn="l" rtl="0" eaLnBrk="0" fontAlgn="base" hangingPunct="0">
              <a:spcBef>
                <a:spcPct val="20000"/>
              </a:spcBef>
              <a:spcAft>
                <a:spcPct val="0"/>
              </a:spcAft>
              <a:buClr>
                <a:schemeClr val="accent1"/>
              </a:buClr>
              <a:buSzPct val="130000"/>
              <a:buFont typeface="Wingdings" pitchFamily="1" charset="2"/>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130000"/>
              <a:buFont typeface="Wingdings" pitchFamily="1" charset="2"/>
              <a:buChar char="§"/>
              <a:defRPr sz="21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130000"/>
              <a:buFont typeface="Wingdings" pitchFamily="1" charset="2"/>
              <a:buChar char="§"/>
              <a:defRPr i="1">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130000"/>
              <a:buFont typeface="Wingdings" pitchFamily="1" charset="2"/>
              <a:buChar char="§"/>
              <a:defRPr sz="1400" b="1">
                <a:solidFill>
                  <a:schemeClr val="accent2"/>
                </a:solidFill>
                <a:latin typeface="+mn-lt"/>
                <a:ea typeface="+mn-ea"/>
              </a:defRPr>
            </a:lvl4pPr>
            <a:lvl5pPr marL="2057400" indent="-228600" algn="l" rtl="0" eaLnBrk="0" fontAlgn="base" hangingPunct="0">
              <a:spcBef>
                <a:spcPct val="20000"/>
              </a:spcBef>
              <a:spcAft>
                <a:spcPct val="0"/>
              </a:spcAft>
              <a:buClr>
                <a:schemeClr val="accent1"/>
              </a:buClr>
              <a:buFont typeface="Wingdings" pitchFamily="1" charset="2"/>
              <a:defRPr sz="2000">
                <a:solidFill>
                  <a:schemeClr val="tx1"/>
                </a:solidFill>
                <a:latin typeface="+mn-lt"/>
                <a:ea typeface="+mn-ea"/>
              </a:defRPr>
            </a:lvl5pPr>
            <a:lvl6pPr marL="25146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6pPr>
            <a:lvl7pPr marL="29718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7pPr>
            <a:lvl8pPr marL="34290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8pPr>
            <a:lvl9pPr marL="3886200" indent="-228600" algn="l" rtl="0" fontAlgn="base">
              <a:spcBef>
                <a:spcPct val="20000"/>
              </a:spcBef>
              <a:spcAft>
                <a:spcPct val="0"/>
              </a:spcAft>
              <a:buClr>
                <a:schemeClr val="accent1"/>
              </a:buClr>
              <a:buFont typeface="Wingdings" pitchFamily="1" charset="2"/>
              <a:defRPr sz="2000">
                <a:solidFill>
                  <a:schemeClr val="tx1"/>
                </a:solidFill>
                <a:latin typeface="+mn-lt"/>
                <a:ea typeface="+mn-ea"/>
              </a:defRPr>
            </a:lvl9pPr>
          </a:lstStyle>
          <a:p>
            <a:r>
              <a:rPr lang="en-US" sz="2353" dirty="0"/>
              <a:t>If you are used to manually copying your web content to a web server, you can use an </a:t>
            </a:r>
            <a:r>
              <a:rPr lang="en-US" sz="2353" dirty="0">
                <a:hlinkClick r:id="rId3"/>
              </a:rPr>
              <a:t>FTP</a:t>
            </a:r>
            <a:r>
              <a:rPr lang="en-US" sz="2353" dirty="0"/>
              <a:t> utility to copy files, such as Windows Explorer or </a:t>
            </a:r>
            <a:r>
              <a:rPr lang="en-US" sz="2353" dirty="0">
                <a:hlinkClick r:id="rId4"/>
              </a:rPr>
              <a:t>FileZilla</a:t>
            </a:r>
            <a:r>
              <a:rPr lang="en-US" sz="2353" dirty="0"/>
              <a:t>.</a:t>
            </a:r>
          </a:p>
          <a:p>
            <a:r>
              <a:rPr lang="en-US" sz="2353" dirty="0"/>
              <a:t>How to upload files with FTP</a:t>
            </a:r>
          </a:p>
          <a:p>
            <a:pPr lvl="1"/>
            <a:r>
              <a:rPr lang="en-US" sz="2059" dirty="0"/>
              <a:t>The </a:t>
            </a:r>
            <a:r>
              <a:rPr lang="en-US" sz="2059" dirty="0">
                <a:hlinkClick r:id="rId5"/>
              </a:rPr>
              <a:t>Azure Portal</a:t>
            </a:r>
            <a:r>
              <a:rPr lang="en-US" sz="2059" dirty="0"/>
              <a:t> gives you all the information you need to connect to your app's directories using FTP or FTPS.</a:t>
            </a:r>
          </a:p>
          <a:p>
            <a:endParaRPr lang="en-US" sz="1568" dirty="0"/>
          </a:p>
        </p:txBody>
      </p:sp>
      <p:pic>
        <p:nvPicPr>
          <p:cNvPr id="2" name="Picture 1"/>
          <p:cNvPicPr>
            <a:picLocks noChangeAspect="1"/>
          </p:cNvPicPr>
          <p:nvPr/>
        </p:nvPicPr>
        <p:blipFill>
          <a:blip r:embed="rId6"/>
          <a:stretch>
            <a:fillRect/>
          </a:stretch>
        </p:blipFill>
        <p:spPr>
          <a:xfrm>
            <a:off x="1860451" y="4179045"/>
            <a:ext cx="8044015" cy="2338376"/>
          </a:xfrm>
          <a:prstGeom prst="rect">
            <a:avLst/>
          </a:prstGeom>
        </p:spPr>
      </p:pic>
    </p:spTree>
    <p:extLst>
      <p:ext uri="{BB962C8B-B14F-4D97-AF65-F5344CB8AC3E}">
        <p14:creationId xmlns:p14="http://schemas.microsoft.com/office/powerpoint/2010/main" val="3034569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Using some FTP client</a:t>
            </a:r>
            <a:endParaRPr lang="pt-PT"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endParaRPr>
          </a:p>
        </p:txBody>
      </p:sp>
      <p:pic>
        <p:nvPicPr>
          <p:cNvPr id="6" name="Picture 5"/>
          <p:cNvPicPr>
            <a:picLocks noChangeAspect="1"/>
          </p:cNvPicPr>
          <p:nvPr/>
        </p:nvPicPr>
        <p:blipFill>
          <a:blip r:embed="rId3"/>
          <a:stretch>
            <a:fillRect/>
          </a:stretch>
        </p:blipFill>
        <p:spPr>
          <a:xfrm>
            <a:off x="1013342" y="1170042"/>
            <a:ext cx="5294436" cy="3742752"/>
          </a:xfrm>
          <a:prstGeom prst="rect">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pic>
      <p:pic>
        <p:nvPicPr>
          <p:cNvPr id="9" name="Picture 8"/>
          <p:cNvPicPr>
            <a:picLocks noChangeAspect="1"/>
          </p:cNvPicPr>
          <p:nvPr/>
        </p:nvPicPr>
        <p:blipFill>
          <a:blip r:embed="rId4"/>
          <a:stretch>
            <a:fillRect/>
          </a:stretch>
        </p:blipFill>
        <p:spPr>
          <a:xfrm>
            <a:off x="3625264" y="5163510"/>
            <a:ext cx="7639352" cy="1260773"/>
          </a:xfrm>
          <a:prstGeom prst="rect">
            <a:avLst/>
          </a:prstGeom>
        </p:spPr>
      </p:pic>
    </p:spTree>
    <p:extLst>
      <p:ext uri="{BB962C8B-B14F-4D97-AF65-F5344CB8AC3E}">
        <p14:creationId xmlns:p14="http://schemas.microsoft.com/office/powerpoint/2010/main" val="4045788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3"/>
          <p:cNvSpPr txBox="1">
            <a:spLocks/>
          </p:cNvSpPr>
          <p:nvPr/>
        </p:nvSpPr>
        <p:spPr>
          <a:xfrm>
            <a:off x="654319" y="595403"/>
            <a:ext cx="11017249" cy="757767"/>
          </a:xfrm>
          <a:prstGeom prst="rect">
            <a:avLst/>
          </a:prstGeom>
        </p:spPr>
        <p:txBody>
          <a:bodyPr vert="horz" wrap="square" lIns="0" tIns="0" rIns="0" bIns="0" rtlCol="0" anchor="b" anchorCtr="0">
            <a:normAutofit fontScale="97500"/>
          </a:bodyPr>
          <a:lstStyle>
            <a:lvl1pPr algn="l" defTabSz="685864" rtl="0" eaLnBrk="1" latinLnBrk="0" hangingPunct="1">
              <a:lnSpc>
                <a:spcPct val="90000"/>
              </a:lnSpc>
              <a:spcBef>
                <a:spcPct val="0"/>
              </a:spcBef>
              <a:buNone/>
              <a:defRPr lang="en-US" sz="3600" b="0" kern="1200" cap="none" spc="-150" baseline="0" dirty="0" smtClean="0">
                <a:ln w="3175">
                  <a:noFill/>
                </a:ln>
                <a:solidFill>
                  <a:srgbClr val="139DEB">
                    <a:alpha val="98824"/>
                  </a:srgbClr>
                </a:solidFill>
                <a:effectLst/>
                <a:latin typeface="Segoe UI Light" pitchFamily="34" charset="0"/>
                <a:ea typeface="+mn-ea"/>
                <a:cs typeface="Arial" charset="0"/>
              </a:defRPr>
            </a:lvl1pPr>
          </a:lstStyle>
          <a:p>
            <a:r>
              <a:rPr lang="en-US" sz="4400" spc="-75" dirty="0">
                <a:solidFill>
                  <a:schemeClr val="tx1"/>
                </a:solidFill>
                <a:latin typeface="+mj-lt"/>
                <a:ea typeface="+mj-ea"/>
                <a:cs typeface="+mj-cs"/>
              </a:rPr>
              <a:t>What we are</a:t>
            </a:r>
            <a:endParaRPr lang="pt-PT" sz="4400" spc="-75" dirty="0">
              <a:solidFill>
                <a:schemeClr val="tx1"/>
              </a:solidFill>
              <a:latin typeface="+mj-lt"/>
              <a:ea typeface="+mj-ea"/>
              <a:cs typeface="+mj-cs"/>
            </a:endParaRPr>
          </a:p>
        </p:txBody>
      </p:sp>
      <p:grpSp>
        <p:nvGrpSpPr>
          <p:cNvPr id="13" name="Group 12"/>
          <p:cNvGrpSpPr/>
          <p:nvPr/>
        </p:nvGrpSpPr>
        <p:grpSpPr>
          <a:xfrm>
            <a:off x="4343715" y="1791203"/>
            <a:ext cx="3504571" cy="3275595"/>
            <a:chOff x="3257786" y="1343402"/>
            <a:chExt cx="2628428" cy="2456696"/>
          </a:xfrm>
        </p:grpSpPr>
        <p:sp>
          <p:nvSpPr>
            <p:cNvPr id="15" name="Rectangle 14"/>
            <p:cNvSpPr/>
            <p:nvPr/>
          </p:nvSpPr>
          <p:spPr bwMode="auto">
            <a:xfrm>
              <a:off x="3257786" y="1343402"/>
              <a:ext cx="2628428" cy="2456696"/>
            </a:xfrm>
            <a:prstGeom prst="rect">
              <a:avLst/>
            </a:prstGeom>
            <a:solidFill>
              <a:srgbClr val="FF66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915" tIns="60957" rIns="121915" bIns="365760" numCol="1" rtlCol="0" anchor="b" anchorCtr="0" compatLnSpc="1">
              <a:prstTxWarp prst="textNoShape">
                <a:avLst/>
              </a:prstTxWarp>
            </a:bodyPr>
            <a:lstStyle/>
            <a:p>
              <a:pPr algn="ctr" defTabSz="1218768" fontAlgn="base">
                <a:spcBef>
                  <a:spcPct val="0"/>
                </a:spcBef>
                <a:spcAft>
                  <a:spcPct val="0"/>
                </a:spcAft>
                <a:defRPr/>
              </a:pPr>
              <a:r>
                <a:rPr lang="en-US" sz="4267" kern="0" dirty="0">
                  <a:gradFill>
                    <a:gsLst>
                      <a:gs pos="0">
                        <a:srgbClr val="FFFFFF"/>
                      </a:gs>
                      <a:gs pos="100000">
                        <a:srgbClr val="FFFFFF"/>
                      </a:gs>
                    </a:gsLst>
                    <a:lin ang="5400000" scaled="0"/>
                  </a:gradFill>
                  <a:latin typeface="Segoe UI Light" pitchFamily="34" charset="0"/>
                </a:rPr>
                <a:t>software</a:t>
              </a:r>
            </a:p>
          </p:txBody>
        </p:sp>
        <p:pic>
          <p:nvPicPr>
            <p:cNvPr id="16" name="Picture 6" descr="\\MAGNUM\Projects\Microsoft\Cloud Power FY12\Design\Icons\PNGs\Web Service.png"/>
            <p:cNvPicPr>
              <a:picLocks noChangeAspect="1" noChangeArrowheads="1"/>
            </p:cNvPicPr>
            <p:nvPr/>
          </p:nvPicPr>
          <p:blipFill>
            <a:blip r:embed="rId3" cstate="print">
              <a:lum bright="100000"/>
            </a:blip>
            <a:srcRect/>
            <a:stretch>
              <a:fillRect/>
            </a:stretch>
          </p:blipFill>
          <p:spPr bwMode="auto">
            <a:xfrm>
              <a:off x="3744000" y="1515150"/>
              <a:ext cx="1656000" cy="1656000"/>
            </a:xfrm>
            <a:prstGeom prst="rect">
              <a:avLst/>
            </a:prstGeom>
            <a:noFill/>
          </p:spPr>
        </p:pic>
      </p:grpSp>
      <p:sp>
        <p:nvSpPr>
          <p:cNvPr id="20" name="Rectangle 19"/>
          <p:cNvSpPr/>
          <p:nvPr/>
        </p:nvSpPr>
        <p:spPr bwMode="auto">
          <a:xfrm>
            <a:off x="654319" y="1791203"/>
            <a:ext cx="3504571" cy="3275595"/>
          </a:xfrm>
          <a:prstGeom prst="rect">
            <a:avLst/>
          </a:prstGeom>
          <a:solidFill>
            <a:srgbClr val="CC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915" tIns="60957" rIns="121915" bIns="365760" numCol="1" rtlCol="0" anchor="b" anchorCtr="0" compatLnSpc="1">
            <a:prstTxWarp prst="textNoShape">
              <a:avLst/>
            </a:prstTxWarp>
          </a:bodyPr>
          <a:lstStyle/>
          <a:p>
            <a:pPr algn="ctr" defTabSz="1218768" fontAlgn="base">
              <a:spcBef>
                <a:spcPct val="0"/>
              </a:spcBef>
              <a:spcAft>
                <a:spcPct val="0"/>
              </a:spcAft>
              <a:defRPr/>
            </a:pPr>
            <a:r>
              <a:rPr lang="en-US" sz="4267" kern="0" dirty="0">
                <a:gradFill>
                  <a:gsLst>
                    <a:gs pos="0">
                      <a:srgbClr val="FFFFFF"/>
                    </a:gs>
                    <a:gs pos="100000">
                      <a:srgbClr val="FFFFFF"/>
                    </a:gs>
                  </a:gsLst>
                  <a:lin ang="5400000" scaled="0"/>
                </a:gradFill>
                <a:latin typeface="Segoe UI Light" pitchFamily="34" charset="0"/>
              </a:rPr>
              <a:t>consulting</a:t>
            </a:r>
          </a:p>
        </p:txBody>
      </p:sp>
      <p:pic>
        <p:nvPicPr>
          <p:cNvPr id="21" name="Picture 4" descr="\\MAGNUM\Projects\Microsoft\Cloud Power FY12\Design\Icons\PNGs\IT_guy.png"/>
          <p:cNvPicPr>
            <a:picLocks noChangeAspect="1" noChangeArrowheads="1"/>
          </p:cNvPicPr>
          <p:nvPr/>
        </p:nvPicPr>
        <p:blipFill>
          <a:blip r:embed="rId4" cstate="print">
            <a:lum bright="100000"/>
          </a:blip>
          <a:stretch>
            <a:fillRect/>
          </a:stretch>
        </p:blipFill>
        <p:spPr bwMode="auto">
          <a:xfrm>
            <a:off x="1470604" y="2108200"/>
            <a:ext cx="1872000" cy="1872000"/>
          </a:xfrm>
          <a:prstGeom prst="rect">
            <a:avLst/>
          </a:prstGeom>
          <a:noFill/>
        </p:spPr>
      </p:pic>
      <p:sp>
        <p:nvSpPr>
          <p:cNvPr id="23" name="Rectangle 22"/>
          <p:cNvSpPr/>
          <p:nvPr/>
        </p:nvSpPr>
        <p:spPr bwMode="auto">
          <a:xfrm>
            <a:off x="8026400" y="1812885"/>
            <a:ext cx="3504571" cy="3275595"/>
          </a:xfrm>
          <a:prstGeom prst="rect">
            <a:avLst/>
          </a:prstGeom>
          <a:solidFill>
            <a:srgbClr val="FF9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915" tIns="60957" rIns="121915" bIns="365760" numCol="1" rtlCol="0" anchor="b" anchorCtr="0" compatLnSpc="1">
            <a:prstTxWarp prst="textNoShape">
              <a:avLst/>
            </a:prstTxWarp>
          </a:bodyPr>
          <a:lstStyle/>
          <a:p>
            <a:pPr algn="ctr" defTabSz="1218768" fontAlgn="base">
              <a:spcBef>
                <a:spcPct val="0"/>
              </a:spcBef>
              <a:spcAft>
                <a:spcPct val="0"/>
              </a:spcAft>
              <a:defRPr/>
            </a:pPr>
            <a:r>
              <a:rPr lang="en-US" sz="4267" kern="0" dirty="0" err="1">
                <a:gradFill>
                  <a:gsLst>
                    <a:gs pos="0">
                      <a:srgbClr val="FFFFFF"/>
                    </a:gs>
                    <a:gs pos="100000">
                      <a:srgbClr val="FFFFFF"/>
                    </a:gs>
                  </a:gsLst>
                  <a:lin ang="5400000" scaled="0"/>
                </a:gradFill>
                <a:latin typeface="Segoe UI Light" pitchFamily="34" charset="0"/>
              </a:rPr>
              <a:t>saas</a:t>
            </a:r>
            <a:endParaRPr lang="en-US" sz="4267" kern="0" dirty="0">
              <a:gradFill>
                <a:gsLst>
                  <a:gs pos="0">
                    <a:srgbClr val="FFFFFF"/>
                  </a:gs>
                  <a:gs pos="100000">
                    <a:srgbClr val="FFFFFF"/>
                  </a:gs>
                </a:gsLst>
                <a:lin ang="5400000" scaled="0"/>
              </a:gradFill>
              <a:latin typeface="Segoe UI Light" pitchFamily="34" charset="0"/>
            </a:endParaRPr>
          </a:p>
        </p:txBody>
      </p:sp>
      <p:sp>
        <p:nvSpPr>
          <p:cNvPr id="24" name="Freeform 8"/>
          <p:cNvSpPr>
            <a:spLocks/>
          </p:cNvSpPr>
          <p:nvPr/>
        </p:nvSpPr>
        <p:spPr bwMode="auto">
          <a:xfrm>
            <a:off x="9058685" y="2683755"/>
            <a:ext cx="1440000" cy="924256"/>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bg1"/>
          </a:solidFill>
          <a:ln w="0">
            <a:noFill/>
            <a:prstDash val="solid"/>
            <a:round/>
            <a:headEnd/>
            <a:tailEnd/>
          </a:ln>
        </p:spPr>
        <p:txBody>
          <a:bodyPr vert="horz" wrap="square" lIns="121920" tIns="731520" rIns="121920" bIns="0" numCol="1" anchor="ctr" anchorCtr="0" compatLnSpc="1">
            <a:prstTxWarp prst="textNoShape">
              <a:avLst/>
            </a:prstTxWarp>
          </a:bodyPr>
          <a:lstStyle/>
          <a:p>
            <a:pPr algn="ctr" defTabSz="1219170">
              <a:lnSpc>
                <a:spcPct val="90000"/>
              </a:lnSpc>
              <a:defRPr/>
            </a:pPr>
            <a:endParaRPr lang="en-US" sz="2400" kern="0" dirty="0">
              <a:solidFill>
                <a:schemeClr val="bg1">
                  <a:alpha val="99000"/>
                </a:schemeClr>
              </a:solidFill>
            </a:endParaRPr>
          </a:p>
        </p:txBody>
      </p:sp>
    </p:spTree>
    <p:extLst>
      <p:ext uri="{BB962C8B-B14F-4D97-AF65-F5344CB8AC3E}">
        <p14:creationId xmlns:p14="http://schemas.microsoft.com/office/powerpoint/2010/main" val="3307403175"/>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buClr>
                <a:srgbClr val="0072C6"/>
              </a:buClr>
            </a:pPr>
            <a:r>
              <a:rPr lang="en-US" sz="5882" dirty="0"/>
              <a:t>Deploy Web Apps to Azure</a:t>
            </a:r>
          </a:p>
        </p:txBody>
      </p:sp>
      <p:sp>
        <p:nvSpPr>
          <p:cNvPr id="5" name="Subtitle 6"/>
          <p:cNvSpPr txBox="1">
            <a:spLocks/>
          </p:cNvSpPr>
          <p:nvPr/>
        </p:nvSpPr>
        <p:spPr>
          <a:xfrm>
            <a:off x="378010" y="3358408"/>
            <a:ext cx="10515216" cy="266931"/>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buClr>
                <a:srgbClr val="0072C6"/>
              </a:buClr>
            </a:pPr>
            <a:r>
              <a:rPr lang="en-US" sz="3235" dirty="0"/>
              <a:t>Using the Continuous Integration and GitHub</a:t>
            </a:r>
          </a:p>
        </p:txBody>
      </p:sp>
    </p:spTree>
    <p:extLst>
      <p:ext uri="{BB962C8B-B14F-4D97-AF65-F5344CB8AC3E}">
        <p14:creationId xmlns:p14="http://schemas.microsoft.com/office/powerpoint/2010/main" val="156232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425192" y="1195714"/>
            <a:ext cx="7969249" cy="5223473"/>
          </a:xfrm>
          <a:prstGeom prst="rect">
            <a:avLst/>
          </a:prstGeom>
        </p:spPr>
      </p:pic>
      <p:sp>
        <p:nvSpPr>
          <p:cNvPr id="5" name="Title 4"/>
          <p:cNvSpPr>
            <a:spLocks noGrp="1"/>
          </p:cNvSpPr>
          <p:nvPr>
            <p:ph type="title"/>
          </p:nvPr>
        </p:nvSpPr>
        <p:spPr/>
        <p:txBody>
          <a:bodyPr>
            <a:normAutofit fontScale="90000"/>
          </a:bodyPr>
          <a:lstStyle/>
          <a:p>
            <a:r>
              <a:rPr lang="en-US" sz="4705"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Using the Continuous Integration and GitHub</a:t>
            </a:r>
            <a:br>
              <a:rPr lang="en-US" sz="4705" dirty="0"/>
            </a:br>
            <a:endParaRPr lang="pt-PT" sz="4705" dirty="0"/>
          </a:p>
        </p:txBody>
      </p:sp>
    </p:spTree>
    <p:extLst>
      <p:ext uri="{BB962C8B-B14F-4D97-AF65-F5344CB8AC3E}">
        <p14:creationId xmlns:p14="http://schemas.microsoft.com/office/powerpoint/2010/main" val="4174077529"/>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705"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Using the Continuous Integration and GitHub</a:t>
            </a:r>
            <a:br>
              <a:rPr lang="en-US" sz="4705" dirty="0"/>
            </a:br>
            <a:endParaRPr lang="pt-PT" sz="4705" dirty="0"/>
          </a:p>
        </p:txBody>
      </p:sp>
      <p:pic>
        <p:nvPicPr>
          <p:cNvPr id="3" name="Picture 2"/>
          <p:cNvPicPr>
            <a:picLocks noChangeAspect="1"/>
          </p:cNvPicPr>
          <p:nvPr/>
        </p:nvPicPr>
        <p:blipFill>
          <a:blip r:embed="rId2"/>
          <a:stretch>
            <a:fillRect/>
          </a:stretch>
        </p:blipFill>
        <p:spPr>
          <a:xfrm>
            <a:off x="1154527" y="1189494"/>
            <a:ext cx="5570207" cy="5176921"/>
          </a:xfrm>
          <a:prstGeom prst="rect">
            <a:avLst/>
          </a:prstGeom>
        </p:spPr>
      </p:pic>
      <p:pic>
        <p:nvPicPr>
          <p:cNvPr id="6" name="Picture 5"/>
          <p:cNvPicPr>
            <a:picLocks noChangeAspect="1"/>
          </p:cNvPicPr>
          <p:nvPr/>
        </p:nvPicPr>
        <p:blipFill>
          <a:blip r:embed="rId3"/>
          <a:stretch>
            <a:fillRect/>
          </a:stretch>
        </p:blipFill>
        <p:spPr>
          <a:xfrm>
            <a:off x="8143182" y="1189494"/>
            <a:ext cx="2696289" cy="5136601"/>
          </a:xfrm>
          <a:prstGeom prst="rect">
            <a:avLst/>
          </a:prstGeom>
        </p:spPr>
      </p:pic>
    </p:spTree>
    <p:extLst>
      <p:ext uri="{BB962C8B-B14F-4D97-AF65-F5344CB8AC3E}">
        <p14:creationId xmlns:p14="http://schemas.microsoft.com/office/powerpoint/2010/main" val="158379564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4" descr="\\MAGNUM\Projects\Microsoft\Cloud Power FY12\Design\Icons\PNGs\IT_guy.png"/>
          <p:cNvPicPr>
            <a:picLocks noChangeAspect="1" noChangeArrowheads="1"/>
          </p:cNvPicPr>
          <p:nvPr/>
        </p:nvPicPr>
        <p:blipFill>
          <a:blip r:embed="rId3" cstate="print">
            <a:lum bright="100000"/>
          </a:blip>
          <a:stretch>
            <a:fillRect/>
          </a:stretch>
        </p:blipFill>
        <p:spPr bwMode="auto">
          <a:xfrm>
            <a:off x="1470604" y="2108200"/>
            <a:ext cx="1872000" cy="1872000"/>
          </a:xfrm>
          <a:prstGeom prst="rect">
            <a:avLst/>
          </a:prstGeom>
          <a:noFill/>
        </p:spPr>
      </p:pic>
      <p:sp>
        <p:nvSpPr>
          <p:cNvPr id="24" name="Freeform 8"/>
          <p:cNvSpPr>
            <a:spLocks/>
          </p:cNvSpPr>
          <p:nvPr/>
        </p:nvSpPr>
        <p:spPr bwMode="auto">
          <a:xfrm>
            <a:off x="9058685" y="2683755"/>
            <a:ext cx="1440000" cy="924256"/>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bg1"/>
          </a:solidFill>
          <a:ln w="0">
            <a:noFill/>
            <a:prstDash val="solid"/>
            <a:round/>
            <a:headEnd/>
            <a:tailEnd/>
          </a:ln>
        </p:spPr>
        <p:txBody>
          <a:bodyPr vert="horz" wrap="square" lIns="121920" tIns="731520" rIns="121920" bIns="0" numCol="1" anchor="ctr" anchorCtr="0" compatLnSpc="1">
            <a:prstTxWarp prst="textNoShape">
              <a:avLst/>
            </a:prstTxWarp>
          </a:bodyPr>
          <a:lstStyle/>
          <a:p>
            <a:pPr algn="ctr" defTabSz="1219170">
              <a:lnSpc>
                <a:spcPct val="90000"/>
              </a:lnSpc>
              <a:defRPr/>
            </a:pPr>
            <a:endParaRPr lang="en-US" sz="2400" kern="0" dirty="0">
              <a:solidFill>
                <a:schemeClr val="bg1">
                  <a:alpha val="99000"/>
                </a:schemeClr>
              </a:solidFill>
            </a:endParaRPr>
          </a:p>
        </p:txBody>
      </p:sp>
      <p:sp>
        <p:nvSpPr>
          <p:cNvPr id="19" name="Title 3"/>
          <p:cNvSpPr>
            <a:spLocks noGrp="1"/>
          </p:cNvSpPr>
          <p:nvPr>
            <p:ph type="title"/>
          </p:nvPr>
        </p:nvSpPr>
        <p:spPr>
          <a:xfrm>
            <a:off x="1604123" y="2996058"/>
            <a:ext cx="3156141" cy="886884"/>
          </a:xfrm>
        </p:spPr>
        <p:txBody>
          <a:bodyPr>
            <a:normAutofit/>
          </a:bodyPr>
          <a:lstStyle/>
          <a:p>
            <a:pPr defTabSz="685864"/>
            <a:r>
              <a:rPr lang="en-US" spc="-75" dirty="0">
                <a:ln w="3175">
                  <a:noFill/>
                </a:ln>
              </a:rPr>
              <a:t>consulting</a:t>
            </a:r>
          </a:p>
        </p:txBody>
      </p:sp>
      <p:grpSp>
        <p:nvGrpSpPr>
          <p:cNvPr id="25" name="Group 24"/>
          <p:cNvGrpSpPr/>
          <p:nvPr/>
        </p:nvGrpSpPr>
        <p:grpSpPr>
          <a:xfrm>
            <a:off x="1738128" y="622717"/>
            <a:ext cx="1897051" cy="1772643"/>
            <a:chOff x="1303596" y="467038"/>
            <a:chExt cx="1422788" cy="1329482"/>
          </a:xfrm>
        </p:grpSpPr>
        <p:sp>
          <p:nvSpPr>
            <p:cNvPr id="26" name="Rectangle 25"/>
            <p:cNvSpPr/>
            <p:nvPr/>
          </p:nvSpPr>
          <p:spPr bwMode="auto">
            <a:xfrm>
              <a:off x="1303596" y="467038"/>
              <a:ext cx="1422788" cy="132948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err="1">
                  <a:solidFill>
                    <a:schemeClr val="bg1"/>
                  </a:solidFill>
                </a:rPr>
                <a:t>bigdata</a:t>
              </a:r>
              <a:endParaRPr lang="en-US" sz="1867" b="1" kern="0" dirty="0">
                <a:solidFill>
                  <a:schemeClr val="bg1"/>
                </a:solidFill>
              </a:endParaRPr>
            </a:p>
          </p:txBody>
        </p:sp>
        <p:pic>
          <p:nvPicPr>
            <p:cNvPr id="27" name="Picture 3" descr="C:\Users\Jonahs\Dropbox\Projects SCOTT\MEET Windows Azure\source\Background\tile-icon-bigdat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28324" y="714499"/>
              <a:ext cx="638782" cy="638616"/>
            </a:xfrm>
            <a:prstGeom prst="rect">
              <a:avLst/>
            </a:prstGeom>
            <a:noFill/>
            <a:extLst>
              <a:ext uri="{909E8E84-426E-40dd-AFC4-6F175D3DCCD1}">
                <a14:hiddenFill xmlns="" xmlns:a14="http://schemas.microsoft.com/office/drawing/2010/main">
                  <a:solidFill>
                    <a:srgbClr val="FFFFFF"/>
                  </a:solidFill>
                </a14:hiddenFill>
              </a:ext>
            </a:extLst>
          </p:spPr>
        </p:pic>
      </p:grpSp>
      <p:grpSp>
        <p:nvGrpSpPr>
          <p:cNvPr id="28" name="Group 27"/>
          <p:cNvGrpSpPr/>
          <p:nvPr/>
        </p:nvGrpSpPr>
        <p:grpSpPr>
          <a:xfrm>
            <a:off x="3706793" y="622717"/>
            <a:ext cx="1897051" cy="1772643"/>
            <a:chOff x="2780095" y="467038"/>
            <a:chExt cx="1422788" cy="1329482"/>
          </a:xfrm>
          <a:solidFill>
            <a:srgbClr val="FF9900"/>
          </a:solidFill>
        </p:grpSpPr>
        <p:sp>
          <p:nvSpPr>
            <p:cNvPr id="29" name="Rectangle 28"/>
            <p:cNvSpPr/>
            <p:nvPr/>
          </p:nvSpPr>
          <p:spPr bwMode="auto">
            <a:xfrm>
              <a:off x="2780095" y="467038"/>
              <a:ext cx="1422788" cy="132948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business intelligence</a:t>
              </a:r>
            </a:p>
          </p:txBody>
        </p:sp>
        <p:pic>
          <p:nvPicPr>
            <p:cNvPr id="30" name="Picture 2" descr="C:\Users\Jonahs\Dropbox\Projects SCOTT\MEET Windows Azure\source\Background\tile-icon-storag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72098" y="590550"/>
              <a:ext cx="638782" cy="638616"/>
            </a:xfrm>
            <a:prstGeom prst="rect">
              <a:avLst/>
            </a:prstGeom>
            <a:solidFill>
              <a:srgbClr val="C00000"/>
            </a:solidFill>
            <a:extLst/>
          </p:spPr>
        </p:pic>
      </p:grpSp>
      <p:grpSp>
        <p:nvGrpSpPr>
          <p:cNvPr id="32" name="Group 31"/>
          <p:cNvGrpSpPr/>
          <p:nvPr/>
        </p:nvGrpSpPr>
        <p:grpSpPr>
          <a:xfrm>
            <a:off x="7653173" y="4308673"/>
            <a:ext cx="1897051" cy="1772643"/>
            <a:chOff x="7223167" y="1850974"/>
            <a:chExt cx="1422788" cy="1329482"/>
          </a:xfrm>
        </p:grpSpPr>
        <p:sp>
          <p:nvSpPr>
            <p:cNvPr id="33" name="Rectangle 32"/>
            <p:cNvSpPr/>
            <p:nvPr/>
          </p:nvSpPr>
          <p:spPr bwMode="auto">
            <a:xfrm>
              <a:off x="7223167" y="1850974"/>
              <a:ext cx="1422788" cy="132948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596885" fontAlgn="base">
                <a:spcBef>
                  <a:spcPct val="0"/>
                </a:spcBef>
                <a:spcAft>
                  <a:spcPct val="0"/>
                </a:spcAft>
                <a:defRPr/>
              </a:pPr>
              <a:r>
                <a:rPr lang="en-US" sz="1867" b="1" kern="0" dirty="0" err="1">
                  <a:solidFill>
                    <a:schemeClr val="bg1"/>
                  </a:solidFill>
                </a:rPr>
                <a:t>crm</a:t>
              </a:r>
              <a:endParaRPr lang="en-US" sz="1867" b="1" kern="0" dirty="0">
                <a:solidFill>
                  <a:schemeClr val="bg1"/>
                </a:solidFill>
              </a:endParaRPr>
            </a:p>
          </p:txBody>
        </p:sp>
        <p:grpSp>
          <p:nvGrpSpPr>
            <p:cNvPr id="34" name="Group 33"/>
            <p:cNvGrpSpPr/>
            <p:nvPr/>
          </p:nvGrpSpPr>
          <p:grpSpPr bwMode="black">
            <a:xfrm>
              <a:off x="7557333" y="2262691"/>
              <a:ext cx="754455" cy="459435"/>
              <a:chOff x="10387012" y="4179358"/>
              <a:chExt cx="974726" cy="593725"/>
            </a:xfrm>
            <a:solidFill>
              <a:srgbClr val="FFFFFF"/>
            </a:solidFill>
          </p:grpSpPr>
          <p:sp>
            <p:nvSpPr>
              <p:cNvPr id="35"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solidFill>
                    <a:schemeClr val="bg1"/>
                  </a:solidFill>
                </a:endParaRPr>
              </a:p>
            </p:txBody>
          </p:sp>
          <p:sp>
            <p:nvSpPr>
              <p:cNvPr id="36"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solidFill>
                    <a:schemeClr val="bg1"/>
                  </a:solidFill>
                </a:endParaRPr>
              </a:p>
            </p:txBody>
          </p:sp>
          <p:sp>
            <p:nvSpPr>
              <p:cNvPr id="37"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solidFill>
                    <a:schemeClr val="bg1"/>
                  </a:solidFill>
                </a:endParaRPr>
              </a:p>
            </p:txBody>
          </p:sp>
          <p:sp>
            <p:nvSpPr>
              <p:cNvPr id="38"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solidFill>
                    <a:schemeClr val="bg1"/>
                  </a:solidFill>
                </a:endParaRPr>
              </a:p>
            </p:txBody>
          </p:sp>
          <p:sp>
            <p:nvSpPr>
              <p:cNvPr id="39"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solidFill>
                    <a:schemeClr val="bg1"/>
                  </a:solidFill>
                </a:endParaRPr>
              </a:p>
            </p:txBody>
          </p:sp>
        </p:grpSp>
      </p:grpSp>
      <p:grpSp>
        <p:nvGrpSpPr>
          <p:cNvPr id="40" name="Group 39"/>
          <p:cNvGrpSpPr/>
          <p:nvPr/>
        </p:nvGrpSpPr>
        <p:grpSpPr>
          <a:xfrm>
            <a:off x="5675880" y="2474745"/>
            <a:ext cx="1897051" cy="1772643"/>
            <a:chOff x="2780095" y="3236874"/>
            <a:chExt cx="1422788" cy="1329482"/>
          </a:xfrm>
        </p:grpSpPr>
        <p:sp>
          <p:nvSpPr>
            <p:cNvPr id="41" name="Rectangle 40"/>
            <p:cNvSpPr/>
            <p:nvPr/>
          </p:nvSpPr>
          <p:spPr bwMode="auto">
            <a:xfrm>
              <a:off x="2780095" y="3236874"/>
              <a:ext cx="1422788" cy="132948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cloud</a:t>
              </a:r>
            </a:p>
          </p:txBody>
        </p:sp>
        <p:pic>
          <p:nvPicPr>
            <p:cNvPr id="42" name="Picture 4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128787" y="3383767"/>
              <a:ext cx="725405" cy="751268"/>
            </a:xfrm>
            <a:prstGeom prst="rect">
              <a:avLst/>
            </a:prstGeom>
          </p:spPr>
        </p:pic>
      </p:grpSp>
      <p:grpSp>
        <p:nvGrpSpPr>
          <p:cNvPr id="43" name="Group 42"/>
          <p:cNvGrpSpPr/>
          <p:nvPr/>
        </p:nvGrpSpPr>
        <p:grpSpPr>
          <a:xfrm>
            <a:off x="7653173" y="2471031"/>
            <a:ext cx="1897051" cy="1772643"/>
            <a:chOff x="4256591" y="3236873"/>
            <a:chExt cx="1422788" cy="1329482"/>
          </a:xfrm>
        </p:grpSpPr>
        <p:sp>
          <p:nvSpPr>
            <p:cNvPr id="44" name="Rectangle 43"/>
            <p:cNvSpPr/>
            <p:nvPr/>
          </p:nvSpPr>
          <p:spPr bwMode="auto">
            <a:xfrm>
              <a:off x="4256591" y="3236873"/>
              <a:ext cx="1422788" cy="132948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azure</a:t>
              </a:r>
            </a:p>
          </p:txBody>
        </p:sp>
        <p:pic>
          <p:nvPicPr>
            <p:cNvPr id="45" name="Picture 26" descr="Dashboard 512x512.png"/>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82157" y="3400293"/>
              <a:ext cx="771657" cy="77165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grpSp>
      <p:sp>
        <p:nvSpPr>
          <p:cNvPr id="47" name="Rectangle 46"/>
          <p:cNvSpPr/>
          <p:nvPr/>
        </p:nvSpPr>
        <p:spPr bwMode="auto">
          <a:xfrm>
            <a:off x="3706793" y="4325704"/>
            <a:ext cx="1897051" cy="1772643"/>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mobile</a:t>
            </a:r>
          </a:p>
        </p:txBody>
      </p:sp>
      <p:grpSp>
        <p:nvGrpSpPr>
          <p:cNvPr id="48" name="Group 47"/>
          <p:cNvGrpSpPr/>
          <p:nvPr/>
        </p:nvGrpSpPr>
        <p:grpSpPr>
          <a:xfrm>
            <a:off x="4728113" y="4972523"/>
            <a:ext cx="580847" cy="350928"/>
            <a:chOff x="214313" y="2174875"/>
            <a:chExt cx="990600" cy="598488"/>
          </a:xfrm>
          <a:solidFill>
            <a:schemeClr val="bg1"/>
          </a:solidFill>
        </p:grpSpPr>
        <p:sp>
          <p:nvSpPr>
            <p:cNvPr id="53" name="Freeform 6"/>
            <p:cNvSpPr>
              <a:spLocks/>
            </p:cNvSpPr>
            <p:nvPr/>
          </p:nvSpPr>
          <p:spPr bwMode="auto">
            <a:xfrm>
              <a:off x="496888" y="2174875"/>
              <a:ext cx="708025" cy="379413"/>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p>
          </p:txBody>
        </p:sp>
        <p:sp>
          <p:nvSpPr>
            <p:cNvPr id="54" name="Freeform 7"/>
            <p:cNvSpPr>
              <a:spLocks/>
            </p:cNvSpPr>
            <p:nvPr/>
          </p:nvSpPr>
          <p:spPr bwMode="auto">
            <a:xfrm>
              <a:off x="214313" y="2344738"/>
              <a:ext cx="803275" cy="428625"/>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p>
          </p:txBody>
        </p:sp>
      </p:grpSp>
      <p:grpSp>
        <p:nvGrpSpPr>
          <p:cNvPr id="49" name="Group 48"/>
          <p:cNvGrpSpPr/>
          <p:nvPr/>
        </p:nvGrpSpPr>
        <p:grpSpPr>
          <a:xfrm>
            <a:off x="3982448" y="4850899"/>
            <a:ext cx="311121" cy="594226"/>
            <a:chOff x="-498475" y="1609726"/>
            <a:chExt cx="950913" cy="1816099"/>
          </a:xfrm>
        </p:grpSpPr>
        <p:sp>
          <p:nvSpPr>
            <p:cNvPr id="51" name="Freeform 17"/>
            <p:cNvSpPr>
              <a:spLocks/>
            </p:cNvSpPr>
            <p:nvPr/>
          </p:nvSpPr>
          <p:spPr bwMode="auto">
            <a:xfrm>
              <a:off x="247650" y="3240088"/>
              <a:ext cx="47625" cy="44450"/>
            </a:xfrm>
            <a:custGeom>
              <a:avLst/>
              <a:gdLst>
                <a:gd name="T0" fmla="*/ 7 w 12"/>
                <a:gd name="T1" fmla="*/ 0 h 11"/>
                <a:gd name="T2" fmla="*/ 6 w 12"/>
                <a:gd name="T3" fmla="*/ 0 h 11"/>
                <a:gd name="T4" fmla="*/ 1 w 12"/>
                <a:gd name="T5" fmla="*/ 4 h 11"/>
                <a:gd name="T6" fmla="*/ 5 w 12"/>
                <a:gd name="T7" fmla="*/ 11 h 11"/>
                <a:gd name="T8" fmla="*/ 6 w 12"/>
                <a:gd name="T9" fmla="*/ 11 h 11"/>
                <a:gd name="T10" fmla="*/ 12 w 12"/>
                <a:gd name="T11" fmla="*/ 7 h 11"/>
                <a:gd name="T12" fmla="*/ 11 w 12"/>
                <a:gd name="T13" fmla="*/ 2 h 11"/>
                <a:gd name="T14" fmla="*/ 7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7" y="0"/>
                  </a:moveTo>
                  <a:cubicBezTo>
                    <a:pt x="7" y="0"/>
                    <a:pt x="7" y="0"/>
                    <a:pt x="6" y="0"/>
                  </a:cubicBezTo>
                  <a:cubicBezTo>
                    <a:pt x="4" y="0"/>
                    <a:pt x="1" y="2"/>
                    <a:pt x="1" y="4"/>
                  </a:cubicBezTo>
                  <a:cubicBezTo>
                    <a:pt x="0" y="7"/>
                    <a:pt x="2" y="10"/>
                    <a:pt x="5" y="11"/>
                  </a:cubicBezTo>
                  <a:cubicBezTo>
                    <a:pt x="5" y="11"/>
                    <a:pt x="6" y="11"/>
                    <a:pt x="6" y="11"/>
                  </a:cubicBezTo>
                  <a:cubicBezTo>
                    <a:pt x="9" y="11"/>
                    <a:pt x="11" y="9"/>
                    <a:pt x="12" y="7"/>
                  </a:cubicBezTo>
                  <a:cubicBezTo>
                    <a:pt x="12" y="5"/>
                    <a:pt x="12" y="4"/>
                    <a:pt x="11" y="2"/>
                  </a:cubicBezTo>
                  <a:cubicBezTo>
                    <a:pt x="10" y="1"/>
                    <a:pt x="9" y="0"/>
                    <a:pt x="7"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70">
                <a:defRPr/>
              </a:pPr>
              <a:endParaRPr lang="en-US" sz="1867" b="1" kern="0" dirty="0"/>
            </a:p>
          </p:txBody>
        </p:sp>
        <p:sp>
          <p:nvSpPr>
            <p:cNvPr id="52" name="Freeform 18"/>
            <p:cNvSpPr>
              <a:spLocks noEditPoints="1"/>
            </p:cNvSpPr>
            <p:nvPr/>
          </p:nvSpPr>
          <p:spPr bwMode="auto">
            <a:xfrm>
              <a:off x="-498475" y="1609726"/>
              <a:ext cx="950913" cy="1816099"/>
            </a:xfrm>
            <a:custGeom>
              <a:avLst/>
              <a:gdLst>
                <a:gd name="T0" fmla="*/ 15 w 240"/>
                <a:gd name="T1" fmla="*/ 0 h 458"/>
                <a:gd name="T2" fmla="*/ 0 w 240"/>
                <a:gd name="T3" fmla="*/ 444 h 458"/>
                <a:gd name="T4" fmla="*/ 225 w 240"/>
                <a:gd name="T5" fmla="*/ 458 h 458"/>
                <a:gd name="T6" fmla="*/ 240 w 240"/>
                <a:gd name="T7" fmla="*/ 14 h 458"/>
                <a:gd name="T8" fmla="*/ 67 w 240"/>
                <a:gd name="T9" fmla="*/ 420 h 458"/>
                <a:gd name="T10" fmla="*/ 57 w 240"/>
                <a:gd name="T11" fmla="*/ 428 h 458"/>
                <a:gd name="T12" fmla="*/ 38 w 240"/>
                <a:gd name="T13" fmla="*/ 417 h 458"/>
                <a:gd name="T14" fmla="*/ 57 w 240"/>
                <a:gd name="T15" fmla="*/ 406 h 458"/>
                <a:gd name="T16" fmla="*/ 67 w 240"/>
                <a:gd name="T17" fmla="*/ 414 h 458"/>
                <a:gd name="T18" fmla="*/ 106 w 240"/>
                <a:gd name="T19" fmla="*/ 427 h 458"/>
                <a:gd name="T20" fmla="*/ 106 w 240"/>
                <a:gd name="T21" fmla="*/ 426 h 458"/>
                <a:gd name="T22" fmla="*/ 109 w 240"/>
                <a:gd name="T23" fmla="*/ 417 h 458"/>
                <a:gd name="T24" fmla="*/ 117 w 240"/>
                <a:gd name="T25" fmla="*/ 428 h 458"/>
                <a:gd name="T26" fmla="*/ 109 w 240"/>
                <a:gd name="T27" fmla="*/ 415 h 458"/>
                <a:gd name="T28" fmla="*/ 124 w 240"/>
                <a:gd name="T29" fmla="*/ 405 h 458"/>
                <a:gd name="T30" fmla="*/ 109 w 240"/>
                <a:gd name="T31" fmla="*/ 415 h 458"/>
                <a:gd name="T32" fmla="*/ 119 w 240"/>
                <a:gd name="T33" fmla="*/ 429 h 458"/>
                <a:gd name="T34" fmla="*/ 133 w 240"/>
                <a:gd name="T35" fmla="*/ 419 h 458"/>
                <a:gd name="T36" fmla="*/ 137 w 240"/>
                <a:gd name="T37" fmla="*/ 407 h 458"/>
                <a:gd name="T38" fmla="*/ 122 w 240"/>
                <a:gd name="T39" fmla="*/ 416 h 458"/>
                <a:gd name="T40" fmla="*/ 136 w 240"/>
                <a:gd name="T41" fmla="*/ 407 h 458"/>
                <a:gd name="T42" fmla="*/ 137 w 240"/>
                <a:gd name="T43" fmla="*/ 407 h 458"/>
                <a:gd name="T44" fmla="*/ 202 w 240"/>
                <a:gd name="T45" fmla="*/ 418 h 458"/>
                <a:gd name="T46" fmla="*/ 192 w 240"/>
                <a:gd name="T47" fmla="*/ 424 h 458"/>
                <a:gd name="T48" fmla="*/ 184 w 240"/>
                <a:gd name="T49" fmla="*/ 429 h 458"/>
                <a:gd name="T50" fmla="*/ 181 w 240"/>
                <a:gd name="T51" fmla="*/ 429 h 458"/>
                <a:gd name="T52" fmla="*/ 187 w 240"/>
                <a:gd name="T53" fmla="*/ 420 h 458"/>
                <a:gd name="T54" fmla="*/ 194 w 240"/>
                <a:gd name="T55" fmla="*/ 408 h 458"/>
                <a:gd name="T56" fmla="*/ 201 w 240"/>
                <a:gd name="T57" fmla="*/ 412 h 458"/>
                <a:gd name="T58" fmla="*/ 217 w 240"/>
                <a:gd name="T59" fmla="*/ 361 h 458"/>
                <a:gd name="T60" fmla="*/ 23 w 240"/>
                <a:gd name="T61" fmla="*/ 37 h 458"/>
                <a:gd name="T62" fmla="*/ 217 w 240"/>
                <a:gd name="T63" fmla="*/ 36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0" h="458">
                  <a:moveTo>
                    <a:pt x="225" y="0"/>
                  </a:moveTo>
                  <a:cubicBezTo>
                    <a:pt x="15" y="0"/>
                    <a:pt x="15" y="0"/>
                    <a:pt x="15" y="0"/>
                  </a:cubicBezTo>
                  <a:cubicBezTo>
                    <a:pt x="7" y="0"/>
                    <a:pt x="0" y="6"/>
                    <a:pt x="0" y="14"/>
                  </a:cubicBezTo>
                  <a:cubicBezTo>
                    <a:pt x="0" y="444"/>
                    <a:pt x="0" y="444"/>
                    <a:pt x="0" y="444"/>
                  </a:cubicBezTo>
                  <a:cubicBezTo>
                    <a:pt x="0" y="452"/>
                    <a:pt x="7" y="458"/>
                    <a:pt x="15" y="458"/>
                  </a:cubicBezTo>
                  <a:cubicBezTo>
                    <a:pt x="225" y="458"/>
                    <a:pt x="225" y="458"/>
                    <a:pt x="225" y="458"/>
                  </a:cubicBezTo>
                  <a:cubicBezTo>
                    <a:pt x="233" y="458"/>
                    <a:pt x="240" y="452"/>
                    <a:pt x="240" y="444"/>
                  </a:cubicBezTo>
                  <a:cubicBezTo>
                    <a:pt x="240" y="14"/>
                    <a:pt x="240" y="14"/>
                    <a:pt x="240" y="14"/>
                  </a:cubicBezTo>
                  <a:cubicBezTo>
                    <a:pt x="240" y="6"/>
                    <a:pt x="233" y="0"/>
                    <a:pt x="225" y="0"/>
                  </a:cubicBezTo>
                  <a:close/>
                  <a:moveTo>
                    <a:pt x="67" y="420"/>
                  </a:moveTo>
                  <a:cubicBezTo>
                    <a:pt x="48" y="420"/>
                    <a:pt x="48" y="420"/>
                    <a:pt x="48" y="420"/>
                  </a:cubicBezTo>
                  <a:cubicBezTo>
                    <a:pt x="57" y="428"/>
                    <a:pt x="57" y="428"/>
                    <a:pt x="57" y="428"/>
                  </a:cubicBezTo>
                  <a:cubicBezTo>
                    <a:pt x="49" y="428"/>
                    <a:pt x="49" y="428"/>
                    <a:pt x="49" y="428"/>
                  </a:cubicBezTo>
                  <a:cubicBezTo>
                    <a:pt x="38" y="417"/>
                    <a:pt x="38" y="417"/>
                    <a:pt x="38" y="417"/>
                  </a:cubicBezTo>
                  <a:cubicBezTo>
                    <a:pt x="49" y="406"/>
                    <a:pt x="49" y="406"/>
                    <a:pt x="49" y="406"/>
                  </a:cubicBezTo>
                  <a:cubicBezTo>
                    <a:pt x="57" y="406"/>
                    <a:pt x="57" y="406"/>
                    <a:pt x="57" y="406"/>
                  </a:cubicBezTo>
                  <a:cubicBezTo>
                    <a:pt x="48" y="414"/>
                    <a:pt x="48" y="414"/>
                    <a:pt x="48" y="414"/>
                  </a:cubicBezTo>
                  <a:cubicBezTo>
                    <a:pt x="67" y="414"/>
                    <a:pt x="67" y="414"/>
                    <a:pt x="67" y="414"/>
                  </a:cubicBezTo>
                  <a:lnTo>
                    <a:pt x="67" y="420"/>
                  </a:lnTo>
                  <a:close/>
                  <a:moveTo>
                    <a:pt x="106" y="427"/>
                  </a:moveTo>
                  <a:cubicBezTo>
                    <a:pt x="106" y="427"/>
                    <a:pt x="106" y="427"/>
                    <a:pt x="106" y="427"/>
                  </a:cubicBezTo>
                  <a:cubicBezTo>
                    <a:pt x="106" y="427"/>
                    <a:pt x="106" y="427"/>
                    <a:pt x="106" y="426"/>
                  </a:cubicBezTo>
                  <a:cubicBezTo>
                    <a:pt x="106" y="426"/>
                    <a:pt x="106" y="426"/>
                    <a:pt x="106" y="426"/>
                  </a:cubicBezTo>
                  <a:cubicBezTo>
                    <a:pt x="109" y="417"/>
                    <a:pt x="109" y="417"/>
                    <a:pt x="109" y="417"/>
                  </a:cubicBezTo>
                  <a:cubicBezTo>
                    <a:pt x="115" y="414"/>
                    <a:pt x="118" y="415"/>
                    <a:pt x="120" y="417"/>
                  </a:cubicBezTo>
                  <a:cubicBezTo>
                    <a:pt x="117" y="428"/>
                    <a:pt x="117" y="428"/>
                    <a:pt x="117" y="428"/>
                  </a:cubicBezTo>
                  <a:cubicBezTo>
                    <a:pt x="115" y="426"/>
                    <a:pt x="112" y="424"/>
                    <a:pt x="106" y="427"/>
                  </a:cubicBezTo>
                  <a:close/>
                  <a:moveTo>
                    <a:pt x="109" y="415"/>
                  </a:moveTo>
                  <a:cubicBezTo>
                    <a:pt x="112" y="404"/>
                    <a:pt x="112" y="404"/>
                    <a:pt x="112" y="404"/>
                  </a:cubicBezTo>
                  <a:cubicBezTo>
                    <a:pt x="118" y="402"/>
                    <a:pt x="121" y="403"/>
                    <a:pt x="124" y="405"/>
                  </a:cubicBezTo>
                  <a:cubicBezTo>
                    <a:pt x="121" y="415"/>
                    <a:pt x="121" y="415"/>
                    <a:pt x="121" y="415"/>
                  </a:cubicBezTo>
                  <a:cubicBezTo>
                    <a:pt x="118" y="414"/>
                    <a:pt x="115" y="412"/>
                    <a:pt x="109" y="415"/>
                  </a:cubicBezTo>
                  <a:close/>
                  <a:moveTo>
                    <a:pt x="130" y="429"/>
                  </a:moveTo>
                  <a:cubicBezTo>
                    <a:pt x="124" y="432"/>
                    <a:pt x="122" y="430"/>
                    <a:pt x="119" y="429"/>
                  </a:cubicBezTo>
                  <a:cubicBezTo>
                    <a:pt x="122" y="418"/>
                    <a:pt x="122" y="418"/>
                    <a:pt x="122" y="418"/>
                  </a:cubicBezTo>
                  <a:cubicBezTo>
                    <a:pt x="125" y="420"/>
                    <a:pt x="127" y="421"/>
                    <a:pt x="133" y="419"/>
                  </a:cubicBezTo>
                  <a:lnTo>
                    <a:pt x="130" y="429"/>
                  </a:lnTo>
                  <a:close/>
                  <a:moveTo>
                    <a:pt x="137" y="407"/>
                  </a:moveTo>
                  <a:cubicBezTo>
                    <a:pt x="134" y="417"/>
                    <a:pt x="134" y="417"/>
                    <a:pt x="134" y="417"/>
                  </a:cubicBezTo>
                  <a:cubicBezTo>
                    <a:pt x="128" y="420"/>
                    <a:pt x="125" y="418"/>
                    <a:pt x="122" y="416"/>
                  </a:cubicBezTo>
                  <a:cubicBezTo>
                    <a:pt x="125" y="406"/>
                    <a:pt x="125" y="406"/>
                    <a:pt x="125" y="406"/>
                  </a:cubicBezTo>
                  <a:cubicBezTo>
                    <a:pt x="128" y="408"/>
                    <a:pt x="131" y="409"/>
                    <a:pt x="136" y="407"/>
                  </a:cubicBezTo>
                  <a:cubicBezTo>
                    <a:pt x="136" y="407"/>
                    <a:pt x="137" y="407"/>
                    <a:pt x="137" y="407"/>
                  </a:cubicBezTo>
                  <a:cubicBezTo>
                    <a:pt x="137" y="407"/>
                    <a:pt x="137" y="407"/>
                    <a:pt x="137" y="407"/>
                  </a:cubicBezTo>
                  <a:cubicBezTo>
                    <a:pt x="137" y="407"/>
                    <a:pt x="137" y="407"/>
                    <a:pt x="137" y="407"/>
                  </a:cubicBezTo>
                  <a:close/>
                  <a:moveTo>
                    <a:pt x="202" y="418"/>
                  </a:moveTo>
                  <a:cubicBezTo>
                    <a:pt x="201" y="422"/>
                    <a:pt x="198" y="424"/>
                    <a:pt x="194" y="424"/>
                  </a:cubicBezTo>
                  <a:cubicBezTo>
                    <a:pt x="194" y="424"/>
                    <a:pt x="193" y="424"/>
                    <a:pt x="192" y="424"/>
                  </a:cubicBezTo>
                  <a:cubicBezTo>
                    <a:pt x="191" y="424"/>
                    <a:pt x="191" y="424"/>
                    <a:pt x="190" y="423"/>
                  </a:cubicBezTo>
                  <a:cubicBezTo>
                    <a:pt x="184" y="429"/>
                    <a:pt x="184" y="429"/>
                    <a:pt x="184" y="429"/>
                  </a:cubicBezTo>
                  <a:cubicBezTo>
                    <a:pt x="184" y="430"/>
                    <a:pt x="183" y="430"/>
                    <a:pt x="183" y="430"/>
                  </a:cubicBezTo>
                  <a:cubicBezTo>
                    <a:pt x="182" y="430"/>
                    <a:pt x="182" y="430"/>
                    <a:pt x="181" y="429"/>
                  </a:cubicBezTo>
                  <a:cubicBezTo>
                    <a:pt x="180" y="429"/>
                    <a:pt x="180" y="427"/>
                    <a:pt x="181" y="427"/>
                  </a:cubicBezTo>
                  <a:cubicBezTo>
                    <a:pt x="187" y="420"/>
                    <a:pt x="187" y="420"/>
                    <a:pt x="187" y="420"/>
                  </a:cubicBezTo>
                  <a:cubicBezTo>
                    <a:pt x="186" y="419"/>
                    <a:pt x="186" y="417"/>
                    <a:pt x="186" y="414"/>
                  </a:cubicBezTo>
                  <a:cubicBezTo>
                    <a:pt x="187" y="411"/>
                    <a:pt x="190" y="408"/>
                    <a:pt x="194" y="408"/>
                  </a:cubicBezTo>
                  <a:cubicBezTo>
                    <a:pt x="195" y="408"/>
                    <a:pt x="195" y="408"/>
                    <a:pt x="196" y="409"/>
                  </a:cubicBezTo>
                  <a:cubicBezTo>
                    <a:pt x="198" y="409"/>
                    <a:pt x="200" y="410"/>
                    <a:pt x="201" y="412"/>
                  </a:cubicBezTo>
                  <a:cubicBezTo>
                    <a:pt x="202" y="414"/>
                    <a:pt x="203" y="416"/>
                    <a:pt x="202" y="418"/>
                  </a:cubicBezTo>
                  <a:close/>
                  <a:moveTo>
                    <a:pt x="217" y="361"/>
                  </a:moveTo>
                  <a:cubicBezTo>
                    <a:pt x="23" y="361"/>
                    <a:pt x="23" y="361"/>
                    <a:pt x="23" y="361"/>
                  </a:cubicBezTo>
                  <a:cubicBezTo>
                    <a:pt x="23" y="37"/>
                    <a:pt x="23" y="37"/>
                    <a:pt x="23" y="37"/>
                  </a:cubicBezTo>
                  <a:cubicBezTo>
                    <a:pt x="217" y="37"/>
                    <a:pt x="217" y="37"/>
                    <a:pt x="217" y="37"/>
                  </a:cubicBezTo>
                  <a:lnTo>
                    <a:pt x="217" y="36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70">
                <a:defRPr/>
              </a:pPr>
              <a:endParaRPr lang="en-US" sz="1867" b="1" kern="0" dirty="0"/>
            </a:p>
          </p:txBody>
        </p:sp>
      </p:grpSp>
      <p:sp>
        <p:nvSpPr>
          <p:cNvPr id="50" name="Cross 49"/>
          <p:cNvSpPr/>
          <p:nvPr/>
        </p:nvSpPr>
        <p:spPr bwMode="auto">
          <a:xfrm>
            <a:off x="4390997" y="5028141"/>
            <a:ext cx="239692" cy="239692"/>
          </a:xfrm>
          <a:prstGeom prst="plus">
            <a:avLst>
              <a:gd name="adj" fmla="val 37222"/>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fontAlgn="base">
              <a:spcBef>
                <a:spcPct val="0"/>
              </a:spcBef>
              <a:spcAft>
                <a:spcPct val="0"/>
              </a:spcAft>
              <a:defRPr/>
            </a:pPr>
            <a:endParaRPr lang="en-US" sz="1867" b="1" kern="0" dirty="0">
              <a:solidFill>
                <a:schemeClr val="tx1"/>
              </a:solidFill>
            </a:endParaRPr>
          </a:p>
        </p:txBody>
      </p:sp>
      <p:sp>
        <p:nvSpPr>
          <p:cNvPr id="55" name="Rectangle 54"/>
          <p:cNvSpPr/>
          <p:nvPr/>
        </p:nvSpPr>
        <p:spPr bwMode="auto">
          <a:xfrm>
            <a:off x="5675880" y="622716"/>
            <a:ext cx="1897051" cy="1772643"/>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integration</a:t>
            </a:r>
          </a:p>
        </p:txBody>
      </p:sp>
      <p:pic>
        <p:nvPicPr>
          <p:cNvPr id="56" name="Picture 2"/>
          <p:cNvPicPr>
            <a:picLocks noChangeAspect="1" noChangeArrowheads="1"/>
          </p:cNvPicPr>
          <p:nvPr/>
        </p:nvPicPr>
        <p:blipFill>
          <a:blip r:embed="rId8" cstate="print">
            <a:extLst>
              <a:ext uri="{28A0092B-C50C-407E-A947-70E740481C1C}">
                <a14:useLocalDpi xmlns:a14="http://schemas.microsoft.com/office/drawing/2010/main" val="0"/>
              </a:ext>
            </a:extLst>
          </a:blip>
          <a:stretch>
            <a:fillRect/>
          </a:stretch>
        </p:blipFill>
        <p:spPr bwMode="auto">
          <a:xfrm>
            <a:off x="6198124" y="952665"/>
            <a:ext cx="851709" cy="851488"/>
          </a:xfrm>
          <a:prstGeom prst="rect">
            <a:avLst/>
          </a:prstGeom>
          <a:noFill/>
          <a:extLst>
            <a:ext uri="{909E8E84-426E-40dd-AFC4-6F175D3DCCD1}">
              <a14:hiddenFill xmlns:a14="http://schemas.microsoft.com/office/drawing/2010/main" xmlns="">
                <a:solidFill>
                  <a:srgbClr val="FFFFFF"/>
                </a:solidFill>
              </a14:hiddenFill>
            </a:ext>
          </a:extLst>
        </p:spPr>
      </p:pic>
      <p:sp>
        <p:nvSpPr>
          <p:cNvPr id="57" name="Rectangle 56"/>
          <p:cNvSpPr/>
          <p:nvPr/>
        </p:nvSpPr>
        <p:spPr bwMode="auto">
          <a:xfrm>
            <a:off x="5675880" y="4314135"/>
            <a:ext cx="1897051" cy="1772643"/>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portals</a:t>
            </a:r>
          </a:p>
        </p:txBody>
      </p:sp>
      <p:pic>
        <p:nvPicPr>
          <p:cNvPr id="58" name="Picture 57"/>
          <p:cNvPicPr>
            <a:picLocks noChangeAspect="1"/>
          </p:cNvPicPr>
          <p:nvPr/>
        </p:nvPicPr>
        <p:blipFill rotWithShape="1">
          <a:blip r:embed="rId9" cstate="print">
            <a:extLst>
              <a:ext uri="{28A0092B-C50C-407E-A947-70E740481C1C}">
                <a14:useLocalDpi xmlns:a14="http://schemas.microsoft.com/office/drawing/2010/main" val="0"/>
              </a:ext>
            </a:extLst>
          </a:blip>
          <a:srcRect l="26418" r="24915" b="4055"/>
          <a:stretch/>
        </p:blipFill>
        <p:spPr>
          <a:xfrm>
            <a:off x="6287776" y="4565667"/>
            <a:ext cx="824225" cy="974703"/>
          </a:xfrm>
          <a:prstGeom prst="rect">
            <a:avLst/>
          </a:prstGeom>
        </p:spPr>
      </p:pic>
    </p:spTree>
    <p:extLst>
      <p:ext uri="{BB962C8B-B14F-4D97-AF65-F5344CB8AC3E}">
        <p14:creationId xmlns:p14="http://schemas.microsoft.com/office/powerpoint/2010/main" val="35124578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635281" y="2628619"/>
            <a:ext cx="2540810" cy="2425520"/>
          </a:xfrm>
          <a:prstGeom prst="rect">
            <a:avLst/>
          </a:prstGeom>
        </p:spPr>
      </p:pic>
      <p:pic>
        <p:nvPicPr>
          <p:cNvPr id="16" name="Picture 1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15869" y="5359126"/>
            <a:ext cx="512037" cy="805088"/>
          </a:xfrm>
          <a:prstGeom prst="rect">
            <a:avLst/>
          </a:prstGeom>
        </p:spPr>
      </p:pic>
      <p:pic>
        <p:nvPicPr>
          <p:cNvPr id="7" name="Picture 2" descr="C:\Users\v-ossant\Documents\SQL Azure PM Oct10\LogoAzureCircle.png"/>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a:stretch/>
        </p:blipFill>
        <p:spPr bwMode="auto">
          <a:xfrm>
            <a:off x="1946622" y="5393134"/>
            <a:ext cx="1207994" cy="677092"/>
          </a:xfrm>
          <a:prstGeom prst="rect">
            <a:avLst/>
          </a:prstGeom>
          <a:noFill/>
          <a:extLst>
            <a:ext uri="{909E8E84-426E-40dd-AFC4-6F175D3DCCD1}">
              <a14:hiddenFill xmlns:a14="http://schemas.microsoft.com/office/drawing/2010/main" xmlns="">
                <a:solidFill>
                  <a:srgbClr val="FFFFFF"/>
                </a:solidFill>
              </a14:hiddenFill>
            </a:ext>
          </a:extLst>
        </p:spPr>
      </p:pic>
      <p:pic>
        <p:nvPicPr>
          <p:cNvPr id="10" name="Picture 9"/>
          <p:cNvPicPr>
            <a:picLocks noChangeAspect="1"/>
          </p:cNvPicPr>
          <p:nvPr/>
        </p:nvPicPr>
        <p:blipFill rotWithShape="1">
          <a:blip r:embed="rId6" cstate="print">
            <a:extLst>
              <a:ext uri="{28A0092B-C50C-407E-A947-70E740481C1C}">
                <a14:useLocalDpi xmlns:a14="http://schemas.microsoft.com/office/drawing/2010/main" val="0"/>
              </a:ext>
            </a:extLst>
          </a:blip>
          <a:srcRect t="51481"/>
          <a:stretch/>
        </p:blipFill>
        <p:spPr>
          <a:xfrm>
            <a:off x="610379" y="2584041"/>
            <a:ext cx="3961838" cy="2470330"/>
          </a:xfrm>
          <a:prstGeom prst="rect">
            <a:avLst/>
          </a:prstGeom>
        </p:spPr>
      </p:pic>
      <p:pic>
        <p:nvPicPr>
          <p:cNvPr id="12" name="Picture 2" descr="https://intranet.devscope.net/operacional/marketing/Branding/Logotipo%20Devscope/devscope_square.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0379" y="759835"/>
            <a:ext cx="1523784" cy="152378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9247AF84-D440-4401-A5FF-65EF3F958003}"/>
              </a:ext>
            </a:extLst>
          </p:cNvPr>
          <p:cNvPicPr>
            <a:picLocks noChangeAspect="1"/>
          </p:cNvPicPr>
          <p:nvPr/>
        </p:nvPicPr>
        <p:blipFill>
          <a:blip r:embed="rId8"/>
          <a:stretch>
            <a:fillRect/>
          </a:stretch>
        </p:blipFill>
        <p:spPr>
          <a:xfrm>
            <a:off x="6096000" y="3079379"/>
            <a:ext cx="1228725" cy="1524000"/>
          </a:xfrm>
          <a:prstGeom prst="rect">
            <a:avLst/>
          </a:prstGeom>
        </p:spPr>
      </p:pic>
    </p:spTree>
    <p:extLst>
      <p:ext uri="{BB962C8B-B14F-4D97-AF65-F5344CB8AC3E}">
        <p14:creationId xmlns:p14="http://schemas.microsoft.com/office/powerpoint/2010/main" val="3297991189"/>
      </p:ext>
    </p:extLst>
  </p:cSld>
  <p:clrMapOvr>
    <a:masterClrMapping/>
  </p:clrMapOvr>
  <mc:AlternateContent xmlns:mc="http://schemas.openxmlformats.org/markup-compatibility/2006" xmlns:p14="http://schemas.microsoft.com/office/powerpoint/2010/main">
    <mc:Choice Requires="p14">
      <p:transition spd="med" p14:dur="700" advTm="10000">
        <p:fade/>
      </p:transition>
    </mc:Choice>
    <mc:Fallback xmlns="">
      <p:transition spd="med" advTm="10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p:cNvPicPr/>
          <p:nvPr/>
        </p:nvPicPr>
        <p:blipFill>
          <a:blip r:embed="rId3" cstate="print">
            <a:extLst>
              <a:ext uri="{28A0092B-C50C-407E-A947-70E740481C1C}">
                <a14:useLocalDpi xmlns:a14="http://schemas.microsoft.com/office/drawing/2010/main" val="0"/>
              </a:ext>
            </a:extLst>
          </a:blip>
          <a:stretch>
            <a:fillRect/>
          </a:stretch>
        </p:blipFill>
        <p:spPr>
          <a:xfrm>
            <a:off x="297404" y="1075806"/>
            <a:ext cx="1594381" cy="651717"/>
          </a:xfrm>
          <a:prstGeom prst="rect">
            <a:avLst/>
          </a:prstGeom>
        </p:spPr>
      </p:pic>
      <p:pic>
        <p:nvPicPr>
          <p:cNvPr id="51" name="Picture 50"/>
          <p:cNvPicPr/>
          <p:nvPr/>
        </p:nvPicPr>
        <p:blipFill>
          <a:blip r:embed="rId4">
            <a:extLst>
              <a:ext uri="{28A0092B-C50C-407E-A947-70E740481C1C}">
                <a14:useLocalDpi xmlns:a14="http://schemas.microsoft.com/office/drawing/2010/main" val="0"/>
              </a:ext>
            </a:extLst>
          </a:blip>
          <a:stretch>
            <a:fillRect/>
          </a:stretch>
        </p:blipFill>
        <p:spPr>
          <a:xfrm>
            <a:off x="8016036" y="1732389"/>
            <a:ext cx="1360012" cy="520592"/>
          </a:xfrm>
          <a:prstGeom prst="rect">
            <a:avLst/>
          </a:prstGeom>
        </p:spPr>
      </p:pic>
      <p:pic>
        <p:nvPicPr>
          <p:cNvPr id="52" name="Picture 51"/>
          <p:cNvPicPr/>
          <p:nvPr/>
        </p:nvPicPr>
        <p:blipFill rotWithShape="1">
          <a:blip r:embed="rId5">
            <a:extLst>
              <a:ext uri="{28A0092B-C50C-407E-A947-70E740481C1C}">
                <a14:useLocalDpi xmlns:a14="http://schemas.microsoft.com/office/drawing/2010/main" val="0"/>
              </a:ext>
            </a:extLst>
          </a:blip>
          <a:srcRect t="22477" b="23579"/>
          <a:stretch/>
        </p:blipFill>
        <p:spPr bwMode="auto">
          <a:xfrm>
            <a:off x="3294823" y="1162905"/>
            <a:ext cx="2108061" cy="790031"/>
          </a:xfrm>
          <a:prstGeom prst="rect">
            <a:avLst/>
          </a:prstGeom>
          <a:ln>
            <a:noFill/>
          </a:ln>
          <a:extLst>
            <a:ext uri="{53640926-AAD7-44d8-BBD7-CCE9431645EC}">
              <a14:shadowObscured xmlns:a14="http://schemas.microsoft.com/office/drawing/2010/main" xmlns=""/>
            </a:ext>
          </a:extLst>
        </p:spPr>
      </p:pic>
      <p:pic>
        <p:nvPicPr>
          <p:cNvPr id="53" name="Picture 52"/>
          <p:cNvPicPr/>
          <p:nvPr/>
        </p:nvPicPr>
        <p:blipFill>
          <a:blip r:embed="rId6">
            <a:extLst>
              <a:ext uri="{28A0092B-C50C-407E-A947-70E740481C1C}">
                <a14:useLocalDpi xmlns:a14="http://schemas.microsoft.com/office/drawing/2010/main" val="0"/>
              </a:ext>
            </a:extLst>
          </a:blip>
          <a:stretch>
            <a:fillRect/>
          </a:stretch>
        </p:blipFill>
        <p:spPr>
          <a:xfrm>
            <a:off x="10082834" y="3178351"/>
            <a:ext cx="1465441" cy="1224723"/>
          </a:xfrm>
          <a:prstGeom prst="rect">
            <a:avLst/>
          </a:prstGeom>
        </p:spPr>
      </p:pic>
      <p:pic>
        <p:nvPicPr>
          <p:cNvPr id="56" name="Picture 55"/>
          <p:cNvPicPr/>
          <p:nvPr/>
        </p:nvPicPr>
        <p:blipFill>
          <a:blip r:embed="rId7" cstate="print">
            <a:extLst>
              <a:ext uri="{28A0092B-C50C-407E-A947-70E740481C1C}">
                <a14:useLocalDpi xmlns:a14="http://schemas.microsoft.com/office/drawing/2010/main" val="0"/>
              </a:ext>
            </a:extLst>
          </a:blip>
          <a:stretch>
            <a:fillRect/>
          </a:stretch>
        </p:blipFill>
        <p:spPr>
          <a:xfrm>
            <a:off x="2297865" y="2063770"/>
            <a:ext cx="1340124" cy="1340124"/>
          </a:xfrm>
          <a:prstGeom prst="rect">
            <a:avLst/>
          </a:prstGeom>
        </p:spPr>
      </p:pic>
      <p:pic>
        <p:nvPicPr>
          <p:cNvPr id="57" name="Picture 56"/>
          <p:cNvPicPr/>
          <p:nvPr/>
        </p:nvPicPr>
        <p:blipFill>
          <a:blip r:embed="rId8" cstate="print">
            <a:extLst>
              <a:ext uri="{28A0092B-C50C-407E-A947-70E740481C1C}">
                <a14:useLocalDpi xmlns:a14="http://schemas.microsoft.com/office/drawing/2010/main" val="0"/>
              </a:ext>
            </a:extLst>
          </a:blip>
          <a:stretch>
            <a:fillRect/>
          </a:stretch>
        </p:blipFill>
        <p:spPr>
          <a:xfrm>
            <a:off x="5969742" y="2430065"/>
            <a:ext cx="1312617" cy="930935"/>
          </a:xfrm>
          <a:prstGeom prst="rect">
            <a:avLst/>
          </a:prstGeom>
        </p:spPr>
      </p:pic>
      <p:pic>
        <p:nvPicPr>
          <p:cNvPr id="58" name="Picture 57"/>
          <p:cNvPicPr/>
          <p:nvPr/>
        </p:nvPicPr>
        <p:blipFill rotWithShape="1">
          <a:blip r:embed="rId9">
            <a:extLst>
              <a:ext uri="{28A0092B-C50C-407E-A947-70E740481C1C}">
                <a14:useLocalDpi xmlns:a14="http://schemas.microsoft.com/office/drawing/2010/main" val="0"/>
              </a:ext>
            </a:extLst>
          </a:blip>
          <a:srcRect t="27270" b="28416"/>
          <a:stretch/>
        </p:blipFill>
        <p:spPr bwMode="auto">
          <a:xfrm>
            <a:off x="367551" y="5523430"/>
            <a:ext cx="2067247" cy="839553"/>
          </a:xfrm>
          <a:prstGeom prst="rect">
            <a:avLst/>
          </a:prstGeom>
          <a:ln>
            <a:noFill/>
          </a:ln>
          <a:extLst>
            <a:ext uri="{53640926-AAD7-44d8-BBD7-CCE9431645EC}">
              <a14:shadowObscured xmlns:a14="http://schemas.microsoft.com/office/drawing/2010/main" xmlns=""/>
            </a:ext>
          </a:extLst>
        </p:spPr>
      </p:pic>
      <p:pic>
        <p:nvPicPr>
          <p:cNvPr id="60" name="Picture 59"/>
          <p:cNvPicPr/>
          <p:nvPr/>
        </p:nvPicPr>
        <p:blipFill>
          <a:blip r:embed="rId10">
            <a:extLst>
              <a:ext uri="{28A0092B-C50C-407E-A947-70E740481C1C}">
                <a14:useLocalDpi xmlns:a14="http://schemas.microsoft.com/office/drawing/2010/main" val="0"/>
              </a:ext>
            </a:extLst>
          </a:blip>
          <a:stretch>
            <a:fillRect/>
          </a:stretch>
        </p:blipFill>
        <p:spPr>
          <a:xfrm>
            <a:off x="5969742" y="1582216"/>
            <a:ext cx="1074553" cy="709611"/>
          </a:xfrm>
          <a:prstGeom prst="rect">
            <a:avLst/>
          </a:prstGeom>
        </p:spPr>
      </p:pic>
      <p:pic>
        <p:nvPicPr>
          <p:cNvPr id="64" name="Picture 63"/>
          <p:cNvPicPr/>
          <p:nvPr/>
        </p:nvPicPr>
        <p:blipFill>
          <a:blip r:embed="rId11" cstate="print">
            <a:extLst>
              <a:ext uri="{28A0092B-C50C-407E-A947-70E740481C1C}">
                <a14:useLocalDpi xmlns:a14="http://schemas.microsoft.com/office/drawing/2010/main" val="0"/>
              </a:ext>
            </a:extLst>
          </a:blip>
          <a:stretch>
            <a:fillRect/>
          </a:stretch>
        </p:blipFill>
        <p:spPr>
          <a:xfrm>
            <a:off x="7823201" y="3579144"/>
            <a:ext cx="1576385" cy="538208"/>
          </a:xfrm>
          <a:prstGeom prst="rect">
            <a:avLst/>
          </a:prstGeom>
        </p:spPr>
      </p:pic>
      <p:pic>
        <p:nvPicPr>
          <p:cNvPr id="69" name="Picture 68"/>
          <p:cNvPicPr/>
          <p:nvPr/>
        </p:nvPicPr>
        <p:blipFill>
          <a:blip r:embed="rId12">
            <a:extLst>
              <a:ext uri="{28A0092B-C50C-407E-A947-70E740481C1C}">
                <a14:useLocalDpi xmlns:a14="http://schemas.microsoft.com/office/drawing/2010/main" val="0"/>
              </a:ext>
            </a:extLst>
          </a:blip>
          <a:stretch>
            <a:fillRect/>
          </a:stretch>
        </p:blipFill>
        <p:spPr>
          <a:xfrm>
            <a:off x="2096356" y="4696436"/>
            <a:ext cx="1234089" cy="543000"/>
          </a:xfrm>
          <a:prstGeom prst="rect">
            <a:avLst/>
          </a:prstGeom>
        </p:spPr>
      </p:pic>
      <p:pic>
        <p:nvPicPr>
          <p:cNvPr id="71" name="Picture 70"/>
          <p:cNvPicPr/>
          <p:nvPr/>
        </p:nvPicPr>
        <p:blipFill>
          <a:blip r:embed="rId13">
            <a:extLst>
              <a:ext uri="{28A0092B-C50C-407E-A947-70E740481C1C}">
                <a14:useLocalDpi xmlns:a14="http://schemas.microsoft.com/office/drawing/2010/main" val="0"/>
              </a:ext>
            </a:extLst>
          </a:blip>
          <a:stretch>
            <a:fillRect/>
          </a:stretch>
        </p:blipFill>
        <p:spPr>
          <a:xfrm>
            <a:off x="4198351" y="4585841"/>
            <a:ext cx="2032000" cy="413199"/>
          </a:xfrm>
          <a:prstGeom prst="rect">
            <a:avLst/>
          </a:prstGeom>
        </p:spPr>
      </p:pic>
      <p:pic>
        <p:nvPicPr>
          <p:cNvPr id="73" name="Picture 72"/>
          <p:cNvPicPr/>
          <p:nvPr/>
        </p:nvPicPr>
        <p:blipFill>
          <a:blip r:embed="rId14">
            <a:extLst>
              <a:ext uri="{28A0092B-C50C-407E-A947-70E740481C1C}">
                <a14:useLocalDpi xmlns:a14="http://schemas.microsoft.com/office/drawing/2010/main" val="0"/>
              </a:ext>
            </a:extLst>
          </a:blip>
          <a:stretch>
            <a:fillRect/>
          </a:stretch>
        </p:blipFill>
        <p:spPr>
          <a:xfrm>
            <a:off x="6922584" y="4605939"/>
            <a:ext cx="1579312" cy="375020"/>
          </a:xfrm>
          <a:prstGeom prst="rect">
            <a:avLst/>
          </a:prstGeom>
        </p:spPr>
      </p:pic>
      <p:pic>
        <p:nvPicPr>
          <p:cNvPr id="74" name="Picture 73"/>
          <p:cNvPicPr/>
          <p:nvPr/>
        </p:nvPicPr>
        <p:blipFill>
          <a:blip r:embed="rId15">
            <a:extLst>
              <a:ext uri="{28A0092B-C50C-407E-A947-70E740481C1C}">
                <a14:useLocalDpi xmlns:a14="http://schemas.microsoft.com/office/drawing/2010/main" val="0"/>
              </a:ext>
            </a:extLst>
          </a:blip>
          <a:stretch>
            <a:fillRect/>
          </a:stretch>
        </p:blipFill>
        <p:spPr>
          <a:xfrm>
            <a:off x="9961377" y="4893572"/>
            <a:ext cx="1712456" cy="691728"/>
          </a:xfrm>
          <a:prstGeom prst="rect">
            <a:avLst/>
          </a:prstGeom>
        </p:spPr>
      </p:pic>
      <p:pic>
        <p:nvPicPr>
          <p:cNvPr id="75" name="Picture 74"/>
          <p:cNvPicPr/>
          <p:nvPr/>
        </p:nvPicPr>
        <p:blipFill>
          <a:blip r:embed="rId16">
            <a:extLst>
              <a:ext uri="{28A0092B-C50C-407E-A947-70E740481C1C}">
                <a14:useLocalDpi xmlns:a14="http://schemas.microsoft.com/office/drawing/2010/main" val="0"/>
              </a:ext>
            </a:extLst>
          </a:blip>
          <a:stretch>
            <a:fillRect/>
          </a:stretch>
        </p:blipFill>
        <p:spPr>
          <a:xfrm>
            <a:off x="316632" y="2430064"/>
            <a:ext cx="1422400" cy="523523"/>
          </a:xfrm>
          <a:prstGeom prst="rect">
            <a:avLst/>
          </a:prstGeom>
        </p:spPr>
      </p:pic>
      <p:pic>
        <p:nvPicPr>
          <p:cNvPr id="1026"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0584089" y="2323635"/>
            <a:ext cx="1399116" cy="54398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27" name="Picture 26"/>
          <p:cNvPicPr/>
          <p:nvPr/>
        </p:nvPicPr>
        <p:blipFill>
          <a:blip r:embed="rId18">
            <a:extLst>
              <a:ext uri="{28A0092B-C50C-407E-A947-70E740481C1C}">
                <a14:useLocalDpi xmlns:a14="http://schemas.microsoft.com/office/drawing/2010/main" val="0"/>
              </a:ext>
            </a:extLst>
          </a:blip>
          <a:stretch>
            <a:fillRect/>
          </a:stretch>
        </p:blipFill>
        <p:spPr>
          <a:xfrm>
            <a:off x="8675954" y="2708399"/>
            <a:ext cx="1441020" cy="339064"/>
          </a:xfrm>
          <a:prstGeom prst="rect">
            <a:avLst/>
          </a:prstGeom>
        </p:spPr>
      </p:pic>
      <p:pic>
        <p:nvPicPr>
          <p:cNvPr id="28" name="Picture 27"/>
          <p:cNvPicPr/>
          <p:nvPr/>
        </p:nvPicPr>
        <p:blipFill>
          <a:blip r:embed="rId19">
            <a:extLst>
              <a:ext uri="{28A0092B-C50C-407E-A947-70E740481C1C}">
                <a14:useLocalDpi xmlns:a14="http://schemas.microsoft.com/office/drawing/2010/main" val="0"/>
              </a:ext>
            </a:extLst>
          </a:blip>
          <a:stretch>
            <a:fillRect/>
          </a:stretch>
        </p:blipFill>
        <p:spPr>
          <a:xfrm>
            <a:off x="3197854" y="3513698"/>
            <a:ext cx="1000497" cy="773717"/>
          </a:xfrm>
          <a:prstGeom prst="rect">
            <a:avLst/>
          </a:prstGeom>
        </p:spPr>
      </p:pic>
      <p:pic>
        <p:nvPicPr>
          <p:cNvPr id="29" name="Picture 28"/>
          <p:cNvPicPr/>
          <p:nvPr/>
        </p:nvPicPr>
        <p:blipFill rotWithShape="1">
          <a:blip r:embed="rId20" cstate="print">
            <a:extLst>
              <a:ext uri="{28A0092B-C50C-407E-A947-70E740481C1C}">
                <a14:useLocalDpi xmlns:a14="http://schemas.microsoft.com/office/drawing/2010/main" val="0"/>
              </a:ext>
            </a:extLst>
          </a:blip>
          <a:srcRect t="25516" b="25863"/>
          <a:stretch/>
        </p:blipFill>
        <p:spPr bwMode="auto">
          <a:xfrm>
            <a:off x="5183035" y="3708692"/>
            <a:ext cx="1575647" cy="503233"/>
          </a:xfrm>
          <a:prstGeom prst="rect">
            <a:avLst/>
          </a:prstGeom>
          <a:ln>
            <a:noFill/>
          </a:ln>
          <a:extLst>
            <a:ext uri="{53640926-AAD7-44d8-BBD7-CCE9431645EC}">
              <a14:shadowObscured xmlns:a14="http://schemas.microsoft.com/office/drawing/2010/main" xmlns=""/>
            </a:ext>
          </a:extLst>
        </p:spPr>
      </p:pic>
      <p:pic>
        <p:nvPicPr>
          <p:cNvPr id="31" name="Picture 30"/>
          <p:cNvPicPr/>
          <p:nvPr/>
        </p:nvPicPr>
        <p:blipFill>
          <a:blip r:embed="rId21">
            <a:extLst>
              <a:ext uri="{28A0092B-C50C-407E-A947-70E740481C1C}">
                <a14:useLocalDpi xmlns:a14="http://schemas.microsoft.com/office/drawing/2010/main" val="0"/>
              </a:ext>
            </a:extLst>
          </a:blip>
          <a:stretch>
            <a:fillRect/>
          </a:stretch>
        </p:blipFill>
        <p:spPr>
          <a:xfrm>
            <a:off x="4788700" y="7086600"/>
            <a:ext cx="1713448" cy="565419"/>
          </a:xfrm>
          <a:prstGeom prst="rect">
            <a:avLst/>
          </a:prstGeom>
        </p:spPr>
      </p:pic>
      <p:pic>
        <p:nvPicPr>
          <p:cNvPr id="33" name="Picture 32"/>
          <p:cNvPicPr/>
          <p:nvPr/>
        </p:nvPicPr>
        <p:blipFill>
          <a:blip r:embed="rId22" cstate="print">
            <a:extLst>
              <a:ext uri="{28A0092B-C50C-407E-A947-70E740481C1C}">
                <a14:useLocalDpi xmlns:a14="http://schemas.microsoft.com/office/drawing/2010/main" val="0"/>
              </a:ext>
            </a:extLst>
          </a:blip>
          <a:stretch>
            <a:fillRect/>
          </a:stretch>
        </p:blipFill>
        <p:spPr>
          <a:xfrm>
            <a:off x="5709463" y="5503568"/>
            <a:ext cx="1049219" cy="928717"/>
          </a:xfrm>
          <a:prstGeom prst="rect">
            <a:avLst/>
          </a:prstGeom>
        </p:spPr>
      </p:pic>
      <p:pic>
        <p:nvPicPr>
          <p:cNvPr id="30" name="Picture 29">
            <a:extLst>
              <a:ext uri="{FF2B5EF4-FFF2-40B4-BE49-F238E27FC236}">
                <a16:creationId xmlns:a16="http://schemas.microsoft.com/office/drawing/2014/main" id="{6525CDB9-F342-43BA-A331-303E0C10073A}"/>
              </a:ext>
            </a:extLst>
          </p:cNvPr>
          <p:cNvPicPr/>
          <p:nvPr/>
        </p:nvPicPr>
        <p:blipFill>
          <a:blip r:embed="rId23" cstate="print">
            <a:extLst>
              <a:ext uri="{28A0092B-C50C-407E-A947-70E740481C1C}">
                <a14:useLocalDpi xmlns:a14="http://schemas.microsoft.com/office/drawing/2010/main" val="0"/>
              </a:ext>
            </a:extLst>
          </a:blip>
          <a:stretch>
            <a:fillRect/>
          </a:stretch>
        </p:blipFill>
        <p:spPr>
          <a:xfrm>
            <a:off x="395570" y="4567843"/>
            <a:ext cx="829012" cy="829012"/>
          </a:xfrm>
          <a:prstGeom prst="rect">
            <a:avLst/>
          </a:prstGeom>
        </p:spPr>
      </p:pic>
      <p:pic>
        <p:nvPicPr>
          <p:cNvPr id="37" name="Picture 36" descr="Marca">
            <a:extLst>
              <a:ext uri="{FF2B5EF4-FFF2-40B4-BE49-F238E27FC236}">
                <a16:creationId xmlns:a16="http://schemas.microsoft.com/office/drawing/2014/main" id="{77683462-C321-464A-B3C5-A7F0B0CE7A73}"/>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4132058" y="2303923"/>
            <a:ext cx="1496060" cy="1055116"/>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37" descr="C:\Users\rromano\AppData\Local\Microsoft\Windows\INetCacheContent.Word\103421.jpg">
            <a:extLst>
              <a:ext uri="{FF2B5EF4-FFF2-40B4-BE49-F238E27FC236}">
                <a16:creationId xmlns:a16="http://schemas.microsoft.com/office/drawing/2014/main" id="{8E786932-2E8E-4279-BA28-1D66315D9460}"/>
              </a:ext>
            </a:extLst>
          </p:cNvPr>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9276627" y="5887719"/>
            <a:ext cx="1769533" cy="864499"/>
          </a:xfrm>
          <a:prstGeom prst="rect">
            <a:avLst/>
          </a:prstGeom>
          <a:noFill/>
          <a:ln>
            <a:noFill/>
          </a:ln>
        </p:spPr>
      </p:pic>
      <p:pic>
        <p:nvPicPr>
          <p:cNvPr id="39" name="Picture 38">
            <a:extLst>
              <a:ext uri="{FF2B5EF4-FFF2-40B4-BE49-F238E27FC236}">
                <a16:creationId xmlns:a16="http://schemas.microsoft.com/office/drawing/2014/main" id="{F41D37D6-D510-491D-BE12-82D50C65D29F}"/>
              </a:ext>
            </a:extLst>
          </p:cNvPr>
          <p:cNvPicPr>
            <a:picLocks noChangeAspect="1"/>
          </p:cNvPicPr>
          <p:nvPr/>
        </p:nvPicPr>
        <p:blipFill>
          <a:blip r:embed="rId26" cstate="print">
            <a:extLst>
              <a:ext uri="{28A0092B-C50C-407E-A947-70E740481C1C}">
                <a14:useLocalDpi xmlns:a14="http://schemas.microsoft.com/office/drawing/2010/main" val="0"/>
              </a:ext>
            </a:extLst>
          </a:blip>
          <a:stretch>
            <a:fillRect/>
          </a:stretch>
        </p:blipFill>
        <p:spPr>
          <a:xfrm>
            <a:off x="496897" y="3299740"/>
            <a:ext cx="1306899" cy="869432"/>
          </a:xfrm>
          <a:prstGeom prst="rect">
            <a:avLst/>
          </a:prstGeom>
        </p:spPr>
      </p:pic>
      <p:pic>
        <p:nvPicPr>
          <p:cNvPr id="40" name="Picture 39">
            <a:extLst>
              <a:ext uri="{FF2B5EF4-FFF2-40B4-BE49-F238E27FC236}">
                <a16:creationId xmlns:a16="http://schemas.microsoft.com/office/drawing/2014/main" id="{ECEA54B0-51DF-438A-AF98-1F8A3641DBD2}"/>
              </a:ext>
            </a:extLst>
          </p:cNvPr>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8287089" y="409082"/>
            <a:ext cx="1778273" cy="695311"/>
          </a:xfrm>
          <a:prstGeom prst="rect">
            <a:avLst/>
          </a:prstGeom>
        </p:spPr>
      </p:pic>
      <p:pic>
        <p:nvPicPr>
          <p:cNvPr id="42" name="Picture 41">
            <a:extLst>
              <a:ext uri="{FF2B5EF4-FFF2-40B4-BE49-F238E27FC236}">
                <a16:creationId xmlns:a16="http://schemas.microsoft.com/office/drawing/2014/main" id="{0C5E4FBC-946D-4835-9BA8-7D9A15150A01}"/>
              </a:ext>
            </a:extLst>
          </p:cNvPr>
          <p:cNvPicPr>
            <a:picLocks noChangeAspect="1"/>
          </p:cNvPicPr>
          <p:nvPr/>
        </p:nvPicPr>
        <p:blipFill>
          <a:blip r:embed="rId28"/>
          <a:stretch>
            <a:fillRect/>
          </a:stretch>
        </p:blipFill>
        <p:spPr>
          <a:xfrm>
            <a:off x="2796158" y="5588679"/>
            <a:ext cx="928265" cy="929775"/>
          </a:xfrm>
          <a:prstGeom prst="rect">
            <a:avLst/>
          </a:prstGeom>
        </p:spPr>
      </p:pic>
      <p:pic>
        <p:nvPicPr>
          <p:cNvPr id="43" name="Picture 42">
            <a:extLst>
              <a:ext uri="{FF2B5EF4-FFF2-40B4-BE49-F238E27FC236}">
                <a16:creationId xmlns:a16="http://schemas.microsoft.com/office/drawing/2014/main" id="{4A55DB14-721F-4520-8312-DAF5D70D4EFD}"/>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7742665" y="5664337"/>
            <a:ext cx="1143000" cy="476251"/>
          </a:xfrm>
          <a:prstGeom prst="rect">
            <a:avLst/>
          </a:prstGeom>
        </p:spPr>
      </p:pic>
      <p:pic>
        <p:nvPicPr>
          <p:cNvPr id="18434" name="Picture 3">
            <a:extLst>
              <a:ext uri="{FF2B5EF4-FFF2-40B4-BE49-F238E27FC236}">
                <a16:creationId xmlns:a16="http://schemas.microsoft.com/office/drawing/2014/main" id="{C3235EDD-BEEE-4A82-AA11-060AFAD7722F}"/>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4132057" y="5282177"/>
            <a:ext cx="1212627" cy="693735"/>
          </a:xfrm>
          <a:prstGeom prst="rect">
            <a:avLst/>
          </a:prstGeom>
          <a:noFill/>
          <a:extLst>
            <a:ext uri="{909E8E84-426E-40DD-AFC4-6F175D3DCCD1}">
              <a14:hiddenFill xmlns:a14="http://schemas.microsoft.com/office/drawing/2010/main">
                <a:solidFill>
                  <a:srgbClr val="FFFFFF"/>
                </a:solidFill>
              </a14:hiddenFill>
            </a:ext>
          </a:extLst>
        </p:spPr>
      </p:pic>
      <p:pic>
        <p:nvPicPr>
          <p:cNvPr id="18435" name="Picture 22">
            <a:extLst>
              <a:ext uri="{FF2B5EF4-FFF2-40B4-BE49-F238E27FC236}">
                <a16:creationId xmlns:a16="http://schemas.microsoft.com/office/drawing/2014/main" id="{2F768D50-9254-4969-96E4-2E6F947BF0D1}"/>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10143965" y="1118630"/>
            <a:ext cx="1595107" cy="809457"/>
          </a:xfrm>
          <a:prstGeom prst="rect">
            <a:avLst/>
          </a:prstGeom>
          <a:noFill/>
          <a:extLst>
            <a:ext uri="{909E8E84-426E-40DD-AFC4-6F175D3DCCD1}">
              <a14:hiddenFill xmlns:a14="http://schemas.microsoft.com/office/drawing/2010/main">
                <a:solidFill>
                  <a:srgbClr val="FFFFFF"/>
                </a:solidFill>
              </a14:hiddenFill>
            </a:ext>
          </a:extLst>
        </p:spPr>
      </p:pic>
      <p:pic>
        <p:nvPicPr>
          <p:cNvPr id="18436" name="Picture 1" descr="image005">
            <a:extLst>
              <a:ext uri="{FF2B5EF4-FFF2-40B4-BE49-F238E27FC236}">
                <a16:creationId xmlns:a16="http://schemas.microsoft.com/office/drawing/2014/main" id="{BE832C1B-C7C2-49F4-83D2-50641AD30354}"/>
              </a:ext>
            </a:extLst>
          </p:cNvPr>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5448048" y="390006"/>
            <a:ext cx="21082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F25C162-24F8-4780-95DE-0CA89BF9D03B}"/>
              </a:ext>
            </a:extLst>
          </p:cNvPr>
          <p:cNvPicPr>
            <a:picLocks noChangeAspect="1"/>
          </p:cNvPicPr>
          <p:nvPr/>
        </p:nvPicPr>
        <p:blipFill>
          <a:blip r:embed="rId33"/>
          <a:stretch>
            <a:fillRect/>
          </a:stretch>
        </p:blipFill>
        <p:spPr>
          <a:xfrm>
            <a:off x="2148233" y="390006"/>
            <a:ext cx="1308100" cy="685800"/>
          </a:xfrm>
          <a:prstGeom prst="rect">
            <a:avLst/>
          </a:prstGeom>
        </p:spPr>
      </p:pic>
    </p:spTree>
    <p:extLst>
      <p:ext uri="{BB962C8B-B14F-4D97-AF65-F5344CB8AC3E}">
        <p14:creationId xmlns:p14="http://schemas.microsoft.com/office/powerpoint/2010/main" val="7463696"/>
      </p:ext>
    </p:extLst>
  </p:cSld>
  <p:clrMapOvr>
    <a:masterClrMapping/>
  </p:clrMapOvr>
  <mc:AlternateContent xmlns:mc="http://schemas.openxmlformats.org/markup-compatibility/2006" xmlns:p14="http://schemas.microsoft.com/office/powerpoint/2010/main">
    <mc:Choice Requires="p14">
      <p:transition spd="slow" p14:dur="2000" advTm="3000">
        <p:fade/>
      </p:transition>
    </mc:Choice>
    <mc:Fallback xmlns="">
      <p:transition spd="slow" advTm="3000">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1_MS1444_Windows Azure Template 16x9_r08a">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extLst>
    <a:ext uri="{05A4C25C-085E-4340-85A3-A5531E510DB2}">
      <thm15:themeFamily xmlns:thm15="http://schemas.microsoft.com/office/thememl/2012/main" name="Azure4ResearchTemplate" id="{DD1C6CE8-BDBA-0D4F-9930-3643ABC8EF0E}" vid="{B5C66FD7-0952-994B-96D6-AB3BB89097F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9488</TotalTime>
  <Words>6111</Words>
  <Application>Microsoft Office PowerPoint</Application>
  <PresentationFormat>Widescreen</PresentationFormat>
  <Paragraphs>517</Paragraphs>
  <Slides>62</Slides>
  <Notes>57</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62</vt:i4>
      </vt:variant>
    </vt:vector>
  </HeadingPairs>
  <TitlesOfParts>
    <vt:vector size="78" baseType="lpstr">
      <vt:lpstr>-apple-system</vt:lpstr>
      <vt:lpstr>Arial</vt:lpstr>
      <vt:lpstr>Calibri</vt:lpstr>
      <vt:lpstr>Calibri Light</vt:lpstr>
      <vt:lpstr>Consolas</vt:lpstr>
      <vt:lpstr>Kozuka Gothic Pro R</vt:lpstr>
      <vt:lpstr>Lucida Console</vt:lpstr>
      <vt:lpstr>Open Sans Light</vt:lpstr>
      <vt:lpstr>Questrial</vt:lpstr>
      <vt:lpstr>Segoe UI</vt:lpstr>
      <vt:lpstr>Segoe UI Light</vt:lpstr>
      <vt:lpstr>Segoe UI Semibold</vt:lpstr>
      <vt:lpstr>segoe-ui_normal</vt:lpstr>
      <vt:lpstr>Wingdings</vt:lpstr>
      <vt:lpstr>1_MS1444_Windows Azure Template 16x9_r08a</vt:lpstr>
      <vt:lpstr>Office Theme</vt:lpstr>
      <vt:lpstr>ASP.NET Core 2.0 and Deployment Microsoft Azure</vt:lpstr>
      <vt:lpstr>Who are we?</vt:lpstr>
      <vt:lpstr>PowerPoint Presentation</vt:lpstr>
      <vt:lpstr>PowerPoint Presentation</vt:lpstr>
      <vt:lpstr>DevScope</vt:lpstr>
      <vt:lpstr>PowerPoint Presentation</vt:lpstr>
      <vt:lpstr>consulting</vt:lpstr>
      <vt:lpstr>PowerPoint Presentation</vt:lpstr>
      <vt:lpstr>PowerPoint Presentation</vt:lpstr>
      <vt:lpstr>PowerPoint Presentation</vt:lpstr>
      <vt:lpstr>Agenda</vt:lpstr>
      <vt:lpstr>Agenda</vt:lpstr>
      <vt:lpstr>PowerPoint Presentation</vt:lpstr>
      <vt:lpstr>ASP.NET Core 2.0 Fundamentals</vt:lpstr>
      <vt:lpstr>PowerPoint Presentation</vt:lpstr>
      <vt:lpstr>Problems with “Classic” ASP.NET Architecture</vt:lpstr>
      <vt:lpstr>What is ASP.NET Core?</vt:lpstr>
      <vt:lpstr>What is ASP.NET Core?</vt:lpstr>
      <vt:lpstr>PowerPoint Presentation</vt:lpstr>
      <vt:lpstr>Why use ASP.NET Core?</vt:lpstr>
      <vt:lpstr>ASP.NET Core Stack</vt:lpstr>
      <vt:lpstr>Build web APIs and web UI using ASP.NET Core MVC</vt:lpstr>
      <vt:lpstr>Client-side development</vt:lpstr>
      <vt:lpstr>ASP.NET Core targeting .NET Framework</vt:lpstr>
      <vt:lpstr>ASP.NET Core – what’s different than ASP.NET 4</vt:lpstr>
      <vt:lpstr>Nice New Features over ASP.NET 4</vt:lpstr>
      <vt:lpstr>MVC – Where’s my cheese?</vt:lpstr>
      <vt:lpstr>MVC – What’s the same?</vt:lpstr>
      <vt:lpstr>Let’s talk about 2.0</vt:lpstr>
      <vt:lpstr>Microsoft.AspNetCore.All Simplifies Dev</vt:lpstr>
      <vt:lpstr>Introducing - Razor Pages</vt:lpstr>
      <vt:lpstr>PowerPoint Presentation</vt:lpstr>
      <vt:lpstr>Deployment Microsoft Azure</vt:lpstr>
      <vt:lpstr>Azure App Service Family</vt:lpstr>
      <vt:lpstr>Azure Web Apps</vt:lpstr>
      <vt:lpstr>Scaling - Cloud Computing Patterns</vt:lpstr>
      <vt:lpstr>Scaling Up vs. Scaling Out</vt:lpstr>
      <vt:lpstr>Manual Scaling vs. Auto-Scaling</vt:lpstr>
      <vt:lpstr>PowerPoint Presentation</vt:lpstr>
      <vt:lpstr>PowerPoint Presentation</vt:lpstr>
      <vt:lpstr>PowerPoint Presentation</vt:lpstr>
      <vt:lpstr>Deployment Slots</vt:lpstr>
      <vt:lpstr>A/B Testing</vt:lpstr>
      <vt:lpstr>Continuous Integration</vt:lpstr>
      <vt:lpstr>Continuous Integration + Deployment Slots</vt:lpstr>
      <vt:lpstr>App Service Plans</vt:lpstr>
      <vt:lpstr>Hands-on Lab</vt:lpstr>
      <vt:lpstr>Hands-on Labs</vt:lpstr>
      <vt:lpstr>PowerPoint Presentation</vt:lpstr>
      <vt:lpstr>Create Web App on Azure</vt:lpstr>
      <vt:lpstr>Create Web App on Azure</vt:lpstr>
      <vt:lpstr>Create Web App on Azure</vt:lpstr>
      <vt:lpstr>Deploy Web Apps to Azure</vt:lpstr>
      <vt:lpstr>Using the publish profile in Visual Studio 2017 </vt:lpstr>
      <vt:lpstr>Using the publish profile in Visual Studio 2017 </vt:lpstr>
      <vt:lpstr>Using the publish profile in Visual Studio 2017 </vt:lpstr>
      <vt:lpstr>Deploy Web Apps to Azure</vt:lpstr>
      <vt:lpstr>Using some FTP client</vt:lpstr>
      <vt:lpstr>Using some FTP client</vt:lpstr>
      <vt:lpstr>Deploy Web Apps to Azure</vt:lpstr>
      <vt:lpstr>Using the Continuous Integration and GitHub </vt:lpstr>
      <vt:lpstr>Using the Continuous Integration and GitHub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ASP.NET Core</dc:title>
  <dc:creator>João Sousa</dc:creator>
  <cp:lastModifiedBy>João Sousa</cp:lastModifiedBy>
  <cp:revision>254</cp:revision>
  <dcterms:created xsi:type="dcterms:W3CDTF">2016-04-21T18:51:19Z</dcterms:created>
  <dcterms:modified xsi:type="dcterms:W3CDTF">2018-04-15T22:37:33Z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892e1f8-4bef-4919-a734-efd384ac6503_Enabled">
    <vt:lpwstr>True</vt:lpwstr>
  </property>
  <property fmtid="{D5CDD505-2E9C-101B-9397-08002B2CF9AE}" pid="3" name="MSIP_Label_e892e1f8-4bef-4919-a734-efd384ac6503_SiteId">
    <vt:lpwstr>09e251dc-5e87-48bf-b4d2-71b01adb984a</vt:lpwstr>
  </property>
  <property fmtid="{D5CDD505-2E9C-101B-9397-08002B2CF9AE}" pid="4" name="MSIP_Label_e892e1f8-4bef-4919-a734-efd384ac6503_Ref">
    <vt:lpwstr>https://api.informationprotection.azure.com/api/09e251dc-5e87-48bf-b4d2-71b01adb984a</vt:lpwstr>
  </property>
  <property fmtid="{D5CDD505-2E9C-101B-9397-08002B2CF9AE}" pid="5" name="MSIP_Label_e892e1f8-4bef-4919-a734-efd384ac6503_Owner">
    <vt:lpwstr>sergio.azevedo@devscope.net</vt:lpwstr>
  </property>
  <property fmtid="{D5CDD505-2E9C-101B-9397-08002B2CF9AE}" pid="6" name="MSIP_Label_e892e1f8-4bef-4919-a734-efd384ac6503_SetDate">
    <vt:lpwstr>2018-04-10T08:54:15.4947499+01:00</vt:lpwstr>
  </property>
  <property fmtid="{D5CDD505-2E9C-101B-9397-08002B2CF9AE}" pid="7" name="MSIP_Label_e892e1f8-4bef-4919-a734-efd384ac6503_Name">
    <vt:lpwstr>Public</vt:lpwstr>
  </property>
  <property fmtid="{D5CDD505-2E9C-101B-9397-08002B2CF9AE}" pid="8" name="MSIP_Label_e892e1f8-4bef-4919-a734-efd384ac6503_Application">
    <vt:lpwstr>Microsoft Azure Information Protection</vt:lpwstr>
  </property>
  <property fmtid="{D5CDD505-2E9C-101B-9397-08002B2CF9AE}" pid="9" name="MSIP_Label_e892e1f8-4bef-4919-a734-efd384ac6503_Extended_MSFT_Method">
    <vt:lpwstr>Automatic</vt:lpwstr>
  </property>
  <property fmtid="{D5CDD505-2E9C-101B-9397-08002B2CF9AE}" pid="10" name="Sensitivity">
    <vt:lpwstr>Public</vt:lpwstr>
  </property>
</Properties>
</file>

<file path=docProps/thumbnail.jpeg>
</file>